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ED25-F1F7-4D74-9F47-65C8C30B48C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FC8E46-4C20-4F85-B43A-927C6056FB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ED25-F1F7-4D74-9F47-65C8C30B48C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8E46-4C20-4F85-B43A-927C6056F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1FC8E46-4C20-4F85-B43A-927C6056FB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ED25-F1F7-4D74-9F47-65C8C30B48C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ED25-F1F7-4D74-9F47-65C8C30B48C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1FC8E46-4C20-4F85-B43A-927C6056FB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ED25-F1F7-4D74-9F47-65C8C30B48C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FC8E46-4C20-4F85-B43A-927C6056FB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9A7ED25-F1F7-4D74-9F47-65C8C30B48C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8E46-4C20-4F85-B43A-927C6056FB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ED25-F1F7-4D74-9F47-65C8C30B48C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1FC8E46-4C20-4F85-B43A-927C6056FB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ED25-F1F7-4D74-9F47-65C8C30B48C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1FC8E46-4C20-4F85-B43A-927C6056F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ED25-F1F7-4D74-9F47-65C8C30B48C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FC8E46-4C20-4F85-B43A-927C6056F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FC8E46-4C20-4F85-B43A-927C6056FB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ED25-F1F7-4D74-9F47-65C8C30B48C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1FC8E46-4C20-4F85-B43A-927C6056FB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9A7ED25-F1F7-4D74-9F47-65C8C30B48C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9A7ED25-F1F7-4D74-9F47-65C8C30B48C2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1FC8E46-4C20-4F85-B43A-927C6056FB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1%80%D1%85%D0%B0%D0%BD%D0%B3%D0%B5%D0%BB%D1%8B" TargetMode="External"/><Relationship Id="rId13" Type="http://schemas.openxmlformats.org/officeDocument/2006/relationships/hyperlink" Target="https://ru.wikipedia.org/wiki/%D0%9A%D0%B0%D1%80%D0%BB_I_%D0%9C%D0%B0%D1%80%D1%82%D0%B5%D0%BB%D0%BB" TargetMode="External"/><Relationship Id="rId18" Type="http://schemas.openxmlformats.org/officeDocument/2006/relationships/hyperlink" Target="https://ru.wikipedia.org/wiki/%D0%A0%D0%B0%D0%B0%D0%B2" TargetMode="External"/><Relationship Id="rId26" Type="http://schemas.openxmlformats.org/officeDocument/2006/relationships/hyperlink" Target="https://ru.wikipedia.org/wiki/%D0%93%D0%BE%D1%82%D1%84%D1%80%D0%B8%D0%B4_%D0%91%D1%83%D0%BB%D1%8C%D0%BE%D0%BD%D1%81%D0%BA%D0%B8%D0%B9" TargetMode="External"/><Relationship Id="rId39" Type="http://schemas.openxmlformats.org/officeDocument/2006/relationships/hyperlink" Target="https://ru.wikipedia.org/wiki/%D0%90%D0%BF%D0%BE%D1%81%D1%82%D0%BE%D0%BB_%D0%98%D0%BE%D0%B0%D0%BD%D0%BD" TargetMode="External"/><Relationship Id="rId3" Type="http://schemas.openxmlformats.org/officeDocument/2006/relationships/hyperlink" Target="https://ru.wikipedia.org/wiki/%D0%90%D0%BD%D0%B3%D0%B5%D0%BB" TargetMode="External"/><Relationship Id="rId21" Type="http://schemas.openxmlformats.org/officeDocument/2006/relationships/hyperlink" Target="https://ru.wikipedia.org/wiki/%D0%9C%D0%B0%D1%80%D1%81_(%D0%BF%D0%BB%D0%B0%D0%BD%D0%B5%D1%82%D0%B0)" TargetMode="External"/><Relationship Id="rId34" Type="http://schemas.openxmlformats.org/officeDocument/2006/relationships/hyperlink" Target="https://ru.wikipedia.org/wiki/%D0%9F%D1%80%D0%B5%D1%81%D1%82%D0%BE%D0%BB%D1%8B" TargetMode="External"/><Relationship Id="rId42" Type="http://schemas.openxmlformats.org/officeDocument/2006/relationships/hyperlink" Target="https://ru.wikipedia.org/wiki/%D0%A1%D0%B5%D1%80%D0%B0%D1%84%D0%B8%D0%BC%D1%8B" TargetMode="External"/><Relationship Id="rId7" Type="http://schemas.openxmlformats.org/officeDocument/2006/relationships/hyperlink" Target="https://ru.wikipedia.org/wiki/%D0%9C%D0%B5%D1%80%D0%BA%D1%83%D1%80%D0%B8%D0%B9_(%D0%BF%D0%BB%D0%B0%D0%BD%D0%B5%D1%82%D0%B0)" TargetMode="External"/><Relationship Id="rId12" Type="http://schemas.openxmlformats.org/officeDocument/2006/relationships/hyperlink" Target="https://ru.wikipedia.org/wiki/%D0%9D%D0%B0%D1%87%D0%B0%D0%BB%D0%B0(%D0%B0%D0%BD%D0%B3%D0%B5%D0%BB%D1%8B)" TargetMode="External"/><Relationship Id="rId17" Type="http://schemas.openxmlformats.org/officeDocument/2006/relationships/hyperlink" Target="https://ru.wikipedia.org/wiki/%D0%A4%D0%B8%D0%BB%D0%BB%D0%B8%D0%B4%D0%B0_(%D0%BC%D0%B8%D1%84%D0%BE%D0%BB%D0%BE%D0%B3%D0%B8%D1%8F)" TargetMode="External"/><Relationship Id="rId25" Type="http://schemas.openxmlformats.org/officeDocument/2006/relationships/hyperlink" Target="https://ru.wikipedia.org/wiki/%D0%A0%D0%BE%D0%BB%D0%B0%D0%BD%D0%B4" TargetMode="External"/><Relationship Id="rId33" Type="http://schemas.openxmlformats.org/officeDocument/2006/relationships/hyperlink" Target="https://ru.wikipedia.org/wiki/%D0%A1%D0%B0%D1%82%D1%83%D1%80%D0%BD_(%D0%BF%D0%BB%D0%B0%D0%BD%D0%B5%D1%82%D0%B0)" TargetMode="External"/><Relationship Id="rId38" Type="http://schemas.openxmlformats.org/officeDocument/2006/relationships/hyperlink" Target="https://ru.wikipedia.org/wiki/%D0%90%D0%BF%D0%BE%D1%81%D1%82%D0%BE%D0%BB_%D0%9F%D1%91%D1%82%D1%80" TargetMode="External"/><Relationship Id="rId46" Type="http://schemas.openxmlformats.org/officeDocument/2006/relationships/hyperlink" Target="https://ru.wikipedia.org/wiki/%D0%A3%D1%80%D0%B1%D0%B0%D0%BD" TargetMode="External"/><Relationship Id="rId2" Type="http://schemas.openxmlformats.org/officeDocument/2006/relationships/hyperlink" Target="https://ru.wikipedia.org/wiki/%D0%9B%D1%83%D0%BD%D0%B0" TargetMode="External"/><Relationship Id="rId16" Type="http://schemas.openxmlformats.org/officeDocument/2006/relationships/hyperlink" Target="https://ru.wikipedia.org/wiki/%D0%94%D0%B8%D0%B4%D0%BE%D0%BD%D0%B0" TargetMode="External"/><Relationship Id="rId20" Type="http://schemas.openxmlformats.org/officeDocument/2006/relationships/hyperlink" Target="https://ru.wikipedia.org/wiki/%D0%92%D0%BB%D0%B0%D1%81%D1%82%D0%B8" TargetMode="External"/><Relationship Id="rId29" Type="http://schemas.openxmlformats.org/officeDocument/2006/relationships/hyperlink" Target="https://ru.wikipedia.org/wiki/%D0%93%D0%BE%D1%81%D0%BF%D0%BE%D0%B4%D1%81%D1%82%D0%B2%D0%B0_(%D0%B0%D0%BD%D0%B3%D0%B5%D0%BB%D1%8C%D1%81%D0%BA%D0%B8%D0%B9_%D1%87%D0%B8%D0%BD)" TargetMode="External"/><Relationship Id="rId41" Type="http://schemas.openxmlformats.org/officeDocument/2006/relationships/hyperlink" Target="https://ru.wikipedia.org/w/index.php?title=%D0%9F%D0%B5%D1%80%D0%B2%D0%BE%D0%B4%D0%B2%D0%B8%D0%B3%D0%B0%D1%82%D0%B5%D0%BB%D1%8C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E%D0%BD%D1%81%D1%82%D0%B0%D0%BD%D1%86%D0%B8%D1%8F_%D0%9D%D0%BE%D1%80%D0%BC%D0%B0%D0%BD%D0%BD%D1%81%D0%BA%D0%B0%D1%8F" TargetMode="External"/><Relationship Id="rId11" Type="http://schemas.openxmlformats.org/officeDocument/2006/relationships/hyperlink" Target="https://ru.wikipedia.org/wiki/%D0%92%D0%B5%D0%BD%D0%B5%D1%80%D0%B0_(%D0%BF%D0%BB%D0%B0%D0%BD%D0%B5%D1%82%D0%B0)" TargetMode="External"/><Relationship Id="rId24" Type="http://schemas.openxmlformats.org/officeDocument/2006/relationships/hyperlink" Target="https://ru.wikipedia.org/wiki/%D0%98%D1%83%D0%B4%D0%B0_%D0%9C%D0%B0%D0%BA%D0%BA%D0%B0%D0%B2%D0%B5%D0%B9" TargetMode="External"/><Relationship Id="rId32" Type="http://schemas.openxmlformats.org/officeDocument/2006/relationships/hyperlink" Target="https://ru.wikipedia.org/wiki/%D0%9C%D0%B0%D1%80%D0%BA_%D0%A3%D0%BB%D1%8C%D0%BF%D0%B8%D0%B9_%D0%A2%D1%80%D0%B0%D1%8F%D0%BD" TargetMode="External"/><Relationship Id="rId37" Type="http://schemas.openxmlformats.org/officeDocument/2006/relationships/hyperlink" Target="https://ru.wikipedia.org/wiki/%D0%A5%D0%B5%D1%80%D1%83%D0%B2%D0%B8%D0%BC%D1%8B" TargetMode="External"/><Relationship Id="rId40" Type="http://schemas.openxmlformats.org/officeDocument/2006/relationships/hyperlink" Target="https://ru.wikipedia.org/wiki/%D0%9C%D0%B0%D1%84%D1%83%D1%81%D0%B0%D0%B8%D0%BB" TargetMode="External"/><Relationship Id="rId45" Type="http://schemas.openxmlformats.org/officeDocument/2006/relationships/hyperlink" Target="https://ru.wikipedia.org/wiki/%D0%9A%D0%B0%D0%BB%D0%B8%D0%BA%D1%81%D1%82" TargetMode="External"/><Relationship Id="rId5" Type="http://schemas.openxmlformats.org/officeDocument/2006/relationships/hyperlink" Target="https://ru.wikipedia.org/wiki/%D0%90%D0%B3%D0%B0%D0%BC%D0%B5%D0%BC%D0%BD%D0%BE%D0%BD" TargetMode="External"/><Relationship Id="rId15" Type="http://schemas.openxmlformats.org/officeDocument/2006/relationships/hyperlink" Target="https://ru.wikipedia.org/wiki/%D0%A4%D0%BE%D0%BB%D1%8C%D0%BA%D0%BE_%D0%9C%D0%B0%D1%80%D1%81%D0%B5%D0%BB%D1%8C%D1%81%D0%BA%D0%B8%D0%B9" TargetMode="External"/><Relationship Id="rId23" Type="http://schemas.openxmlformats.org/officeDocument/2006/relationships/hyperlink" Target="https://ru.wikipedia.org/wiki/%D0%98%D0%B8%D1%81%D1%83%D1%81_%D0%9D%D0%B0%D0%B2%D0%B8%D0%BD" TargetMode="External"/><Relationship Id="rId28" Type="http://schemas.openxmlformats.org/officeDocument/2006/relationships/hyperlink" Target="https://ru.wikipedia.org/wiki/%D0%AE%D0%BF%D0%B8%D1%82%D0%B5%D1%80_(%D0%BF%D0%BB%D0%B0%D0%BD%D0%B5%D1%82%D0%B0)" TargetMode="External"/><Relationship Id="rId36" Type="http://schemas.openxmlformats.org/officeDocument/2006/relationships/hyperlink" Target="https://ru.wikipedia.org/wiki/%D0%9F%D1%91%D1%82%D1%80_%D0%94%D0%B0%D0%BC%D0%B8%D0%B0%D0%BD%D0%B8" TargetMode="External"/><Relationship Id="rId10" Type="http://schemas.openxmlformats.org/officeDocument/2006/relationships/hyperlink" Target="https://ru.wikipedia.org/wiki/%D0%98%D1%84%D0%B8%D0%B3%D0%B5%D0%BD%D0%B8%D1%8F" TargetMode="External"/><Relationship Id="rId19" Type="http://schemas.openxmlformats.org/officeDocument/2006/relationships/hyperlink" Target="https://ru.wikipedia.org/wiki/%D0%A1%D0%BE%D0%BB%D0%BD%D1%86%D0%B5" TargetMode="External"/><Relationship Id="rId31" Type="http://schemas.openxmlformats.org/officeDocument/2006/relationships/hyperlink" Target="https://ru.wikipedia.org/wiki/%D0%95%D0%B7%D0%B5%D0%BA%D0%B8%D1%8F" TargetMode="External"/><Relationship Id="rId44" Type="http://schemas.openxmlformats.org/officeDocument/2006/relationships/hyperlink" Target="https://ru.wikipedia.org/wiki/%D0%9F%D0%B8%D0%B9" TargetMode="External"/><Relationship Id="rId4" Type="http://schemas.openxmlformats.org/officeDocument/2006/relationships/hyperlink" Target="https://ru.wikipedia.org/wiki/%D0%98%D0%B5%D1%84%D1%84%D0%B0%D0%B9" TargetMode="External"/><Relationship Id="rId9" Type="http://schemas.openxmlformats.org/officeDocument/2006/relationships/hyperlink" Target="https://ru.wikipedia.org/wiki/%D0%AE%D1%81%D1%82%D0%B8%D0%BD%D0%B8%D0%B0%D0%BD_I" TargetMode="External"/><Relationship Id="rId14" Type="http://schemas.openxmlformats.org/officeDocument/2006/relationships/hyperlink" Target="https://ru.wikipedia.org/wiki/%D0%9A%D1%83%D0%BD%D0%B8%D1%86%D1%86%D0%B0" TargetMode="External"/><Relationship Id="rId22" Type="http://schemas.openxmlformats.org/officeDocument/2006/relationships/hyperlink" Target="https://ru.wikipedia.org/wiki/%D0%A1%D0%B8%D0%BB%D1%8B" TargetMode="External"/><Relationship Id="rId27" Type="http://schemas.openxmlformats.org/officeDocument/2006/relationships/hyperlink" Target="https://ru.wikipedia.org/wiki/%D0%A0%D0%BE%D0%B1%D0%B5%D1%80%D1%82_%D0%93%D0%B2%D0%B8%D1%81%D0%BA%D0%B0%D1%80" TargetMode="External"/><Relationship Id="rId30" Type="http://schemas.openxmlformats.org/officeDocument/2006/relationships/hyperlink" Target="https://ru.wikipedia.org/wiki/%D0%94%D0%B0%D0%B2%D0%B8%D0%B4_(%D1%86%D0%B0%D1%80%D1%8C_%D0%98%D1%83%D0%B4%D0%B5%D0%B8_%D0%B8_%D0%98%D0%B7%D1%80%D0%B0%D0%B8%D0%BB%D1%8F)" TargetMode="External"/><Relationship Id="rId35" Type="http://schemas.openxmlformats.org/officeDocument/2006/relationships/hyperlink" Target="https://ru.wikipedia.org/wiki/%D0%91%D0%B5%D0%BD%D0%B5%D0%B4%D0%B8%D0%BA%D1%82_%D0%9D%D1%83%D1%80%D1%81%D0%B8%D0%B9%D1%81%D0%BA%D0%B8%D0%B9" TargetMode="External"/><Relationship Id="rId43" Type="http://schemas.openxmlformats.org/officeDocument/2006/relationships/hyperlink" Target="https://ru.wikipedia.org/wiki/%D0%A1%D0%B8%D0%BA%D1%81%D1%82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Данте Алигьери и его философия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5076056" cy="65973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Calibri Light" pitchFamily="34" charset="0"/>
              </a:rPr>
              <a:t>С этого времени Данте постоянно скитался по городам, ездил в другие страны. Так, известно, что в 1308-1309 гг. он побывал в Париже, где участвовал в устраиваемых университетом открытых диспутах. Имя Алигьери два раза вносили в списки лиц, подлежащих амнистии, но оба раза оттуда вычеркивали. В 1316 г. ему разрешили вернуться в родную Флоренцию, но при условии, что он публично признается в неправоте своих взглядов и покается, но гордый </a:t>
            </a:r>
            <a:r>
              <a:rPr lang="ru-RU" u="sng" dirty="0" smtClean="0">
                <a:latin typeface="Calibri Light" pitchFamily="34" charset="0"/>
              </a:rPr>
              <a:t>поэт</a:t>
            </a:r>
            <a:r>
              <a:rPr lang="ru-RU" dirty="0" smtClean="0">
                <a:latin typeface="Calibri Light" pitchFamily="34" charset="0"/>
              </a:rPr>
              <a:t> не стал этого делать.</a:t>
            </a:r>
          </a:p>
          <a:p>
            <a:r>
              <a:rPr lang="ru-RU" dirty="0" smtClean="0">
                <a:latin typeface="Calibri Light" pitchFamily="34" charset="0"/>
              </a:rPr>
              <a:t>С 1316 г. он обосновался в Равенне, куда его пригласил </a:t>
            </a:r>
            <a:r>
              <a:rPr lang="ru-RU" dirty="0" err="1" smtClean="0">
                <a:latin typeface="Calibri Light" pitchFamily="34" charset="0"/>
              </a:rPr>
              <a:t>Гвидо</a:t>
            </a:r>
            <a:r>
              <a:rPr lang="ru-RU" dirty="0" smtClean="0">
                <a:latin typeface="Calibri Light" pitchFamily="34" charset="0"/>
              </a:rPr>
              <a:t> да Полента, правитель города. Здесь в обществе его сыновей, дочери возлюбленной </a:t>
            </a:r>
            <a:r>
              <a:rPr lang="ru-RU" dirty="0" err="1" smtClean="0">
                <a:latin typeface="Calibri Light" pitchFamily="34" charset="0"/>
              </a:rPr>
              <a:t>Беатриче</a:t>
            </a:r>
            <a:r>
              <a:rPr lang="ru-RU" dirty="0" smtClean="0">
                <a:latin typeface="Calibri Light" pitchFamily="34" charset="0"/>
              </a:rPr>
              <a:t>, поклонников, друзей проходили последние годы поэта. Именно в период изгнания Данте написал произведение, прославившее его в веках, - «Комедию», к названию которой спустя несколько веков, в 1555 г., в венецианском издании добавят слово «Божественная». Начало работы над поэмой относится примерно к 1307 г., а последнюю из трех («Ад», «Чистилище» и «Рай») частей Данте написал незадолго до смерти.</a:t>
            </a:r>
            <a:br>
              <a:rPr lang="ru-RU" dirty="0" smtClean="0">
                <a:latin typeface="Calibri Light" pitchFamily="34" charset="0"/>
              </a:rPr>
            </a:br>
            <a:endParaRPr lang="ru-RU" dirty="0" smtClean="0">
              <a:latin typeface="Calibri Light" pitchFamily="34" charset="0"/>
            </a:endParaRPr>
          </a:p>
          <a:p>
            <a:endParaRPr lang="ru-RU" dirty="0">
              <a:latin typeface="Calibri Light" pitchFamily="34" charset="0"/>
            </a:endParaRPr>
          </a:p>
        </p:txBody>
      </p:sp>
      <p:pic>
        <p:nvPicPr>
          <p:cNvPr id="34818" name="Picture 2" descr="Alighieri - Divina Commedia, Nel mille quatro cento septe et due nel quarto mese adi cinque et sei - 2384293 id00022000 Scan0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20688"/>
            <a:ext cx="3888432" cy="5051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1484784"/>
            <a:ext cx="4414264" cy="53732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Calibri Light" pitchFamily="34" charset="0"/>
              </a:rPr>
              <a:t>Летом 1321 года Данте как посол правителя Равенны отправился в Венецию для заключения мира с республикой Святого Марка. По дороге назад Данте заболел малярией и умер в Равенне в ночь с 13 на 14 сентября 1321 года.</a:t>
            </a:r>
          </a:p>
          <a:p>
            <a:r>
              <a:rPr lang="ru-RU" dirty="0" smtClean="0">
                <a:latin typeface="Calibri Light" pitchFamily="34" charset="0"/>
              </a:rPr>
              <a:t>Данте был похоронен в Равенне; великолепный мавзолей, который готовил ему </a:t>
            </a:r>
            <a:r>
              <a:rPr lang="ru-RU" dirty="0" err="1" smtClean="0">
                <a:latin typeface="Calibri Light" pitchFamily="34" charset="0"/>
              </a:rPr>
              <a:t>Гвидо</a:t>
            </a:r>
            <a:r>
              <a:rPr lang="ru-RU" dirty="0" smtClean="0">
                <a:latin typeface="Calibri Light" pitchFamily="34" charset="0"/>
              </a:rPr>
              <a:t> да Полента, не был воздвигнут. Современная гробница построена в 1780 г. Всем знакомый портрет Данте Алигьери лишён достоверности: Боккаччо изображает его бородатым вместо легендарного гладко выбритого, однако, в общем его изображение отвечает нашему традиционному представлению: продолговатое лицо с орлиным носом, большими глазами, широкими скулами и выдающейся нижней губой; вечно грустный и сосредоточенно-задумчивый.</a:t>
            </a:r>
          </a:p>
          <a:p>
            <a:endParaRPr lang="ru-RU" dirty="0">
              <a:latin typeface="Calibri Light" pitchFamily="34" charset="0"/>
            </a:endParaRPr>
          </a:p>
        </p:txBody>
      </p:sp>
      <p:pic>
        <p:nvPicPr>
          <p:cNvPr id="37890" name="Picture 2" descr="File:Dantes tomb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286250" cy="52565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Каким я жил, таким и в смерти буду!..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4" name="Picture 4" descr="http://dante-a.com/wp-content/uploads/2011/11/dante-divina-comedia-florence-148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716016" cy="6858001"/>
          </a:xfrm>
          <a:prstGeom prst="rect">
            <a:avLst/>
          </a:prstGeom>
          <a:noFill/>
        </p:spPr>
      </p:pic>
      <p:pic>
        <p:nvPicPr>
          <p:cNvPr id="35848" name="Picture 8" descr="http://dante-a.com/wp-content/uploads/2011/11/dante-divina-comedia-florence-1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0"/>
            <a:ext cx="44279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Божественная комедия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4067944" cy="604867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Calibri Light" pitchFamily="34" charset="0"/>
              </a:rPr>
              <a:t>«Божественная комедия»</a:t>
            </a:r>
            <a:r>
              <a:rPr lang="ru-RU" sz="2200" dirty="0" smtClean="0">
                <a:latin typeface="Calibri Light" pitchFamily="34" charset="0"/>
              </a:rPr>
              <a:t> (</a:t>
            </a:r>
            <a:r>
              <a:rPr lang="ru-RU" sz="2200" dirty="0" err="1" smtClean="0">
                <a:latin typeface="Calibri Light" pitchFamily="34" charset="0"/>
              </a:rPr>
              <a:t>итал</a:t>
            </a:r>
            <a:r>
              <a:rPr lang="ru-RU" sz="2200" dirty="0" smtClean="0">
                <a:latin typeface="Calibri Light" pitchFamily="34" charset="0"/>
              </a:rPr>
              <a:t>.  </a:t>
            </a:r>
            <a:r>
              <a:rPr lang="ru-RU" sz="2200" i="1" dirty="0" err="1" smtClean="0">
                <a:latin typeface="Calibri Light" pitchFamily="34" charset="0"/>
              </a:rPr>
              <a:t>La</a:t>
            </a:r>
            <a:r>
              <a:rPr lang="ru-RU" sz="2200" i="1" dirty="0" smtClean="0">
                <a:latin typeface="Calibri Light" pitchFamily="34" charset="0"/>
              </a:rPr>
              <a:t> </a:t>
            </a:r>
            <a:r>
              <a:rPr lang="ru-RU" sz="2200" i="1" dirty="0" err="1" smtClean="0">
                <a:latin typeface="Calibri Light" pitchFamily="34" charset="0"/>
              </a:rPr>
              <a:t>Divina</a:t>
            </a:r>
            <a:r>
              <a:rPr lang="ru-RU" sz="2200" i="1" dirty="0" smtClean="0">
                <a:latin typeface="Calibri Light" pitchFamily="34" charset="0"/>
              </a:rPr>
              <a:t> </a:t>
            </a:r>
            <a:r>
              <a:rPr lang="ru-RU" sz="2200" i="1" dirty="0" err="1" smtClean="0">
                <a:latin typeface="Calibri Light" pitchFamily="34" charset="0"/>
              </a:rPr>
              <a:t>Commedia</a:t>
            </a:r>
            <a:r>
              <a:rPr lang="ru-RU" sz="2200" dirty="0" smtClean="0">
                <a:latin typeface="Calibri Light" pitchFamily="34" charset="0"/>
              </a:rPr>
              <a:t>) — поэма, написанная Данте Алигьери в период с 1307 по 1321 годы и дающая наиболее широкий синтез средневековой культуры и антологию мира. Настоящая средневековая энциклопедия научных, политических, философских, моральных, богословских знаний. Признаётся величайшим памятником итальянской литературы.</a:t>
            </a:r>
            <a:endParaRPr lang="ru-RU" sz="2200" dirty="0">
              <a:latin typeface="Calibri Light" pitchFamily="34" charset="0"/>
            </a:endParaRPr>
          </a:p>
        </p:txBody>
      </p:sp>
      <p:pic>
        <p:nvPicPr>
          <p:cNvPr id="36866" name="Picture 2" descr="http://dante-a.com/wp-content/uploads/2011/11/dante-divina-comedia-venice-147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268760"/>
            <a:ext cx="504056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645024"/>
            <a:ext cx="9144000" cy="32129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Calibri Light" pitchFamily="34" charset="0"/>
              </a:rPr>
              <a:t>Данте видит предназначения человека не в подвижничестве во имя отречения от мира и ухода от мирских забот, а в достижении высшего предела земного совершенства. И напоминание о краткости земного существования, и ссылка на божественное происхождение человека служили не утверждению ничтожества человека в его земном существовании, а обоснованию призыва к “доблести и знанию”.</a:t>
            </a:r>
          </a:p>
          <a:p>
            <a:r>
              <a:rPr lang="ru-RU" dirty="0" smtClean="0">
                <a:latin typeface="Calibri Light" pitchFamily="34" charset="0"/>
              </a:rPr>
              <a:t>Так, вера в земное предназначение человека, в его способность собственными силами совершить свой земной подвиг позволила Данте создать в “Божественной комедии” первый гимн достоинству человека. Данте открывает путь к новому гуманистическому учению о человеке.</a:t>
            </a:r>
            <a:endParaRPr lang="ru-RU" dirty="0">
              <a:latin typeface="Calibri Light" pitchFamily="34" charset="0"/>
            </a:endParaRPr>
          </a:p>
        </p:txBody>
      </p:sp>
      <p:pic>
        <p:nvPicPr>
          <p:cNvPr id="39938" name="Picture 2" descr="http://dante-a.com/wp-content/uploads/2011/11/dante-divina-comedia-venice-1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429125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Calibri Light" pitchFamily="34" charset="0"/>
              </a:rPr>
              <a:t>Предстающая перед читателем “Божественной комедии” картина мира по своей структуре еще вполне средневековая. Дело здесь не только в унаследованной от античности космологии, согласно которой Земля есть центр вселенной, но и в том, что творцом мира и его организатором считается Бог. И все же картина мироустройства, в сравнении с Библией и представлениями философов раннего Средневековья значительно усложнена и иерархически устроена более обстоятельно и детально.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827448" cy="21328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Calibri Light" pitchFamily="34" charset="0"/>
              </a:rPr>
              <a:t>Называя свою поэму «комедией», Данте пользуется средневековой терминологией</a:t>
            </a:r>
            <a:r>
              <a:rPr lang="ru-RU" b="1" i="1" dirty="0" smtClean="0">
                <a:latin typeface="Calibri Light" pitchFamily="34" charset="0"/>
              </a:rPr>
              <a:t>: комедия</a:t>
            </a:r>
            <a:r>
              <a:rPr lang="ru-RU" dirty="0" smtClean="0">
                <a:latin typeface="Calibri Light" pitchFamily="34" charset="0"/>
              </a:rPr>
              <a:t>, как он поясняет в письме к </a:t>
            </a:r>
            <a:r>
              <a:rPr lang="ru-RU" dirty="0" err="1" smtClean="0">
                <a:latin typeface="Calibri Light" pitchFamily="34" charset="0"/>
              </a:rPr>
              <a:t>Кангранде</a:t>
            </a:r>
            <a:r>
              <a:rPr lang="ru-RU" dirty="0" smtClean="0">
                <a:latin typeface="Calibri Light" pitchFamily="34" charset="0"/>
              </a:rPr>
              <a:t>, — всякое поэтическое произведение среднего стиля с устрашающим началом и благополучным концом, написанное на народном языке; </a:t>
            </a:r>
            <a:r>
              <a:rPr lang="ru-RU" b="1" i="1" dirty="0" smtClean="0">
                <a:latin typeface="Calibri Light" pitchFamily="34" charset="0"/>
              </a:rPr>
              <a:t>трагедия</a:t>
            </a:r>
            <a:r>
              <a:rPr lang="ru-RU" dirty="0" smtClean="0">
                <a:latin typeface="Calibri Light" pitchFamily="34" charset="0"/>
              </a:rPr>
              <a:t> — всякое поэтическое произведение высокого стиля с восхищающим и спокойным началом и ужасным концом. </a:t>
            </a:r>
          </a:p>
          <a:p>
            <a:endParaRPr lang="ru-RU" dirty="0"/>
          </a:p>
        </p:txBody>
      </p:sp>
      <p:pic>
        <p:nvPicPr>
          <p:cNvPr id="40962" name="Picture 2" descr="File:Michelino DanteAndHisPo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680520" cy="31851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872841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 Light" pitchFamily="34" charset="0"/>
              </a:rPr>
              <a:t>Слово «божественная» не принадлежит Данте, так поэму позже назвал Джованни Боккаччо. Трагедией он не мог назвать свое произведение лишь потому, что те, как и все жанры «высокой литературы», писались на латинском языке. Данте же написал её на родном итальянском языке. «Божественная комедия» — плод всей второй половины жизни и творчества Данте. В этом произведении с наибольшей полнотой отразилось мировоззрение поэта. Данте выступает здесь как последний великий поэт средних веков, поэт, продолжающий линию развития феодальной литературы.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4048" y="0"/>
            <a:ext cx="4139952" cy="472514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latin typeface="Calibri Light" pitchFamily="34" charset="0"/>
              </a:rPr>
              <a:t>Божественная комедия» построена чрезвычайно симметрично. Она распадается на три части: </a:t>
            </a:r>
            <a:r>
              <a:rPr lang="ru-RU" b="1" dirty="0" smtClean="0">
                <a:latin typeface="Calibri Light" pitchFamily="34" charset="0"/>
              </a:rPr>
              <a:t>первая часть </a:t>
            </a:r>
            <a:r>
              <a:rPr lang="ru-RU" dirty="0" smtClean="0">
                <a:latin typeface="Calibri Light" pitchFamily="34" charset="0"/>
              </a:rPr>
              <a:t>(«Ад») состоит из 34 песен, </a:t>
            </a:r>
            <a:r>
              <a:rPr lang="ru-RU" b="1" dirty="0" smtClean="0">
                <a:latin typeface="Calibri Light" pitchFamily="34" charset="0"/>
              </a:rPr>
              <a:t>вторая </a:t>
            </a:r>
            <a:r>
              <a:rPr lang="ru-RU" dirty="0" smtClean="0">
                <a:latin typeface="Calibri Light" pitchFamily="34" charset="0"/>
              </a:rPr>
              <a:t>(«Чистилище») и </a:t>
            </a:r>
            <a:r>
              <a:rPr lang="ru-RU" b="1" dirty="0" smtClean="0">
                <a:latin typeface="Calibri Light" pitchFamily="34" charset="0"/>
              </a:rPr>
              <a:t>третья </a:t>
            </a:r>
            <a:r>
              <a:rPr lang="ru-RU" dirty="0" smtClean="0">
                <a:latin typeface="Calibri Light" pitchFamily="34" charset="0"/>
              </a:rPr>
              <a:t>(«Рай») — по 33 песни. Первая часть состоит из двух вступительных песен и 32, описывающих ад, так как в нём не может быть гармонии. Поэма написана терцинами — строфами, состоящими из трёх строк. Эта склонность к определённым числам объясняется тем, что Данте придавал им мистическое толкование, — так число 3 связано с христианской идеей о Троице, число 33 должно напоминать о годах земной </a:t>
            </a:r>
            <a:r>
              <a:rPr lang="ru-RU" dirty="0" err="1" smtClean="0">
                <a:latin typeface="Calibri Light" pitchFamily="34" charset="0"/>
              </a:rPr>
              <a:t>жизниИисуса</a:t>
            </a:r>
            <a:r>
              <a:rPr lang="ru-RU" dirty="0" smtClean="0">
                <a:latin typeface="Calibri Light" pitchFamily="34" charset="0"/>
              </a:rPr>
              <a:t> Христа и пр. Всего в «Божественной комедии» 100 песен (число 100 — символ совершенства).</a:t>
            </a:r>
            <a:endParaRPr lang="ru-RU" dirty="0">
              <a:latin typeface="Calibri Light" pitchFamily="34" charset="0"/>
            </a:endParaRPr>
          </a:p>
        </p:txBody>
      </p:sp>
      <p:pic>
        <p:nvPicPr>
          <p:cNvPr id="41986" name="Picture 2" descr="http://dante-a.com/wp-content/uploads/2011/11/dante-divina-comedia-venice-1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004047" cy="42930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581128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latin typeface="Calibri Light" pitchFamily="34" charset="0"/>
              </a:rPr>
              <a:t>Согласно католической традиции, загробный мир состоит из </a:t>
            </a:r>
            <a:r>
              <a:rPr lang="ru-RU" sz="1700" i="1" dirty="0">
                <a:latin typeface="Calibri Light" pitchFamily="34" charset="0"/>
              </a:rPr>
              <a:t>ада</a:t>
            </a:r>
            <a:r>
              <a:rPr lang="ru-RU" sz="1700" dirty="0">
                <a:latin typeface="Calibri Light" pitchFamily="34" charset="0"/>
              </a:rPr>
              <a:t>, куда попадают навеки осуждённые грешники, </a:t>
            </a:r>
            <a:r>
              <a:rPr lang="ru-RU" sz="1700" i="1" dirty="0">
                <a:latin typeface="Calibri Light" pitchFamily="34" charset="0"/>
              </a:rPr>
              <a:t>чистилища</a:t>
            </a:r>
            <a:r>
              <a:rPr lang="ru-RU" sz="1700" dirty="0">
                <a:latin typeface="Calibri Light" pitchFamily="34" charset="0"/>
              </a:rPr>
              <a:t> — местопребывания искупающих свои грехи грешников, и </a:t>
            </a:r>
            <a:r>
              <a:rPr lang="ru-RU" sz="1700" i="1" dirty="0">
                <a:latin typeface="Calibri Light" pitchFamily="34" charset="0"/>
              </a:rPr>
              <a:t>рая</a:t>
            </a:r>
            <a:r>
              <a:rPr lang="ru-RU" sz="1700" dirty="0">
                <a:latin typeface="Calibri Light" pitchFamily="34" charset="0"/>
              </a:rPr>
              <a:t> — обители блаженных.</a:t>
            </a:r>
          </a:p>
          <a:p>
            <a:r>
              <a:rPr lang="ru-RU" sz="1700" dirty="0">
                <a:latin typeface="Calibri Light" pitchFamily="34" charset="0"/>
              </a:rPr>
              <a:t>Данте </a:t>
            </a:r>
            <a:r>
              <a:rPr lang="ru-RU" sz="1700" dirty="0" smtClean="0">
                <a:latin typeface="Calibri Light" pitchFamily="34" charset="0"/>
              </a:rPr>
              <a:t>описывает </a:t>
            </a:r>
            <a:r>
              <a:rPr lang="ru-RU" sz="1700" dirty="0">
                <a:latin typeface="Calibri Light" pitchFamily="34" charset="0"/>
              </a:rPr>
              <a:t>устройство загробного мира, с графической определённостью, фиксируя все </a:t>
            </a:r>
            <a:r>
              <a:rPr lang="ru-RU" sz="1700" dirty="0" smtClean="0">
                <a:latin typeface="Calibri Light" pitchFamily="34" charset="0"/>
              </a:rPr>
              <a:t>детали. </a:t>
            </a:r>
            <a:r>
              <a:rPr lang="ru-RU" sz="1700" dirty="0">
                <a:latin typeface="Calibri Light" pitchFamily="34" charset="0"/>
              </a:rPr>
              <a:t>В вводной песне Данте рассказывает, как он, достигнув середины жизненного пути, заблудился однажды в дремучем лесу и как поэт Вергилий, избавив его от трёх диких зверей, загораживавших ему путь, предложил Данте совершить странствие по загробному миру. Узнав, что Вергилий послан </a:t>
            </a:r>
            <a:r>
              <a:rPr lang="ru-RU" sz="1700" dirty="0" err="1">
                <a:latin typeface="Calibri Light" pitchFamily="34" charset="0"/>
              </a:rPr>
              <a:t>Беатриче</a:t>
            </a:r>
            <a:r>
              <a:rPr lang="ru-RU" sz="1700" dirty="0">
                <a:latin typeface="Calibri Light" pitchFamily="34" charset="0"/>
              </a:rPr>
              <a:t>, </a:t>
            </a:r>
            <a:r>
              <a:rPr lang="ru-RU" sz="1700" dirty="0" smtClean="0">
                <a:latin typeface="Calibri Light" pitchFamily="34" charset="0"/>
              </a:rPr>
              <a:t>он </a:t>
            </a:r>
            <a:r>
              <a:rPr lang="ru-RU" sz="1700" dirty="0">
                <a:latin typeface="Calibri Light" pitchFamily="34" charset="0"/>
              </a:rPr>
              <a:t>без трепета отдается руководству поэта.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34400" cy="758952"/>
          </a:xfrm>
        </p:spPr>
        <p:txBody>
          <a:bodyPr/>
          <a:lstStyle/>
          <a:p>
            <a:r>
              <a:rPr lang="ru-RU" dirty="0" smtClean="0"/>
              <a:t>Ад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692008"/>
            <a:ext cx="8302696" cy="216599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Calibri Light" pitchFamily="34" charset="0"/>
              </a:rPr>
              <a:t>Пройдя преддверие ада, населённое душами ничтожных, нерешительных людей, они вступают в первый круг ада, так называемый лимб, где пребывают души тех, кто не смог познать «истинного Бога». Здесь Данте видит выдающихся представителей античной культуры — Аристотеля, Еврипида, Юлия Цезаря и др. </a:t>
            </a:r>
          </a:p>
          <a:p>
            <a:r>
              <a:rPr lang="ru-RU" dirty="0" smtClean="0">
                <a:latin typeface="Calibri Light" pitchFamily="34" charset="0"/>
              </a:rPr>
              <a:t>Следующий круг (ад имеет вид колоссальной воронки, состоящей из концентрических кругов, узкий конец которой упирается в центр земли) заполнен душами людей, некогда предававшихся необузданной страсти. Среди носимых диким вихрем Данте видит </a:t>
            </a:r>
            <a:r>
              <a:rPr lang="ru-RU" dirty="0" err="1" smtClean="0">
                <a:latin typeface="Calibri Light" pitchFamily="34" charset="0"/>
              </a:rPr>
              <a:t>Франческу</a:t>
            </a:r>
            <a:r>
              <a:rPr lang="ru-RU" dirty="0" smtClean="0">
                <a:latin typeface="Calibri Light" pitchFamily="34" charset="0"/>
              </a:rPr>
              <a:t> да Римини и её возлюбленного </a:t>
            </a:r>
            <a:r>
              <a:rPr lang="ru-RU" dirty="0" err="1" smtClean="0">
                <a:latin typeface="Calibri Light" pitchFamily="34" charset="0"/>
              </a:rPr>
              <a:t>Паоло</a:t>
            </a:r>
            <a:r>
              <a:rPr lang="ru-RU" dirty="0" smtClean="0">
                <a:latin typeface="Calibri Light" pitchFamily="34" charset="0"/>
              </a:rPr>
              <a:t>, павших жертвой запретной любви друг к другу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4034" name="Picture 2" descr="File:Gustave Dore Infern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92696"/>
            <a:ext cx="3781425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5148064" cy="6858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Calibri Light" pitchFamily="34" charset="0"/>
              </a:rPr>
              <a:t>По мере того как Данте, сопутствуемый Вергилием, спускается всё ниже и ниже, он становится свидетелем мучений чревоугодников, принуждённых страдать от дождя и града, скупцов и расточителей, без устали катящих огромные камни, гневливых, увязающих в болоте. За ними следуют объятые вечным пламенем еретики и ересиархи (среди них император Фридрих II, папа Анастасий II), тираны и убийцы, плавающие в потоках кипящей крови, самоубийцы, превращённые в растения, богохульники и насильники, сжигаемые падающим пламенем, обманщики всех родов. Муки обманщиков разнообразны. Наконец Данте проникает в последний, 9-й круг ада, предназначенный для самых ужасных преступников. Здесь обитель предателей и изменников, из них величайшие — Иуда, Брут и Кассий, — их грызёт своими тремя пастями Люцифер, восставший некогда на Бога ангел, царь зла, обречённый на заключение в центре земли. Описанием страшного вида Люцифера заканчивается последняя песнь первой части поэмы.</a:t>
            </a:r>
            <a:endParaRPr lang="ru-RU" dirty="0">
              <a:latin typeface="Calibri Light" pitchFamily="34" charset="0"/>
            </a:endParaRPr>
          </a:p>
        </p:txBody>
      </p:sp>
      <p:pic>
        <p:nvPicPr>
          <p:cNvPr id="43010" name="Picture 2" descr="File:William-Adolphe Bouguereau (1825-1905) - Dante And Virgil In Hell (185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4067944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5482952" cy="6858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 Light" pitchFamily="34" charset="0"/>
              </a:rPr>
              <a:t>«Мы шли. Была сначала глубока</a:t>
            </a:r>
          </a:p>
          <a:p>
            <a:r>
              <a:rPr lang="ru-RU" dirty="0" smtClean="0">
                <a:latin typeface="Calibri Light" pitchFamily="34" charset="0"/>
              </a:rPr>
              <a:t>Та мгла, что обступала плотным кругом..	</a:t>
            </a:r>
          </a:p>
          <a:p>
            <a:r>
              <a:rPr lang="ru-RU" dirty="0" smtClean="0">
                <a:latin typeface="Calibri Light" pitchFamily="34" charset="0"/>
              </a:rPr>
              <a:t>Но вот уже расщелина близка.</a:t>
            </a:r>
            <a:endParaRPr lang="ru-RU" dirty="0">
              <a:latin typeface="Calibri Light" pitchFamily="34" charset="0"/>
            </a:endParaRPr>
          </a:p>
          <a:p>
            <a:r>
              <a:rPr lang="ru-RU" dirty="0" smtClean="0">
                <a:latin typeface="Calibri Light" pitchFamily="34" charset="0"/>
              </a:rPr>
              <a:t>Протиснулись в нее мы друг за другом.	</a:t>
            </a:r>
          </a:p>
          <a:p>
            <a:r>
              <a:rPr lang="ru-RU" dirty="0" smtClean="0">
                <a:latin typeface="Calibri Light" pitchFamily="34" charset="0"/>
              </a:rPr>
              <a:t>И я просвет увидел в глубине…</a:t>
            </a:r>
          </a:p>
          <a:p>
            <a:r>
              <a:rPr lang="ru-RU" dirty="0" smtClean="0">
                <a:latin typeface="Calibri Light" pitchFamily="34" charset="0"/>
              </a:rPr>
              <a:t>И вдруг, качнувшись в воздухе упругом,	</a:t>
            </a:r>
          </a:p>
          <a:p>
            <a:endParaRPr lang="ru-RU" dirty="0">
              <a:latin typeface="Calibri Light" pitchFamily="34" charset="0"/>
            </a:endParaRPr>
          </a:p>
          <a:p>
            <a:r>
              <a:rPr lang="ru-RU" dirty="0" smtClean="0">
                <a:latin typeface="Calibri Light" pitchFamily="34" charset="0"/>
              </a:rPr>
              <a:t>Из мрака звезды просияли мне»		</a:t>
            </a:r>
            <a:endParaRPr lang="ru-RU" dirty="0">
              <a:latin typeface="Calibri Light" pitchFamily="34" charset="0"/>
            </a:endParaRPr>
          </a:p>
        </p:txBody>
      </p:sp>
      <p:pic>
        <p:nvPicPr>
          <p:cNvPr id="10246" name="Picture 6" descr="http://dante-a.com/wp-content/uploads/2011/11/dante-divina-comedia-venice-1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600400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 круг — Лимб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4054224" cy="46862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alibri Light" pitchFamily="34" charset="0"/>
              </a:rPr>
              <a:t>Первый круг Ада — Лимб, где пребывают души тех, кто в неправедных делах уличен не был, но умер </a:t>
            </a:r>
            <a:r>
              <a:rPr lang="ru-RU" dirty="0" err="1" smtClean="0">
                <a:latin typeface="Calibri Light" pitchFamily="34" charset="0"/>
              </a:rPr>
              <a:t>некрещенным</a:t>
            </a:r>
            <a:r>
              <a:rPr lang="ru-RU" dirty="0" smtClean="0">
                <a:latin typeface="Calibri Light" pitchFamily="34" charset="0"/>
              </a:rPr>
              <a:t>. В Лимбе обитают античные философы и поэты (кроме того, Вергилий), здесь же находились Ной, Моисей и Авраам — все праведники, упомянутые в Ветхом Завете, — но затем им позволили вознестись в Рай.</a:t>
            </a:r>
          </a:p>
          <a:p>
            <a:r>
              <a:rPr lang="ru-RU" dirty="0" smtClean="0">
                <a:latin typeface="Calibri Light" pitchFamily="34" charset="0"/>
              </a:rPr>
              <a:t>Страж: </a:t>
            </a:r>
            <a:r>
              <a:rPr lang="ru-RU" i="1" dirty="0" smtClean="0">
                <a:latin typeface="Calibri Light" pitchFamily="34" charset="0"/>
              </a:rPr>
              <a:t>Харон.</a:t>
            </a:r>
            <a:r>
              <a:rPr lang="ru-RU" dirty="0" smtClean="0">
                <a:latin typeface="Calibri Light" pitchFamily="34" charset="0"/>
              </a:rPr>
              <a:t/>
            </a:r>
            <a:br>
              <a:rPr lang="ru-RU" dirty="0" smtClean="0">
                <a:latin typeface="Calibri Light" pitchFamily="34" charset="0"/>
              </a:rPr>
            </a:br>
            <a:r>
              <a:rPr lang="ru-RU" dirty="0" smtClean="0">
                <a:latin typeface="Calibri Light" pitchFamily="34" charset="0"/>
              </a:rPr>
              <a:t>Наказание: </a:t>
            </a:r>
            <a:r>
              <a:rPr lang="ru-RU" i="1" dirty="0" smtClean="0">
                <a:latin typeface="Calibri Light" pitchFamily="34" charset="0"/>
              </a:rPr>
              <a:t>скорбь без боли.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http://files8.adme.ru/files/news/part_65/650005/4218555-R3L8T8D-650-1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052736"/>
            <a:ext cx="449999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 круг — Сладострастие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964488" cy="2304256"/>
          </a:xfrm>
        </p:spPr>
        <p:txBody>
          <a:bodyPr>
            <a:normAutofit fontScale="85000" lnSpcReduction="20000"/>
          </a:bodyPr>
          <a:lstStyle/>
          <a:p>
            <a:r>
              <a:rPr lang="ru-RU" sz="2200" b="1" dirty="0" smtClean="0">
                <a:latin typeface="Calibri Light" pitchFamily="34" charset="0"/>
              </a:rPr>
              <a:t>2 круг — Сладострастие</a:t>
            </a:r>
          </a:p>
          <a:p>
            <a:r>
              <a:rPr lang="ru-RU" sz="2200" dirty="0" smtClean="0">
                <a:latin typeface="Calibri Light" pitchFamily="34" charset="0"/>
              </a:rPr>
              <a:t>У входа путешественников встречает царь Минос (справедливый судья и отец Минотавра), который распределяет души по кругам. Здесь все покрыто мглой и постоянно бушует буря — порывы ветра швыряют души тех, кого на путь греха толкнула любовь. Возжелал чужую жену или мужа, жил в разврате — твоя душа будет носиться неприкаянной над бездной вечно.</a:t>
            </a:r>
          </a:p>
          <a:p>
            <a:r>
              <a:rPr lang="ru-RU" sz="2200" dirty="0" smtClean="0">
                <a:latin typeface="Calibri Light" pitchFamily="34" charset="0"/>
              </a:rPr>
              <a:t>Страж: </a:t>
            </a:r>
            <a:r>
              <a:rPr lang="ru-RU" sz="2200" i="1" dirty="0" smtClean="0">
                <a:latin typeface="Calibri Light" pitchFamily="34" charset="0"/>
              </a:rPr>
              <a:t>Минос.</a:t>
            </a:r>
            <a:r>
              <a:rPr lang="ru-RU" sz="2200" dirty="0" smtClean="0">
                <a:latin typeface="Calibri Light" pitchFamily="34" charset="0"/>
              </a:rPr>
              <a:t/>
            </a:r>
            <a:br>
              <a:rPr lang="ru-RU" sz="2200" dirty="0" smtClean="0">
                <a:latin typeface="Calibri Light" pitchFamily="34" charset="0"/>
              </a:rPr>
            </a:br>
            <a:r>
              <a:rPr lang="ru-RU" sz="2200" dirty="0" smtClean="0">
                <a:latin typeface="Calibri Light" pitchFamily="34" charset="0"/>
              </a:rPr>
              <a:t>Наказание: </a:t>
            </a:r>
            <a:r>
              <a:rPr lang="ru-RU" sz="2200" i="1" dirty="0" smtClean="0">
                <a:latin typeface="Calibri Light" pitchFamily="34" charset="0"/>
              </a:rPr>
              <a:t>кручение и истязание бурей.</a:t>
            </a:r>
            <a:endParaRPr lang="ru-RU" dirty="0"/>
          </a:p>
        </p:txBody>
      </p:sp>
      <p:pic>
        <p:nvPicPr>
          <p:cNvPr id="37890" name="Picture 2" descr="http://files1.adme.ru/files/news/part_65/650005/4218405-R3L8T8D-650-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5975226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Calibri Light" pitchFamily="34" charset="0"/>
              </a:rPr>
              <a:t>3 круг — Чревоугодие</a:t>
            </a:r>
            <a:br>
              <a:rPr lang="ru-RU" sz="3600" b="1" dirty="0" smtClean="0">
                <a:latin typeface="Calibri Light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725144"/>
            <a:ext cx="8554152" cy="24208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alibri Light" pitchFamily="34" charset="0"/>
              </a:rPr>
              <a:t>3 круг — Чревоугодие</a:t>
            </a:r>
          </a:p>
          <a:p>
            <a:r>
              <a:rPr lang="ru-RU" sz="2000" dirty="0" smtClean="0">
                <a:latin typeface="Calibri Light" pitchFamily="34" charset="0"/>
              </a:rPr>
              <a:t>В этом круге заключены </a:t>
            </a:r>
            <a:r>
              <a:rPr lang="ru-RU" sz="2000" dirty="0" err="1" smtClean="0">
                <a:latin typeface="Calibri Light" pitchFamily="34" charset="0"/>
              </a:rPr>
              <a:t>обжоры</a:t>
            </a:r>
            <a:r>
              <a:rPr lang="ru-RU" sz="2000" dirty="0" smtClean="0">
                <a:latin typeface="Calibri Light" pitchFamily="34" charset="0"/>
              </a:rPr>
              <a:t>: здесь вечно льет ледяной дождь, души вязнут в грязной жиже, а демон Цербер обгладывает попавшихся под когтистую лапу заключенных.</a:t>
            </a:r>
          </a:p>
          <a:p>
            <a:r>
              <a:rPr lang="ru-RU" sz="2000" dirty="0" smtClean="0">
                <a:latin typeface="Calibri Light" pitchFamily="34" charset="0"/>
              </a:rPr>
              <a:t>Страж: </a:t>
            </a:r>
            <a:r>
              <a:rPr lang="ru-RU" sz="2000" i="1" dirty="0" smtClean="0">
                <a:latin typeface="Calibri Light" pitchFamily="34" charset="0"/>
              </a:rPr>
              <a:t>Цербер.</a:t>
            </a:r>
            <a:r>
              <a:rPr lang="ru-RU" sz="2000" dirty="0" smtClean="0">
                <a:latin typeface="Calibri Light" pitchFamily="34" charset="0"/>
              </a:rPr>
              <a:t/>
            </a:r>
            <a:br>
              <a:rPr lang="ru-RU" sz="2000" dirty="0" smtClean="0">
                <a:latin typeface="Calibri Light" pitchFamily="34" charset="0"/>
              </a:rPr>
            </a:br>
            <a:r>
              <a:rPr lang="ru-RU" sz="2000" dirty="0" smtClean="0">
                <a:latin typeface="Calibri Light" pitchFamily="34" charset="0"/>
              </a:rPr>
              <a:t>Наказание: </a:t>
            </a:r>
            <a:r>
              <a:rPr lang="ru-RU" sz="2000" i="1" dirty="0" smtClean="0">
                <a:latin typeface="Calibri Light" pitchFamily="34" charset="0"/>
              </a:rPr>
              <a:t>гниение под солнцем и дождем.</a:t>
            </a:r>
            <a:endParaRPr lang="ru-RU" sz="2000" dirty="0"/>
          </a:p>
        </p:txBody>
      </p:sp>
      <p:pic>
        <p:nvPicPr>
          <p:cNvPr id="36866" name="Picture 2" descr="http://files2.adme.ru/files/news/part_65/650005/4218505-R3L8T8D-650-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489654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 круг — Жадность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99992" y="1268760"/>
            <a:ext cx="4305680" cy="48302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alibri Light" pitchFamily="34" charset="0"/>
              </a:rPr>
              <a:t>4 круг — Жадность Обитель тех, кто «бесчестно тратил и копил», огромная равнина, на которой стоят две толпы. Толкая грудью грузы, они идут </a:t>
            </a:r>
            <a:r>
              <a:rPr lang="ru-RU" dirty="0" err="1" smtClean="0">
                <a:latin typeface="Calibri Light" pitchFamily="34" charset="0"/>
              </a:rPr>
              <a:t>навствечу</a:t>
            </a:r>
            <a:r>
              <a:rPr lang="ru-RU" dirty="0" smtClean="0">
                <a:latin typeface="Calibri Light" pitchFamily="34" charset="0"/>
              </a:rPr>
              <a:t> друг другу, сталкиваются и затем расходятся, и начинают все сначала. Страж: Плутос. Наказание: Вечный спор.</a:t>
            </a:r>
            <a:br>
              <a:rPr lang="ru-RU" dirty="0" smtClean="0">
                <a:latin typeface="Calibri Light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 descr="4 круг — Жадн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644008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 круг — Гнев и Лень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653136"/>
            <a:ext cx="8964488" cy="22048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Calibri Light" pitchFamily="34" charset="0"/>
              </a:rPr>
              <a:t>Огромная река, а точнее Стигийское болото, куда ссылают за лень и гневливость. Все круги до пятого — убежище несдержанных, а несдержанность считается меньшим грехопадением, нежели «злость или буйное скотство», и потому мучения душ там облегчены по сопоставлению с теми, кто обитает на дальних кругах. Страж: </a:t>
            </a:r>
            <a:r>
              <a:rPr lang="ru-RU" dirty="0" err="1" smtClean="0">
                <a:latin typeface="Calibri Light" pitchFamily="34" charset="0"/>
              </a:rPr>
              <a:t>Флегий</a:t>
            </a:r>
            <a:r>
              <a:rPr lang="ru-RU" dirty="0" smtClean="0">
                <a:latin typeface="Calibri Light" pitchFamily="34" charset="0"/>
              </a:rPr>
              <a:t>. Наказание: Вечная драка по горло в болоте.</a:t>
            </a:r>
            <a:endParaRPr lang="ru-RU" dirty="0">
              <a:latin typeface="Calibri Light" pitchFamily="34" charset="0"/>
            </a:endParaRPr>
          </a:p>
        </p:txBody>
      </p:sp>
      <p:pic>
        <p:nvPicPr>
          <p:cNvPr id="39938" name="Picture 2" descr="5 круг — Гнев и Л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9"/>
            <a:ext cx="580340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 круг — Для еретиков и лжеучителей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503920" cy="21179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alibri Light" pitchFamily="34" charset="0"/>
              </a:rPr>
              <a:t>Пламенеющий город </a:t>
            </a:r>
            <a:r>
              <a:rPr lang="ru-RU" dirty="0" err="1" smtClean="0">
                <a:latin typeface="Calibri Light" pitchFamily="34" charset="0"/>
              </a:rPr>
              <a:t>Дит</a:t>
            </a:r>
            <a:r>
              <a:rPr lang="ru-RU" dirty="0" smtClean="0">
                <a:latin typeface="Calibri Light" pitchFamily="34" charset="0"/>
              </a:rPr>
              <a:t> (</a:t>
            </a:r>
            <a:r>
              <a:rPr lang="ru-RU" dirty="0" err="1" smtClean="0">
                <a:latin typeface="Calibri Light" pitchFamily="34" charset="0"/>
              </a:rPr>
              <a:t>Дитом</a:t>
            </a:r>
            <a:r>
              <a:rPr lang="ru-RU" dirty="0" smtClean="0">
                <a:latin typeface="Calibri Light" pitchFamily="34" charset="0"/>
              </a:rPr>
              <a:t> римляне назвали Аида, бога подземного мира), который сторожат сестры-Фурии с клубками змей вместо волос. Здесь царит неизбывная печаль, а в открытых гробницах, словно в нескончаемых печах, покоятся еретики и лжеучителя. Переход к седьмому кругу огражден зловонной бездной. Страж: Фурии. Наказание: существовать призраком в раскаленной могиле.</a:t>
            </a:r>
            <a:endParaRPr lang="ru-RU" dirty="0"/>
          </a:p>
        </p:txBody>
      </p:sp>
      <p:pic>
        <p:nvPicPr>
          <p:cNvPr id="40964" name="Picture 4" descr="6 круг — Для еретиков и лжеучите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96952"/>
            <a:ext cx="6667500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 круг — Для насильников и убийц всех мастей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4644008" cy="47582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Calibri Light" pitchFamily="34" charset="0"/>
              </a:rPr>
              <a:t>Степи, где вечно идет пламенный дождь, и взору предстает одно и то же: ужасные пытки душ, запятнавших себя насилием. Сюда попадают и тираны, и убийцы, и самоубийцы, и богохульники, и даже игроки (которые </a:t>
            </a:r>
            <a:r>
              <a:rPr lang="ru-RU" dirty="0" err="1" smtClean="0">
                <a:latin typeface="Calibri Light" pitchFamily="34" charset="0"/>
              </a:rPr>
              <a:t>бесмыссленно</a:t>
            </a:r>
            <a:r>
              <a:rPr lang="ru-RU" dirty="0" smtClean="0">
                <a:latin typeface="Calibri Light" pitchFamily="34" charset="0"/>
              </a:rPr>
              <a:t> уничтожали личное имущество). Грешников раздирают собаки, на них охотятся гарпии, их варят в алом кипятке, превращают в деревья и принуждают бежать под потоками огня. Страж: Минотавр. Наказание: кипеть в кровавой реке, млеть в знойной пустыне у пылающего потока, быть терзаемыми гарпиями и гончими псами.</a:t>
            </a:r>
            <a:endParaRPr lang="ru-RU" dirty="0"/>
          </a:p>
        </p:txBody>
      </p:sp>
      <p:pic>
        <p:nvPicPr>
          <p:cNvPr id="41986" name="Picture 2" descr="7 круг — Для насильников и убийц всех мас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6740" y="1268760"/>
            <a:ext cx="4507260" cy="4677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 круг — Для обманувших </a:t>
            </a:r>
            <a:r>
              <a:rPr lang="ru-RU" dirty="0" err="1" smtClean="0"/>
              <a:t>недоверившихся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3968" y="1484784"/>
            <a:ext cx="4860032" cy="53732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Calibri Light" pitchFamily="34" charset="0"/>
              </a:rPr>
              <a:t>Убежище сводников и обольстителей, состоит из 10 рвов (</a:t>
            </a:r>
            <a:r>
              <a:rPr lang="ru-RU" dirty="0" err="1" smtClean="0">
                <a:latin typeface="Calibri Light" pitchFamily="34" charset="0"/>
              </a:rPr>
              <a:t>Злопазухи</a:t>
            </a:r>
            <a:r>
              <a:rPr lang="ru-RU" dirty="0" smtClean="0">
                <a:latin typeface="Calibri Light" pitchFamily="34" charset="0"/>
              </a:rPr>
              <a:t>, Злобные Щели), в центре которых лежит самый ужасный 9 круг Ада. Вблизи страдают прорицатели, гадатели, ведьмы, взяточники, лицемеры, подлизы, грабители, алхимики, лжесвидетели и фальшивомонетчики. В этот же круг попадают священники, торговавшие церковными должностями. Страж: </a:t>
            </a:r>
            <a:r>
              <a:rPr lang="ru-RU" dirty="0" err="1" smtClean="0">
                <a:latin typeface="Calibri Light" pitchFamily="34" charset="0"/>
              </a:rPr>
              <a:t>Герион</a:t>
            </a:r>
            <a:r>
              <a:rPr lang="ru-RU" dirty="0" smtClean="0">
                <a:latin typeface="Calibri Light" pitchFamily="34" charset="0"/>
              </a:rPr>
              <a:t>. Наказание: грешники идут двумя встречными потоками, бичуемые демонами, влипшие в кал зловонный, тела неких закованы в скалы, по ступням струится пламя. Кто-то бурлит в смоле, и если высунется — черти втыкают багры. Закованных в свинцовые мантии ставят на раскаленную жаровню, грешников потрошат и терзают гады, проказа и лишай.</a:t>
            </a:r>
            <a:endParaRPr lang="ru-RU" dirty="0">
              <a:latin typeface="Calibri Light" pitchFamily="34" charset="0"/>
            </a:endParaRPr>
          </a:p>
        </p:txBody>
      </p:sp>
      <p:pic>
        <p:nvPicPr>
          <p:cNvPr id="43010" name="Picture 2" descr="8 круг — Для обманувших недоверивших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57200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 круг — Для изменников и предателей всех сортов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725144"/>
            <a:ext cx="9144000" cy="21328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Calibri Light" pitchFamily="34" charset="0"/>
              </a:rPr>
              <a:t>В самом центре преисподней — ледяное озеро Коцит. Как в аду викингов, тут неописуемо холодно. Здесь покоятся вмороженные в лед изменники, и главный из них — Люцифер, падший архангел. Иуда Искариот (предавший Христа), Брут (обманувший доверие Юлия Цезаря) и Кассий (также соучастник заговора против Цезаря) мучаются в трех пастях Люцифера. Стражи: гиганты </a:t>
            </a:r>
            <a:r>
              <a:rPr lang="ru-RU" dirty="0" err="1" smtClean="0">
                <a:latin typeface="Calibri Light" pitchFamily="34" charset="0"/>
              </a:rPr>
              <a:t>Бриарей</a:t>
            </a:r>
            <a:r>
              <a:rPr lang="ru-RU" dirty="0" smtClean="0">
                <a:latin typeface="Calibri Light" pitchFamily="34" charset="0"/>
              </a:rPr>
              <a:t>, </a:t>
            </a:r>
            <a:r>
              <a:rPr lang="ru-RU" dirty="0" err="1" smtClean="0">
                <a:latin typeface="Calibri Light" pitchFamily="34" charset="0"/>
              </a:rPr>
              <a:t>Эфиальт</a:t>
            </a:r>
            <a:r>
              <a:rPr lang="ru-RU" dirty="0" smtClean="0">
                <a:latin typeface="Calibri Light" pitchFamily="34" charset="0"/>
              </a:rPr>
              <a:t>, Антей. Наказание: нескончаемые терзания в ледяном озере.</a:t>
            </a:r>
            <a:endParaRPr lang="ru-RU" dirty="0">
              <a:latin typeface="Calibri Light" pitchFamily="34" charset="0"/>
            </a:endParaRPr>
          </a:p>
        </p:txBody>
      </p:sp>
      <p:pic>
        <p:nvPicPr>
          <p:cNvPr id="44034" name="Picture 2" descr="9 круг — Для изменников и предателей всех сор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9"/>
            <a:ext cx="6379468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File:Sandro Botticelli - La Carte de l'Enf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1960" y="0"/>
            <a:ext cx="4932040" cy="717341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alibri Light" pitchFamily="34" charset="0"/>
              </a:rPr>
              <a:t>Данте Алигьери – один из известнейших авторов в мировой литературе. К нему неприменимы сдержанные оценки и осторожные характеристики; он – титан, гений, создатель творений, которые вызывали восхищение, доходившее до поклонения уже среди современников, а в особенности – последующих поколений. Может быть, нагляднее всего уникальность его личности и таланта сказалась в том, что он, заплатив сполна трагедией собственной жизни дань жестокой эпохе, сумел создать произведения, которые сформировали итальянский язык, на долгие годы определил пути развития итальянской культуры, а европейскую культуру обогатил немалой толикой бесценных сокровищ.</a:t>
            </a:r>
            <a:endParaRPr lang="ru-RU" sz="2000" dirty="0">
              <a:latin typeface="Calibri Light" pitchFamily="34" charset="0"/>
            </a:endParaRPr>
          </a:p>
        </p:txBody>
      </p:sp>
      <p:pic>
        <p:nvPicPr>
          <p:cNvPr id="4" name="Picture 4" descr="http://kackad.com/kackad/wp-content/uploads/2011/04/da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960440" cy="56166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Чистилище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5688632" cy="56612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Calibri Light" pitchFamily="34" charset="0"/>
              </a:rPr>
              <a:t>Чистилище</a:t>
            </a:r>
            <a:r>
              <a:rPr lang="ru-RU" dirty="0" smtClean="0">
                <a:latin typeface="Calibri Light" pitchFamily="34" charset="0"/>
              </a:rPr>
              <a:t> — вторая часть «Божественной комедии» Данте Алигьери, повествующая о той части загробного мира, куда попадают души, успевшие рано или поздно покаяться в совершённых грехах, в связи с чем получившие возможность достигнуть Рая после того, как «отбудут срок» в Чистилище. Данте попадает сюда после того, как исследовал все девять кругов Ада и, достигнув центра земли, оказался на другом полушарии, где и располагается гора Чистилище.</a:t>
            </a:r>
            <a:endParaRPr lang="ru-RU" dirty="0">
              <a:latin typeface="Calibri Light" pitchFamily="34" charset="0"/>
            </a:endParaRPr>
          </a:p>
        </p:txBody>
      </p:sp>
      <p:pic>
        <p:nvPicPr>
          <p:cNvPr id="46082" name="Picture 2" descr="http://t1.gstatic.com/images?q=tbn:ANd9GcQh_suR3YJTQIAxgrLsrE2SBT2KJ3ob-fFu2t6oAtIeJagtI37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0768"/>
            <a:ext cx="309634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043936"/>
            <a:ext cx="9144000" cy="28140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alibri Light" pitchFamily="34" charset="0"/>
              </a:rPr>
              <a:t>Страж — </a:t>
            </a:r>
            <a:r>
              <a:rPr lang="ru-RU" dirty="0" err="1" smtClean="0">
                <a:latin typeface="Calibri Light" pitchFamily="34" charset="0"/>
              </a:rPr>
              <a:t>Катон</a:t>
            </a:r>
            <a:r>
              <a:rPr lang="ru-RU" dirty="0" smtClean="0">
                <a:latin typeface="Calibri Light" pitchFamily="34" charset="0"/>
              </a:rPr>
              <a:t> Младший </a:t>
            </a:r>
            <a:r>
              <a:rPr lang="ru-RU" dirty="0" err="1" smtClean="0">
                <a:latin typeface="Calibri Light" pitchFamily="34" charset="0"/>
              </a:rPr>
              <a:t>Утический</a:t>
            </a:r>
            <a:r>
              <a:rPr lang="ru-RU" dirty="0" smtClean="0">
                <a:latin typeface="Calibri Light" pitchFamily="34" charset="0"/>
              </a:rPr>
              <a:t> (95—46 гг. до н. э.), государственный деятель последних времен Римской республики, который, не пожелав пережить её крушение, покончил с собой. У подножья — умершие под церковным отлучением, но раскаявшиеся в своих грехах. Должны провести там срок, в 30 раз превышающий срок отлучения. И новоприбывшие души — ангел привозит их в челне с устья Тибра, куда они собираются после смерти и дожидаются пока их не заберут на остров. Среди них Данте встречает своего друга — певца </a:t>
            </a:r>
            <a:r>
              <a:rPr lang="ru-RU" dirty="0" err="1" smtClean="0">
                <a:latin typeface="Calibri Light" pitchFamily="34" charset="0"/>
              </a:rPr>
              <a:t>Каселлу</a:t>
            </a:r>
            <a:r>
              <a:rPr lang="ru-RU" dirty="0" smtClean="0">
                <a:latin typeface="Calibri Light" pitchFamily="34" charset="0"/>
              </a:rPr>
              <a:t>, сицилийского короля Манфреда.</a:t>
            </a:r>
          </a:p>
        </p:txBody>
      </p:sp>
      <p:pic>
        <p:nvPicPr>
          <p:cNvPr id="47106" name="Picture 2" descr="http://litafor.ru/UserFiles/authors/preview/7ca18dc5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80728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267110979"/>
              </p:ext>
            </p:extLst>
          </p:nvPr>
        </p:nvGraphicFramePr>
        <p:xfrm>
          <a:off x="179512" y="1340768"/>
          <a:ext cx="8928992" cy="4572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2832992"/>
              </a:tblGrid>
              <a:tr h="6015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Круг</a:t>
                      </a:r>
                    </a:p>
                  </a:txBody>
                  <a:tcPr marL="60158" marR="60158" marT="30079" marB="300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Томящиеся</a:t>
                      </a:r>
                    </a:p>
                  </a:txBody>
                  <a:tcPr marL="60158" marR="60158" marT="30079" marB="300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Встреченные Данте души</a:t>
                      </a:r>
                    </a:p>
                  </a:txBody>
                  <a:tcPr marL="60158" marR="60158" marT="30079" marB="300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1323474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1-й уступ Предчистилища</a:t>
                      </a:r>
                    </a:p>
                  </a:txBody>
                  <a:tcPr marL="60158" marR="60158" marT="30079" marB="300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Нерадивые, до смертного часа медлившие с покаянием.</a:t>
                      </a:r>
                    </a:p>
                  </a:txBody>
                  <a:tcPr marL="60158" marR="60158" marT="30079" marB="300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/>
                        <a:t>Белаква</a:t>
                      </a:r>
                      <a:r>
                        <a:rPr lang="ru-RU" sz="1200" dirty="0"/>
                        <a:t> — друг Данте, музыкант.</a:t>
                      </a:r>
                    </a:p>
                  </a:txBody>
                  <a:tcPr marL="60158" marR="60158" marT="30079" marB="300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2-й уступ 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Предчистилища</a:t>
                      </a:r>
                      <a:endParaRPr lang="ru-RU" sz="1200" dirty="0"/>
                    </a:p>
                  </a:txBody>
                  <a:tcPr marL="60158" marR="60158" marT="30079" marB="300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Нерадивые, умершие насильственной смертью, но успевшие покаяться.</a:t>
                      </a:r>
                    </a:p>
                  </a:txBody>
                  <a:tcPr marL="60158" marR="60158" marT="30079" marB="300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Якопо дель Кассеро, Буонконте, Пия деи Толомеи, Сорделло — поэт XIII века, уроженец Мантуи.</a:t>
                      </a:r>
                    </a:p>
                  </a:txBody>
                  <a:tcPr marL="60158" marR="60158" marT="30079" marB="300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053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rgbClr val="252525"/>
                          </a:solidFill>
                          <a:latin typeface="Arial"/>
                        </a:rPr>
                        <a:t>Долина земных властителей</a:t>
                      </a:r>
                    </a:p>
                  </a:txBody>
                  <a:tcPr marL="60158" marR="60158" marT="30079" marB="300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>
                          <a:solidFill>
                            <a:srgbClr val="252525"/>
                          </a:solidFill>
                          <a:latin typeface="Arial"/>
                        </a:rPr>
                        <a:t>Правители, поглощенные мирскими делами.</a:t>
                      </a:r>
                    </a:p>
                  </a:txBody>
                  <a:tcPr marL="60158" marR="60158" marT="30079" marB="3007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0158" marR="60158" marT="30079" marB="300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 Light" pitchFamily="34" charset="0"/>
              </a:rPr>
              <a:t>Врата Чистилища. Пока Данте спал, его перенесла к ним Св. </a:t>
            </a:r>
            <a:r>
              <a:rPr lang="ru-RU" dirty="0" err="1" smtClean="0">
                <a:latin typeface="Calibri Light" pitchFamily="34" charset="0"/>
              </a:rPr>
              <a:t>Лючия</a:t>
            </a:r>
            <a:r>
              <a:rPr lang="ru-RU" dirty="0" smtClean="0">
                <a:latin typeface="Calibri Light" pitchFamily="34" charset="0"/>
              </a:rPr>
              <a:t>. У врат  — ангел с </a:t>
            </a:r>
            <a:r>
              <a:rPr lang="ru-RU" dirty="0" err="1" smtClean="0">
                <a:latin typeface="Calibri Light" pitchFamily="34" charset="0"/>
              </a:rPr>
              <a:t>мечoм</a:t>
            </a:r>
            <a:r>
              <a:rPr lang="ru-RU" dirty="0" smtClean="0">
                <a:latin typeface="Calibri Light" pitchFamily="34" charset="0"/>
              </a:rPr>
              <a:t> и двумя ключами — серебряным и золотым. Прежде чем впустить Данте, ангел вырезает у него на лбу семь букв Р — в соответствии с семью грехами. У входа в каждый круг — ангел, который взмахом крыла стирает одну Р.</a:t>
            </a:r>
            <a:endParaRPr lang="ru-RU" dirty="0">
              <a:latin typeface="Calibri Light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497513"/>
          <a:ext cx="9144000" cy="4375057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2037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Круг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Томящиеся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Наказание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Встреченные Данте души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5661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1-й круг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Гордецы (</a:t>
                      </a:r>
                      <a:r>
                        <a:rPr lang="ru-RU" sz="1200" dirty="0" err="1"/>
                        <a:t>Зложелательство</a:t>
                      </a:r>
                      <a:r>
                        <a:rPr lang="ru-RU" sz="1200" dirty="0"/>
                        <a:t> — любовь к чужому злу)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Медленно ползут, согнувшись до земли под тяжестью камня, привязанного к шее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Одеризи из Губбье — прославленный в свое время миниатюрист.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7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2-й круг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Завистники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Одетые во власяницу, сидят, прижавшись спиной к скале, плечами — друг к другу. Их веки зашиты.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Сапия (знаменитая сьенская дама), Гвидо дель Дуко.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9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3-й круг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Гневные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 дыму, от которого ничего не видно.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Ломбардец Марко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905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4-й круг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Унылые (Недостаточная любовь к истинному благу)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Несутся «в вечном </a:t>
                      </a:r>
                      <a:r>
                        <a:rPr lang="ru-RU" sz="1200" dirty="0" err="1"/>
                        <a:t>непокое</a:t>
                      </a:r>
                      <a:r>
                        <a:rPr lang="ru-RU" sz="1200" dirty="0"/>
                        <a:t>».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11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5-й круг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Скупцы и расточители (Чрезмерная любовь к ложным благам)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Рыдают, лежа лицом к земле и не смея двинуться.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err="1">
                          <a:solidFill>
                            <a:srgbClr val="0B0080"/>
                          </a:solidFill>
                        </a:rPr>
                        <a:t>Публий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rgbClr val="0B0080"/>
                          </a:solidFill>
                        </a:rPr>
                        <a:t>Папиний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</a:rPr>
                        <a:t> Стаций</a:t>
                      </a:r>
                      <a:r>
                        <a:rPr lang="ru-RU" sz="1200" dirty="0"/>
                        <a:t> (</a:t>
                      </a:r>
                      <a:r>
                        <a:rPr lang="ru-RU" sz="1200" dirty="0" err="1"/>
                        <a:t>ок</a:t>
                      </a:r>
                      <a:r>
                        <a:rPr lang="ru-RU" sz="1200" dirty="0"/>
                        <a:t>. 40—95 гг.)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110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6-й круг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Чревоугодники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Исхудавшие до костей, «дважды мертвые на вид».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/>
                        <a:t>Форезе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Донати</a:t>
                      </a:r>
                      <a:r>
                        <a:rPr lang="ru-RU" sz="1200" dirty="0"/>
                        <a:t> (приятель Данте и родственник его жены)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4289"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7-й круг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Сладострастники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 огне.</a:t>
                      </a:r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err="1">
                          <a:solidFill>
                            <a:srgbClr val="0B0080"/>
                          </a:solidFill>
                        </a:rPr>
                        <a:t>Гвидо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rgbClr val="0B0080"/>
                          </a:solidFill>
                        </a:rPr>
                        <a:t>Гвиницелли</a:t>
                      </a:r>
                      <a:r>
                        <a:rPr lang="ru-RU" sz="1200" dirty="0"/>
                        <a:t> (</a:t>
                      </a:r>
                      <a:r>
                        <a:rPr lang="ru-RU" sz="1200" dirty="0" smtClean="0"/>
                        <a:t>поэт)</a:t>
                      </a:r>
                      <a:endParaRPr lang="ru-RU" sz="1200" dirty="0"/>
                    </a:p>
                  </a:txBody>
                  <a:tcPr marL="22704" marR="22704" marT="11352" marB="1135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Божественная комедия - Чистилищ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</p:spPr>
      </p:pic>
      <p:pic>
        <p:nvPicPr>
          <p:cNvPr id="50180" name="Picture 4" descr="http://www.italiadavay.ru/public/images/divina_commedia/divina_commedia_purgatorio_canto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279007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9144000" cy="4572000"/>
          </a:xfrm>
        </p:spPr>
        <p:txBody>
          <a:bodyPr/>
          <a:lstStyle/>
          <a:p>
            <a:r>
              <a:rPr lang="ru-RU" dirty="0" smtClean="0">
                <a:latin typeface="Calibri Light" pitchFamily="34" charset="0"/>
              </a:rPr>
              <a:t>В произведении «Божественная комедия» Данте Алигьери строит строгую систему небесного рая, представляя его в виде 9 сфер, окружающий божественный центр («Пламенеющую Розу»).</a:t>
            </a:r>
            <a:endParaRPr lang="ru-RU" dirty="0">
              <a:latin typeface="Calibri Light" pitchFamily="34" charset="0"/>
            </a:endParaRPr>
          </a:p>
        </p:txBody>
      </p:sp>
      <p:pic>
        <p:nvPicPr>
          <p:cNvPr id="51202" name="Picture 2" descr="File:Philipp Veit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827912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ile:Cristobal Rojas 2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5076056" cy="45720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Calibri Light" pitchFamily="34" charset="0"/>
              </a:rPr>
              <a:t>В земном раю провожатой Данте выступает его возлюбленная </a:t>
            </a:r>
            <a:r>
              <a:rPr lang="ru-RU" dirty="0" err="1" smtClean="0">
                <a:latin typeface="Calibri Light" pitchFamily="34" charset="0"/>
              </a:rPr>
              <a:t>Беатриче</a:t>
            </a:r>
            <a:r>
              <a:rPr lang="ru-RU" dirty="0" smtClean="0">
                <a:latin typeface="Calibri Light" pitchFamily="34" charset="0"/>
              </a:rPr>
              <a:t>, восседающая на </a:t>
            </a:r>
            <a:r>
              <a:rPr lang="ru-RU" dirty="0" err="1" smtClean="0">
                <a:latin typeface="Calibri Light" pitchFamily="34" charset="0"/>
              </a:rPr>
              <a:t>влекомой</a:t>
            </a:r>
            <a:r>
              <a:rPr lang="ru-RU" dirty="0" smtClean="0">
                <a:latin typeface="Calibri Light" pitchFamily="34" charset="0"/>
              </a:rPr>
              <a:t> грифоном колеснице; она побуждает Данте к покаянию, а затем возносит его, просветлённого, на небо. Заключительная, третья, часть поэмы посвящена странствованиям Данте по небесному раю. Последний состоит из семи сфер, опоясывающих землю и соответствующих семи планетам (согласно распространённой тогда Птолемеевой системе). </a:t>
            </a:r>
          </a:p>
          <a:p>
            <a:r>
              <a:rPr lang="ru-RU" dirty="0" smtClean="0">
                <a:latin typeface="Calibri Light" pitchFamily="34" charset="0"/>
              </a:rPr>
              <a:t>Пролетая по сферам, ведомый впоследствии Бернардом, Данте видит императора Юстиниана, знакомящего его с историей Римской империи, учителей веры, мучеников за веру, чьи сияющие души образуют сверкающий крест; возносясь все выше и выше, Данте видит Христа и Деву Марию, ангелов и, наконец, перед ним раскрывается «небесная Роза» — местопребывание блаженных. Здесь Данте приобщается к высшей благодати, достигая общения с Создателем.</a:t>
            </a:r>
            <a:endParaRPr lang="ru-RU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505206446"/>
              </p:ext>
            </p:extLst>
          </p:nvPr>
        </p:nvGraphicFramePr>
        <p:xfrm>
          <a:off x="0" y="904725"/>
          <a:ext cx="9144000" cy="5939420"/>
        </p:xfrm>
        <a:graphic>
          <a:graphicData uri="http://schemas.openxmlformats.org/drawingml/2006/table">
            <a:tbl>
              <a:tblPr/>
              <a:tblGrid>
                <a:gridCol w="1403648"/>
                <a:gridCol w="1584176"/>
                <a:gridCol w="1368152"/>
                <a:gridCol w="2592288"/>
                <a:gridCol w="2195736"/>
              </a:tblGrid>
              <a:tr h="1577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Номер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Название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Чин ангела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Описание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Примеры Данте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308371"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1 небо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2" tooltip="Луна"/>
                        </a:rPr>
                        <a:t>Луна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3" tooltip="Ангел"/>
                        </a:rPr>
                        <a:t>Ангелы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обитель соблюдающих долг, исполняющих обеты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4" tooltip="Иеффай"/>
                        </a:rPr>
                        <a:t>Иеффай</a:t>
                      </a:r>
                      <a:r>
                        <a:rPr lang="ru-RU" sz="1200"/>
                        <a:t>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5" tooltip="Агамемнон"/>
                        </a:rPr>
                        <a:t>Агамемнон</a:t>
                      </a:r>
                      <a:r>
                        <a:rPr lang="ru-RU" sz="1200"/>
                        <a:t>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6" tooltip="Констанция Норманнская"/>
                        </a:rPr>
                        <a:t>Констанция Норманнская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964"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2 небо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7" tooltip="Меркурий (планета)"/>
                        </a:rPr>
                        <a:t>Меркурий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8" tooltip="Архангелы"/>
                        </a:rPr>
                        <a:t>Архангелы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/>
                        <a:t>обительреформаторов, честолюбивых деятелей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/>
                        <a:t>и невинно пострадавших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9" tooltip="Юстиниан I"/>
                        </a:rPr>
                        <a:t>Юстиниан</a:t>
                      </a:r>
                      <a:endParaRPr lang="ru-RU" sz="1200"/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0" tooltip="Ифигения"/>
                        </a:rPr>
                        <a:t>Ифигения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9558"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3 небо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1" tooltip="Венера (планета)"/>
                        </a:rPr>
                        <a:t>Венера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2" tooltip="Начала(ангелы)"/>
                        </a:rPr>
                        <a:t>Начала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обитель влюблённых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3" tooltip="Карл I Мартелл"/>
                        </a:rPr>
                        <a:t>Карл Мартелл</a:t>
                      </a:r>
                      <a:r>
                        <a:rPr lang="ru-RU" sz="1200"/>
                        <a:t>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4" tooltip="Куницца"/>
                        </a:rPr>
                        <a:t>Куницца</a:t>
                      </a:r>
                      <a:r>
                        <a:rPr lang="ru-RU" sz="1200"/>
                        <a:t>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5" tooltip="Фолько Марсельский"/>
                        </a:rPr>
                        <a:t>Фолько Марсельский</a:t>
                      </a:r>
                      <a:r>
                        <a:rPr lang="ru-RU" sz="1200"/>
                        <a:t>,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6" tooltip="Дидона"/>
                        </a:rPr>
                        <a:t>Дидона</a:t>
                      </a:r>
                      <a:r>
                        <a:rPr lang="ru-RU" sz="1200"/>
                        <a:t>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7" tooltip="Филлида (мифология)"/>
                        </a:rPr>
                        <a:t>«родопеянка»</a:t>
                      </a:r>
                      <a:r>
                        <a:rPr lang="ru-RU" sz="1200"/>
                        <a:t>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8" tooltip="Раав"/>
                        </a:rPr>
                        <a:t>Раава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3611"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4 небо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19" tooltip="Солнце"/>
                        </a:rPr>
                        <a:t>Солнце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20" tooltip="Власти"/>
                        </a:rPr>
                        <a:t>Власти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обитель мудрецов и великих учёных. Они образуют два круга («хоровода»).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 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</a:rPr>
                        <a:t>царь </a:t>
                      </a:r>
                      <a:r>
                        <a:rPr lang="ru-RU" sz="1200" u="none" strike="noStrike" dirty="0" smtClean="0">
                          <a:solidFill>
                            <a:srgbClr val="0B0080"/>
                          </a:solidFill>
                        </a:rPr>
                        <a:t>Соломон</a:t>
                      </a:r>
                      <a:r>
                        <a:rPr lang="ru-RU" sz="1200" dirty="0"/>
                        <a:t>, 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</a:rPr>
                        <a:t>Фома Аквинский</a:t>
                      </a:r>
                      <a:r>
                        <a:rPr lang="ru-RU" sz="1200" dirty="0"/>
                        <a:t>, 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</a:rPr>
                        <a:t>Альберт фон </a:t>
                      </a:r>
                      <a:r>
                        <a:rPr lang="ru-RU" sz="1200" u="none" strike="noStrike" dirty="0" err="1">
                          <a:solidFill>
                            <a:srgbClr val="0B0080"/>
                          </a:solidFill>
                        </a:rPr>
                        <a:t>Больштедт</a:t>
                      </a:r>
                      <a:r>
                        <a:rPr lang="ru-RU" sz="1200" dirty="0"/>
                        <a:t>, </a:t>
                      </a:r>
                      <a:r>
                        <a:rPr lang="ru-RU" sz="1200" u="none" strike="noStrike" dirty="0" err="1">
                          <a:solidFill>
                            <a:srgbClr val="0B0080"/>
                          </a:solidFill>
                        </a:rPr>
                        <a:t>Франческо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rgbClr val="0B0080"/>
                          </a:solidFill>
                        </a:rPr>
                        <a:t>Грациано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u="none" strike="noStrike" dirty="0" smtClean="0">
                          <a:solidFill>
                            <a:srgbClr val="0B0080"/>
                          </a:solidFill>
                        </a:rPr>
                        <a:t>Беда Достопочтенный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/>
                        <a:t> </a:t>
                      </a:r>
                      <a:r>
                        <a:rPr lang="ru-RU" sz="1200" u="none" strike="noStrike" dirty="0" err="1" smtClean="0">
                          <a:solidFill>
                            <a:srgbClr val="A55858"/>
                          </a:solidFill>
                        </a:rPr>
                        <a:t>Рикард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200" dirty="0"/>
                        <a:t> 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</a:rPr>
                        <a:t>Сигер </a:t>
                      </a:r>
                      <a:r>
                        <a:rPr lang="ru-RU" sz="1200" u="none" strike="noStrike" dirty="0" smtClean="0">
                          <a:solidFill>
                            <a:srgbClr val="0B0080"/>
                          </a:solidFill>
                        </a:rPr>
                        <a:t>Брабантский</a:t>
                      </a:r>
                      <a:endParaRPr lang="ru-RU" sz="1200" dirty="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96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5 небо</a:t>
                      </a:r>
                      <a:endParaRPr lang="ru-RU" sz="1200" dirty="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21" tooltip="Марс (планета)"/>
                        </a:rPr>
                        <a:t>Марс</a:t>
                      </a:r>
                      <a:endParaRPr lang="ru-RU" sz="1200" dirty="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22" tooltip="Силы"/>
                        </a:rPr>
                        <a:t>Силы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обитель воителей за веру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23" tooltip="Иисус Навин"/>
                        </a:rPr>
                        <a:t>Иисус Навин</a:t>
                      </a:r>
                      <a:r>
                        <a:rPr lang="ru-RU" sz="1200" dirty="0"/>
                        <a:t>, 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24" tooltip="Иуда Маккавей"/>
                        </a:rPr>
                        <a:t>Иуда Маккавей</a:t>
                      </a:r>
                      <a:r>
                        <a:rPr lang="ru-RU" sz="1200" dirty="0"/>
                        <a:t>, 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25" tooltip="Роланд"/>
                        </a:rPr>
                        <a:t>Роланд</a:t>
                      </a:r>
                      <a:r>
                        <a:rPr lang="ru-RU" sz="1200" dirty="0"/>
                        <a:t>, 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26" tooltip="Готфрид Бульонский"/>
                        </a:rPr>
                        <a:t>Готфрид </a:t>
                      </a:r>
                      <a:r>
                        <a:rPr lang="ru-RU" sz="1200" u="none" strike="noStrike" dirty="0" err="1">
                          <a:solidFill>
                            <a:srgbClr val="0B0080"/>
                          </a:solidFill>
                          <a:hlinkClick r:id="rId26" tooltip="Готфрид Бульонский"/>
                        </a:rPr>
                        <a:t>Бульонский</a:t>
                      </a:r>
                      <a:r>
                        <a:rPr lang="ru-RU" sz="1200" dirty="0"/>
                        <a:t>, 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27" tooltip="Роберт Гвискар"/>
                        </a:rPr>
                        <a:t>Роберт </a:t>
                      </a:r>
                      <a:r>
                        <a:rPr lang="ru-RU" sz="1200" u="none" strike="noStrike" dirty="0" err="1">
                          <a:solidFill>
                            <a:srgbClr val="0B0080"/>
                          </a:solidFill>
                          <a:hlinkClick r:id="rId27" tooltip="Роберт Гвискар"/>
                        </a:rPr>
                        <a:t>Гвискар</a:t>
                      </a:r>
                      <a:endParaRPr lang="ru-RU" sz="1200" dirty="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96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6 небо</a:t>
                      </a:r>
                      <a:endParaRPr lang="ru-RU" sz="1200" dirty="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28" tooltip="Юпитер (планета)"/>
                        </a:rPr>
                        <a:t>Юпитер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29" tooltip="Господства (ангельский чин)"/>
                        </a:rPr>
                        <a:t>Господства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обитель справедливых правителей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библейские цари 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30" tooltip="Давид (царь Иудеи и Израиля)"/>
                        </a:rPr>
                        <a:t>Давид</a:t>
                      </a:r>
                      <a:r>
                        <a:rPr lang="ru-RU" sz="1200" dirty="0"/>
                        <a:t> и </a:t>
                      </a:r>
                      <a:r>
                        <a:rPr lang="ru-RU" sz="1200" u="none" strike="noStrike" dirty="0" err="1">
                          <a:solidFill>
                            <a:srgbClr val="0B0080"/>
                          </a:solidFill>
                          <a:hlinkClick r:id="rId31" tooltip="Езекия"/>
                        </a:rPr>
                        <a:t>Езекия</a:t>
                      </a:r>
                      <a:r>
                        <a:rPr lang="ru-RU" sz="1200" dirty="0"/>
                        <a:t>, </a:t>
                      </a:r>
                      <a:r>
                        <a:rPr lang="ru-RU" sz="1200" dirty="0" err="1"/>
                        <a:t>император</a:t>
                      </a:r>
                      <a:r>
                        <a:rPr lang="ru-RU" sz="1200" u="none" strike="noStrike" dirty="0" err="1">
                          <a:solidFill>
                            <a:srgbClr val="0B0080"/>
                          </a:solidFill>
                          <a:hlinkClick r:id="rId32" tooltip="Марк Ульпий Траян"/>
                        </a:rPr>
                        <a:t>Траян</a:t>
                      </a:r>
                      <a:r>
                        <a:rPr lang="ru-RU" sz="1200" dirty="0"/>
                        <a:t>, 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955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7 небо</a:t>
                      </a:r>
                      <a:endParaRPr lang="ru-RU" sz="1200" dirty="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33" tooltip="Сатурн (планета)"/>
                        </a:rPr>
                        <a:t>Сатурн</a:t>
                      </a:r>
                      <a:endParaRPr lang="ru-RU" sz="1200" dirty="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34" tooltip="Престолы"/>
                        </a:rPr>
                        <a:t>Престолы</a:t>
                      </a:r>
                      <a:endParaRPr lang="ru-RU" sz="1200" dirty="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обитель богословов и монахов («созерцателей»)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35" tooltip="Бенедикт Нурсийский"/>
                        </a:rPr>
                        <a:t>Бенедикт Нурсийский</a:t>
                      </a:r>
                      <a:r>
                        <a:rPr lang="ru-RU" sz="1200"/>
                        <a:t> (потом переместился на 10 небо),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36" tooltip="Пётр Дамиани"/>
                        </a:rPr>
                        <a:t>Пётр Дамиани</a:t>
                      </a:r>
                      <a:r>
                        <a:rPr lang="ru-RU" sz="1200"/>
                        <a:t>, Макарий, Ромоальд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964">
                <a:tc>
                  <a:txBody>
                    <a:bodyPr/>
                    <a:lstStyle/>
                    <a:p>
                      <a:pPr algn="ctr"/>
                      <a:r>
                        <a:rPr lang="ru-RU" sz="1200" b="1"/>
                        <a:t>8 небо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Сфера звёзд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37" tooltip="Херувимы"/>
                        </a:rPr>
                        <a:t>Херувимы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обитель «торжествующих»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Возможно, 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38" tooltip="Апостол Пётр"/>
                        </a:rPr>
                        <a:t>апостол Пётр</a:t>
                      </a:r>
                      <a:r>
                        <a:rPr lang="ru-RU" sz="1200" dirty="0"/>
                        <a:t>, 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39" tooltip="Апостол Иоанн"/>
                        </a:rPr>
                        <a:t>апостол </a:t>
                      </a:r>
                      <a:r>
                        <a:rPr lang="ru-RU" sz="1200" u="none" strike="noStrike" dirty="0" err="1">
                          <a:solidFill>
                            <a:srgbClr val="0B0080"/>
                          </a:solidFill>
                          <a:hlinkClick r:id="rId39" tooltip="Апостол Иоанн"/>
                        </a:rPr>
                        <a:t>Иоанн</a:t>
                      </a:r>
                      <a:r>
                        <a:rPr lang="ru-RU" sz="1200" dirty="0" err="1"/>
                        <a:t>,</a:t>
                      </a:r>
                      <a:r>
                        <a:rPr lang="ru-RU" sz="1200" u="none" strike="noStrike" dirty="0" err="1">
                          <a:solidFill>
                            <a:srgbClr val="0B0080"/>
                          </a:solidFill>
                          <a:hlinkClick r:id="rId40" tooltip="Мафусаил"/>
                        </a:rPr>
                        <a:t>Мафусаил</a:t>
                      </a:r>
                      <a:endParaRPr lang="ru-RU" sz="1200" dirty="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21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 небо</a:t>
                      </a:r>
                      <a:endParaRPr lang="ru-RU" sz="1200" dirty="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err="1">
                          <a:solidFill>
                            <a:srgbClr val="A55858"/>
                          </a:solidFill>
                          <a:hlinkClick r:id="rId41" tooltip="Перводвигатель (страница отсутствует)"/>
                        </a:rPr>
                        <a:t>Перводвигатель</a:t>
                      </a:r>
                      <a:r>
                        <a:rPr lang="ru-RU" sz="1200" dirty="0"/>
                        <a:t>, кристальное небо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>
                          <a:solidFill>
                            <a:srgbClr val="0B0080"/>
                          </a:solidFill>
                          <a:hlinkClick r:id="rId42" tooltip="Серафимы"/>
                        </a:rPr>
                        <a:t>Серафимы</a:t>
                      </a:r>
                      <a:endParaRPr lang="ru-RU" sz="120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Ангелы, святые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Возможно, папы римские: </a:t>
                      </a:r>
                      <a:r>
                        <a:rPr lang="ru-RU" sz="1200" u="none" strike="noStrike" dirty="0" err="1">
                          <a:solidFill>
                            <a:srgbClr val="0B0080"/>
                          </a:solidFill>
                          <a:hlinkClick r:id="rId43" tooltip="Сикст"/>
                        </a:rPr>
                        <a:t>Сикст</a:t>
                      </a:r>
                      <a:r>
                        <a:rPr lang="ru-RU" sz="1200" dirty="0"/>
                        <a:t>, 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hlinkClick r:id="rId44" tooltip="Пий"/>
                        </a:rPr>
                        <a:t>Пий</a:t>
                      </a:r>
                      <a:r>
                        <a:rPr lang="ru-RU" sz="1200" dirty="0"/>
                        <a:t>, </a:t>
                      </a:r>
                      <a:r>
                        <a:rPr lang="ru-RU" sz="1200" u="none" strike="noStrike" dirty="0" err="1">
                          <a:solidFill>
                            <a:srgbClr val="0B0080"/>
                          </a:solidFill>
                          <a:hlinkClick r:id="rId45" tooltip="Каликст"/>
                        </a:rPr>
                        <a:t>Каликст</a:t>
                      </a:r>
                      <a:r>
                        <a:rPr lang="ru-RU" sz="1200" dirty="0"/>
                        <a:t> </a:t>
                      </a:r>
                      <a:r>
                        <a:rPr lang="ru-RU" sz="1200" dirty="0" err="1"/>
                        <a:t>и</a:t>
                      </a:r>
                      <a:r>
                        <a:rPr lang="ru-RU" sz="1200" u="none" strike="noStrike" dirty="0" err="1">
                          <a:solidFill>
                            <a:srgbClr val="0B0080"/>
                          </a:solidFill>
                          <a:hlinkClick r:id="rId46" tooltip="Урбан"/>
                        </a:rPr>
                        <a:t>Урбан</a:t>
                      </a:r>
                      <a:endParaRPr lang="ru-RU" sz="1200" dirty="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504521765"/>
              </p:ext>
            </p:extLst>
          </p:nvPr>
        </p:nvGraphicFramePr>
        <p:xfrm>
          <a:off x="0" y="0"/>
          <a:ext cx="9144000" cy="2276872"/>
        </p:xfrm>
        <a:graphic>
          <a:graphicData uri="http://schemas.openxmlformats.org/drawingml/2006/table">
            <a:tbl>
              <a:tblPr/>
              <a:tblGrid>
                <a:gridCol w="1403648"/>
                <a:gridCol w="1584176"/>
                <a:gridCol w="1368152"/>
                <a:gridCol w="2592288"/>
                <a:gridCol w="2195736"/>
              </a:tblGrid>
              <a:tr h="227687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 небо</a:t>
                      </a:r>
                      <a:endParaRPr lang="ru-RU" sz="1200" dirty="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 smtClean="0">
                          <a:solidFill>
                            <a:srgbClr val="0B0080"/>
                          </a:solidFill>
                        </a:rPr>
                        <a:t>Эмпирей</a:t>
                      </a:r>
                      <a:r>
                        <a:rPr lang="ru-RU" sz="1200" dirty="0" smtClean="0"/>
                        <a:t>— </a:t>
                      </a:r>
                      <a:r>
                        <a:rPr lang="ru-RU" sz="1200" dirty="0"/>
                        <a:t>Пламенеющая Роза и Лучезарная Река </a:t>
                      </a:r>
                      <a:r>
                        <a:rPr lang="ru-RU" sz="1200" dirty="0" smtClean="0"/>
                        <a:t>(На </a:t>
                      </a:r>
                      <a:r>
                        <a:rPr lang="ru-RU" sz="1200" dirty="0"/>
                        <a:t>берегах реки (ступенях амфитеатра, который делится ещё на 2 полукружия — ветхозаветное и новозаветное) восседают блаженные души.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</a:rPr>
                        <a:t>Бог</a:t>
                      </a:r>
                      <a:endParaRPr lang="ru-RU" sz="1200" dirty="0"/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обитель Божества и блаженных душ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Мария (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</a:rPr>
                        <a:t>Богоматерь</a:t>
                      </a:r>
                      <a:r>
                        <a:rPr lang="ru-RU" sz="1200" dirty="0"/>
                        <a:t>) — во главе, под ней — 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</a:rPr>
                        <a:t>Адам</a:t>
                      </a:r>
                      <a:r>
                        <a:rPr lang="ru-RU" sz="1200" dirty="0"/>
                        <a:t>и 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u="none" strike="noStrike" dirty="0" smtClean="0">
                          <a:solidFill>
                            <a:srgbClr val="0B0080"/>
                          </a:solidFill>
                        </a:rPr>
                        <a:t>Апостол Пётр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/>
                        <a:t> </a:t>
                      </a:r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</a:rPr>
                        <a:t>Моисей</a:t>
                      </a:r>
                      <a:r>
                        <a:rPr lang="ru-RU" sz="1200" dirty="0"/>
                        <a:t>, </a:t>
                      </a:r>
                      <a:r>
                        <a:rPr lang="ru-RU" sz="1200" u="none" strike="noStrike" dirty="0" smtClean="0">
                          <a:solidFill>
                            <a:srgbClr val="0B0080"/>
                          </a:solidFill>
                        </a:rPr>
                        <a:t>Рахиль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и </a:t>
                      </a:r>
                      <a:r>
                        <a:rPr lang="ru-RU" sz="1200" u="none" strike="noStrike" dirty="0" err="1" smtClean="0">
                          <a:solidFill>
                            <a:srgbClr val="0B0080"/>
                          </a:solidFill>
                        </a:rPr>
                        <a:t>Беатриче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/>
                        <a:t> и др. </a:t>
                      </a:r>
                    </a:p>
                  </a:txBody>
                  <a:tcPr marL="8725" marR="8725" marT="4363" marB="436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4274" name="Picture 2" descr="File:Paradiso Canto 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76872"/>
            <a:ext cx="4896544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Calibri Light" pitchFamily="34" charset="0"/>
              </a:rPr>
              <a:t>Художественная структура поэмы «Божественная комедия» отображает представление о вселенной, которые были присущи эпохе Средневековья. А переживания, раздумья и соображения, которые прозвучали в поэме, свидетельствуют о приближении эпохи Возрождения. Свою поэму Данте считал святым произведением, а главную цель человечества поэт усматривал в том, чтобы вырваться из плена эгоизма к свету новой жизни.</a:t>
            </a:r>
            <a:endParaRPr lang="ru-RU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Данте Алигьери (1265-1321)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5350368" cy="461426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Calibri Light" pitchFamily="34" charset="0"/>
              </a:rPr>
              <a:t>Данте Алигьери родился в мае 1265 года в древнем городе Флоренция, расположенном в Центральной Италии. Точная дата его рождения неизвестна.</a:t>
            </a:r>
          </a:p>
          <a:p>
            <a:r>
              <a:rPr lang="ru-RU" dirty="0" smtClean="0">
                <a:latin typeface="Calibri Light" pitchFamily="34" charset="0"/>
              </a:rPr>
              <a:t>История семьи Данте неотделима от полной бурных и кровавых противоречий политической жизни Италии. О родителях Данте неизвестно почти ничего; сам поэт нигде в своих произведениях не упоминал о них. Он рано потерял мать и отца. Но его родители были почтенные горожане скромного достатка. Они смогли оплатить обучение сына в школе, а впоследствии позволили ему, не заботясь о средствах, совершенствоваться в искусстве стихосложения. </a:t>
            </a:r>
          </a:p>
          <a:p>
            <a:endParaRPr lang="ru-RU" dirty="0">
              <a:latin typeface="Calibri Light" pitchFamily="34" charset="0"/>
            </a:endParaRPr>
          </a:p>
        </p:txBody>
      </p:sp>
      <p:pic>
        <p:nvPicPr>
          <p:cNvPr id="29698" name="Picture 2" descr="Дом Данте во Флорен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84237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503920" cy="2880320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Calibri Light" pitchFamily="34" charset="0"/>
              </a:rPr>
              <a:t>В «божественной комедии» Данте тепло отозвался об одном из своих наставников, общение с котором оставило глубокий след в его душе. Это был Брунетто Латини, нотариус, занимавший должность государственного секретаря республики и другие посты, человек, которого неизменно высоко ценили за талант и ученость. Он руководил также образованием </a:t>
            </a:r>
            <a:r>
              <a:rPr lang="ru-RU" sz="2400" dirty="0" err="1" smtClean="0">
                <a:latin typeface="Calibri Light" pitchFamily="34" charset="0"/>
              </a:rPr>
              <a:t>Гвидо</a:t>
            </a:r>
            <a:r>
              <a:rPr lang="ru-RU" sz="2400" dirty="0" smtClean="0">
                <a:latin typeface="Calibri Light" pitchFamily="34" charset="0"/>
              </a:rPr>
              <a:t> </a:t>
            </a:r>
            <a:r>
              <a:rPr lang="ru-RU" sz="2400" dirty="0" err="1" smtClean="0">
                <a:latin typeface="Calibri Light" pitchFamily="34" charset="0"/>
              </a:rPr>
              <a:t>Кавальканти</a:t>
            </a:r>
            <a:r>
              <a:rPr lang="ru-RU" sz="2400" dirty="0" smtClean="0">
                <a:latin typeface="Calibri Light" pitchFamily="34" charset="0"/>
              </a:rPr>
              <a:t>, лучшего друга Данте и известного поэта той эпохи.</a:t>
            </a:r>
            <a:endParaRPr lang="ru-RU" sz="2400" dirty="0">
              <a:latin typeface="Calibri Light" pitchFamily="34" charset="0"/>
            </a:endParaRPr>
          </a:p>
        </p:txBody>
      </p:sp>
      <p:pic>
        <p:nvPicPr>
          <p:cNvPr id="16386" name="Picture 2" descr="http://www.belpaese2000.narod.ru/Ritratti/caval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3240360" cy="3816424"/>
          </a:xfrm>
          <a:prstGeom prst="rect">
            <a:avLst/>
          </a:prstGeom>
          <a:noFill/>
        </p:spPr>
      </p:pic>
      <p:pic>
        <p:nvPicPr>
          <p:cNvPr id="16388" name="Picture 4" descr="https://upload.wikimedia.org/wikipedia/it/4/4d/Brunetto_lat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376"/>
            <a:ext cx="3959002" cy="4134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96136" y="620688"/>
            <a:ext cx="3009536" cy="54783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Calibri Light" pitchFamily="34" charset="0"/>
              </a:rPr>
              <a:t>Друзья молодости Данте – это живописцы, музыканты и вообще люди искусства. Например, Каселла, известный певец того времени, был очень дружен с Данте: даже в «Чистилище» Каселла, встретившись с поэтом, заверяет его в своей дружбы и преданности.</a:t>
            </a:r>
            <a:endParaRPr lang="ru-RU" dirty="0">
              <a:latin typeface="Calibri Light" pitchFamily="34" charset="0"/>
            </a:endParaRPr>
          </a:p>
        </p:txBody>
      </p:sp>
      <p:pic>
        <p:nvPicPr>
          <p:cNvPr id="32770" name="Picture 2" descr="http://dreamworlds.ru/uploads/posts/2009-04/1240058652_nb_pinacoteca_bronzino_allegorical_portrait_of_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326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3573016"/>
            <a:ext cx="8503920" cy="32849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alibri Light" pitchFamily="34" charset="0"/>
              </a:rPr>
              <a:t>Однако для самого Данте определяющую роль в его дальнейшей судьбе сыграла встреча, которая состоялась, когда самому Данте было девять лет: в 1274 г. На празднике его внимание привлекла сверстница, соседская дочка - </a:t>
            </a:r>
            <a:r>
              <a:rPr lang="ru-RU" dirty="0" err="1" smtClean="0">
                <a:latin typeface="Calibri Light" pitchFamily="34" charset="0"/>
              </a:rPr>
              <a:t>Беатриче</a:t>
            </a:r>
            <a:r>
              <a:rPr lang="ru-RU" dirty="0" smtClean="0">
                <a:latin typeface="Calibri Light" pitchFamily="34" charset="0"/>
              </a:rPr>
              <a:t> </a:t>
            </a:r>
            <a:r>
              <a:rPr lang="ru-RU" dirty="0" err="1" smtClean="0">
                <a:latin typeface="Calibri Light" pitchFamily="34" charset="0"/>
              </a:rPr>
              <a:t>Портинари</a:t>
            </a:r>
            <a:r>
              <a:rPr lang="ru-RU" dirty="0" smtClean="0">
                <a:latin typeface="Calibri Light" pitchFamily="34" charset="0"/>
              </a:rPr>
              <a:t>, девочку лет восьми. Десять лет спустя, будучи замужней дамой, она стала для Данте той прекрасной </a:t>
            </a:r>
            <a:r>
              <a:rPr lang="ru-RU" dirty="0" err="1" smtClean="0">
                <a:latin typeface="Calibri Light" pitchFamily="34" charset="0"/>
              </a:rPr>
              <a:t>Беатриче</a:t>
            </a:r>
            <a:r>
              <a:rPr lang="ru-RU" dirty="0" smtClean="0">
                <a:latin typeface="Calibri Light" pitchFamily="34" charset="0"/>
              </a:rPr>
              <a:t>, чей образ освещал всю его жизнь и поэзию. Книга под названием «Новая жизнь» (1292), в которой он стихотворными и прозаическими строками рассказал о любви к этой молодой женщине, безвременно скончавшейся в 1290 г., считается первой автобиографией в мировой литературе. </a:t>
            </a:r>
          </a:p>
          <a:p>
            <a:endParaRPr lang="ru-RU" dirty="0">
              <a:latin typeface="Calibri Light" pitchFamily="34" charset="0"/>
            </a:endParaRPr>
          </a:p>
        </p:txBody>
      </p:sp>
      <p:pic>
        <p:nvPicPr>
          <p:cNvPr id="5" name="Picture 2" descr="File:Dante e Beatrice XIV cent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608512" cy="3528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8503920" cy="4572000"/>
          </a:xfrm>
        </p:spPr>
        <p:txBody>
          <a:bodyPr/>
          <a:lstStyle/>
          <a:p>
            <a:r>
              <a:rPr lang="ru-RU" dirty="0" smtClean="0">
                <a:latin typeface="Calibri Light" pitchFamily="34" charset="0"/>
              </a:rPr>
              <a:t>Для Данте эта девочка впоследствии стала владычицей духа. «</a:t>
            </a:r>
            <a:r>
              <a:rPr lang="ru-RU" i="1" dirty="0" smtClean="0">
                <a:latin typeface="Calibri Light" pitchFamily="34" charset="0"/>
              </a:rPr>
              <a:t>Она показалась мне</a:t>
            </a:r>
            <a:r>
              <a:rPr lang="ru-RU" dirty="0" smtClean="0">
                <a:latin typeface="Calibri Light" pitchFamily="34" charset="0"/>
              </a:rPr>
              <a:t>, - писал поэт,- </a:t>
            </a:r>
            <a:r>
              <a:rPr lang="ru-RU" i="1" dirty="0" smtClean="0">
                <a:latin typeface="Calibri Light" pitchFamily="34" charset="0"/>
              </a:rPr>
              <a:t>скорее дочерью Бога, нежели простого смертного</a:t>
            </a:r>
            <a:r>
              <a:rPr lang="ru-RU" dirty="0" smtClean="0">
                <a:latin typeface="Calibri Light" pitchFamily="34" charset="0"/>
              </a:rPr>
              <a:t>...»</a:t>
            </a:r>
            <a:endParaRPr lang="ru-RU" dirty="0">
              <a:latin typeface="Calibri Light" pitchFamily="34" charset="0"/>
            </a:endParaRPr>
          </a:p>
        </p:txBody>
      </p:sp>
      <p:pic>
        <p:nvPicPr>
          <p:cNvPr id="5" name="Picture 2" descr="File:Henry Holiday - First Meeting Of Dante and Beatr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96944" cy="5195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165618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Calibri Light" pitchFamily="34" charset="0"/>
              </a:rPr>
              <a:t>В 1295-1296 гг. Данте Алигьери заявил о себе и как общественный, политический деятель, участвовал в работе городского совета. В 1300-ом его избирали членом коллегии шести приоров, которая управляла Флоренцией. В 1298 г. он вступил в брак с </a:t>
            </a:r>
            <a:r>
              <a:rPr lang="ru-RU" dirty="0" err="1" smtClean="0">
                <a:latin typeface="Calibri Light" pitchFamily="34" charset="0"/>
              </a:rPr>
              <a:t>Джеммой</a:t>
            </a:r>
            <a:r>
              <a:rPr lang="ru-RU" dirty="0" smtClean="0">
                <a:latin typeface="Calibri Light" pitchFamily="34" charset="0"/>
              </a:rPr>
              <a:t> </a:t>
            </a:r>
            <a:r>
              <a:rPr lang="ru-RU" dirty="0" err="1" smtClean="0">
                <a:latin typeface="Calibri Light" pitchFamily="34" charset="0"/>
              </a:rPr>
              <a:t>Донати</a:t>
            </a:r>
            <a:r>
              <a:rPr lang="ru-RU" dirty="0" smtClean="0">
                <a:latin typeface="Calibri Light" pitchFamily="34" charset="0"/>
              </a:rPr>
              <a:t>, которая являлась его супругой до самой смерти, но эта женщина всегда играла скромную роль в его судьбе.</a:t>
            </a:r>
          </a:p>
          <a:p>
            <a:r>
              <a:rPr lang="ru-RU" dirty="0" smtClean="0">
                <a:latin typeface="Calibri Light" pitchFamily="34" charset="0"/>
              </a:rPr>
              <a:t>Активная политическая деятельность стала причиной изгнания Данте </a:t>
            </a:r>
            <a:br>
              <a:rPr lang="ru-RU" dirty="0" smtClean="0">
                <a:latin typeface="Calibri Light" pitchFamily="34" charset="0"/>
              </a:rPr>
            </a:br>
            <a:endParaRPr lang="ru-RU" dirty="0" smtClean="0">
              <a:latin typeface="Calibri Light" pitchFamily="34" charset="0"/>
            </a:endParaRPr>
          </a:p>
          <a:p>
            <a:endParaRPr lang="ru-RU" dirty="0"/>
          </a:p>
        </p:txBody>
      </p:sp>
      <p:pic>
        <p:nvPicPr>
          <p:cNvPr id="33794" name="Picture 2" descr="http://download.radiodacha.ru/pub/51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5953125" cy="38884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2292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 Light" pitchFamily="34" charset="0"/>
              </a:rPr>
              <a:t>Алигьери из Флоренции. Раскол партии гвельфов, в которой он состоял, привел к тому, что так называемые белые, в чьих рядах был и поэт, подверглись репрессиям. Против Данте было выдвинуто обвинение во взяточничестве, после чего он вынужден был, оставив жену и детей, покинуть родной город с тем, чтобы не вернуться в него уже никогда. Случилось это в 1302 году.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1406</TotalTime>
  <Words>1989</Words>
  <Application>Microsoft Office PowerPoint</Application>
  <PresentationFormat>Экран (4:3)</PresentationFormat>
  <Paragraphs>172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Официальная</vt:lpstr>
      <vt:lpstr>Данте Алигьери и его философия </vt:lpstr>
      <vt:lpstr>Слайд 2</vt:lpstr>
      <vt:lpstr>Слайд 3</vt:lpstr>
      <vt:lpstr>Данте Алигьери (1265-1321)</vt:lpstr>
      <vt:lpstr>Слайд 5</vt:lpstr>
      <vt:lpstr>Слайд 6</vt:lpstr>
      <vt:lpstr>Слайд 7</vt:lpstr>
      <vt:lpstr>Слайд 8</vt:lpstr>
      <vt:lpstr>Слайд 9</vt:lpstr>
      <vt:lpstr>Слайд 10</vt:lpstr>
      <vt:lpstr>Каким я жил, таким и в смерти буду!..</vt:lpstr>
      <vt:lpstr>Слайд 12</vt:lpstr>
      <vt:lpstr>Божественная комедия</vt:lpstr>
      <vt:lpstr>Слайд 14</vt:lpstr>
      <vt:lpstr>Слайд 15</vt:lpstr>
      <vt:lpstr>Слайд 16</vt:lpstr>
      <vt:lpstr>Слайд 17</vt:lpstr>
      <vt:lpstr>Ад </vt:lpstr>
      <vt:lpstr>Слайд 19</vt:lpstr>
      <vt:lpstr>1 круг — Лимб </vt:lpstr>
      <vt:lpstr>2 круг — Сладострастие </vt:lpstr>
      <vt:lpstr>3 круг — Чревоугодие </vt:lpstr>
      <vt:lpstr>4 круг — Жадность</vt:lpstr>
      <vt:lpstr>5 круг — Гнев и Лень</vt:lpstr>
      <vt:lpstr>6 круг — Для еретиков и лжеучителей </vt:lpstr>
      <vt:lpstr>7 круг — Для насильников и убийц всех мастей</vt:lpstr>
      <vt:lpstr>8 круг — Для обманувших недоверившихся</vt:lpstr>
      <vt:lpstr>9 круг — Для изменников и предателей всех сортов</vt:lpstr>
      <vt:lpstr>Слайд 29</vt:lpstr>
      <vt:lpstr>Чистилище</vt:lpstr>
      <vt:lpstr>Структура</vt:lpstr>
      <vt:lpstr>Слайд 32</vt:lpstr>
      <vt:lpstr>Слайд 33</vt:lpstr>
      <vt:lpstr>Слайд 34</vt:lpstr>
      <vt:lpstr>Рай </vt:lpstr>
      <vt:lpstr>Слайд 36</vt:lpstr>
      <vt:lpstr>Слайд 37</vt:lpstr>
      <vt:lpstr>Слайд 38</vt:lpstr>
      <vt:lpstr>Заключение 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user</cp:lastModifiedBy>
  <cp:revision>143</cp:revision>
  <dcterms:created xsi:type="dcterms:W3CDTF">2015-09-18T12:24:17Z</dcterms:created>
  <dcterms:modified xsi:type="dcterms:W3CDTF">2016-03-05T12:10:37Z</dcterms:modified>
</cp:coreProperties>
</file>