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864097"/>
          </a:xfrm>
        </p:spPr>
        <p:txBody>
          <a:bodyPr/>
          <a:lstStyle/>
          <a:p>
            <a:r>
              <a:rPr lang="en-US" dirty="0" smtClean="0"/>
              <a:t>Noun suffixes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836712"/>
            <a:ext cx="8568952" cy="5688632"/>
          </a:xfrm>
        </p:spPr>
        <p:txBody>
          <a:bodyPr>
            <a:normAutofit/>
          </a:bodyPr>
          <a:lstStyle/>
          <a:p>
            <a:r>
              <a:rPr lang="en-US" dirty="0" err="1" smtClean="0"/>
              <a:t>Verb+suffix</a:t>
            </a:r>
            <a:endParaRPr lang="en-US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853440"/>
          <a:ext cx="8424936" cy="598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6075"/>
                <a:gridCol w="1590547"/>
                <a:gridCol w="2808314"/>
              </a:tblGrid>
              <a:tr h="67901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Verb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Suffix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Noun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67901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Improve (=get</a:t>
                      </a:r>
                      <a:r>
                        <a:rPr lang="en-US" sz="2000" baseline="0" dirty="0" smtClean="0"/>
                        <a:t> better)</a:t>
                      </a:r>
                      <a:endParaRPr lang="en-US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 </a:t>
                      </a:r>
                      <a:r>
                        <a:rPr lang="en-US" sz="2000" dirty="0" err="1" smtClean="0"/>
                        <a:t>ment</a:t>
                      </a:r>
                      <a:endParaRPr lang="en-US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improvement</a:t>
                      </a:r>
                      <a:endParaRPr lang="ru-RU" sz="2000" dirty="0"/>
                    </a:p>
                  </a:txBody>
                  <a:tcPr/>
                </a:tc>
              </a:tr>
              <a:tr h="383792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Manage (e.g.</a:t>
                      </a:r>
                      <a:r>
                        <a:rPr lang="en-US" sz="2000" baseline="0" dirty="0" smtClean="0"/>
                        <a:t> a shop or business)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</a:t>
                      </a:r>
                      <a:r>
                        <a:rPr lang="en-US" sz="2000" dirty="0" err="1" smtClean="0"/>
                        <a:t>ment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management</a:t>
                      </a:r>
                      <a:endParaRPr lang="ru-RU" sz="2000" dirty="0"/>
                    </a:p>
                  </a:txBody>
                  <a:tcPr/>
                </a:tc>
              </a:tr>
              <a:tr h="67901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Elect (=choose somebody by</a:t>
                      </a:r>
                      <a:r>
                        <a:rPr lang="en-US" sz="2000" baseline="0" dirty="0" smtClean="0"/>
                        <a:t> voting)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-ion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election</a:t>
                      </a:r>
                      <a:endParaRPr lang="ru-RU" sz="2000" dirty="0"/>
                    </a:p>
                  </a:txBody>
                  <a:tcPr/>
                </a:tc>
              </a:tr>
              <a:tr h="67901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Discuss (=talk</a:t>
                      </a:r>
                      <a:r>
                        <a:rPr lang="en-US" sz="2000" baseline="0" dirty="0" smtClean="0"/>
                        <a:t> about something seriously)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-ion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discussion</a:t>
                      </a:r>
                      <a:endParaRPr lang="ru-RU" sz="2000" dirty="0"/>
                    </a:p>
                  </a:txBody>
                  <a:tcPr/>
                </a:tc>
              </a:tr>
              <a:tr h="67901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Inform(=tell someone something)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</a:t>
                      </a:r>
                      <a:r>
                        <a:rPr lang="en-US" sz="2000" dirty="0" err="1" smtClean="0"/>
                        <a:t>ation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information</a:t>
                      </a:r>
                      <a:endParaRPr lang="ru-RU" sz="2000" dirty="0"/>
                    </a:p>
                  </a:txBody>
                  <a:tcPr/>
                </a:tc>
              </a:tr>
              <a:tr h="67901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Organize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</a:t>
                      </a:r>
                      <a:r>
                        <a:rPr lang="en-US" sz="2000" dirty="0" err="1" smtClean="0"/>
                        <a:t>ation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organisation</a:t>
                      </a:r>
                      <a:endParaRPr lang="ru-RU" sz="2000" dirty="0"/>
                    </a:p>
                  </a:txBody>
                  <a:tcPr/>
                </a:tc>
              </a:tr>
              <a:tr h="383792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Spell  (e.g. S-P-E-L-L)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</a:t>
                      </a:r>
                      <a:r>
                        <a:rPr lang="en-US" sz="2000" dirty="0" err="1" smtClean="0"/>
                        <a:t>ing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spelling</a:t>
                      </a:r>
                      <a:endParaRPr lang="ru-RU" sz="2000" dirty="0"/>
                    </a:p>
                  </a:txBody>
                  <a:tcPr/>
                </a:tc>
              </a:tr>
              <a:tr h="9742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Jog (-running to keep fit or for pleasure)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</a:t>
                      </a:r>
                      <a:r>
                        <a:rPr lang="en-US" sz="2000" dirty="0" err="1" smtClean="0"/>
                        <a:t>ing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jogging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88640"/>
            <a:ext cx="8305800" cy="6480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adjective+suffix</a:t>
            </a: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836712"/>
            <a:ext cx="8305800" cy="568863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980728"/>
          <a:ext cx="712879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8901"/>
                <a:gridCol w="1053627"/>
                <a:gridCol w="2376262"/>
              </a:tblGrid>
              <a:tr h="58087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Adjective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Suffix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Noun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3192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Weak (≠strong)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ness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weakness</a:t>
                      </a:r>
                      <a:endParaRPr lang="ru-RU" sz="2400" dirty="0"/>
                    </a:p>
                  </a:txBody>
                  <a:tcPr/>
                </a:tc>
              </a:tr>
              <a:tr h="33192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Happy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ness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happiness</a:t>
                      </a:r>
                      <a:endParaRPr lang="ru-RU" sz="2400" dirty="0"/>
                    </a:p>
                  </a:txBody>
                  <a:tcPr/>
                </a:tc>
              </a:tr>
              <a:tr h="58087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Dark (e.g.</a:t>
                      </a:r>
                      <a:r>
                        <a:rPr lang="en-US" sz="2400" baseline="0" dirty="0" smtClean="0"/>
                        <a:t> at night, when you can’t see)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ness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darkness</a:t>
                      </a:r>
                      <a:endParaRPr lang="ru-RU" sz="2400" dirty="0"/>
                    </a:p>
                  </a:txBody>
                  <a:tcPr/>
                </a:tc>
              </a:tr>
              <a:tr h="58087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Stupid (≠ intelligent, clever)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ity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stupidity</a:t>
                      </a:r>
                      <a:endParaRPr lang="ru-RU" sz="2400" dirty="0"/>
                    </a:p>
                  </a:txBody>
                  <a:tcPr/>
                </a:tc>
              </a:tr>
              <a:tr h="58087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Punctual (= always arrives at the right time)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ity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punctuality</a:t>
                      </a:r>
                      <a:endParaRPr lang="ru-RU" sz="2400" dirty="0"/>
                    </a:p>
                  </a:txBody>
                  <a:tcPr/>
                </a:tc>
              </a:tr>
              <a:tr h="75705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Similar</a:t>
                      </a:r>
                      <a:r>
                        <a:rPr lang="en-US" sz="2400" baseline="0" dirty="0" smtClean="0"/>
                        <a:t> (= almost the same; ≠ different)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ity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similarity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260648"/>
            <a:ext cx="8305800" cy="115212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  are common noun suffixes added to existing nouns or verbs, and they describe people and their jobs.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424936" cy="532859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1397000"/>
          <a:ext cx="8064896" cy="4874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-</a:t>
                      </a:r>
                      <a:r>
                        <a:rPr lang="en-US" sz="2800" dirty="0" err="1" smtClean="0"/>
                        <a:t>er</a:t>
                      </a:r>
                      <a:endParaRPr lang="en-US" sz="2800" dirty="0" smtClean="0"/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-</a:t>
                      </a:r>
                      <a:r>
                        <a:rPr lang="en-US" sz="2800" dirty="0" err="1" smtClean="0"/>
                        <a:t>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-or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-</a:t>
                      </a:r>
                      <a:r>
                        <a:rPr lang="en-US" sz="2800" dirty="0" err="1" smtClean="0"/>
                        <a:t>ist</a:t>
                      </a:r>
                      <a:endParaRPr lang="ru-RU" sz="2800" dirty="0"/>
                    </a:p>
                  </a:txBody>
                  <a:tcPr/>
                </a:tc>
              </a:tr>
              <a:tr h="98246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dancer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driver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actor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artist</a:t>
                      </a:r>
                      <a:endParaRPr lang="ru-RU" sz="2800" dirty="0"/>
                    </a:p>
                  </a:txBody>
                  <a:tcPr/>
                </a:tc>
              </a:tr>
              <a:tr h="98246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singer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manager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director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economist</a:t>
                      </a:r>
                      <a:endParaRPr lang="ru-RU" sz="2800" dirty="0"/>
                    </a:p>
                  </a:txBody>
                  <a:tcPr/>
                </a:tc>
              </a:tr>
              <a:tr h="98246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murderer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footballer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translator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psychologist</a:t>
                      </a:r>
                      <a:endParaRPr lang="ru-RU" sz="2800" dirty="0"/>
                    </a:p>
                  </a:txBody>
                  <a:tcPr/>
                </a:tc>
              </a:tr>
              <a:tr h="98246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farmer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employer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operator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journalist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Complete the tables and mark the stress on each word.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457200" y="1628798"/>
          <a:ext cx="4040188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094"/>
                <a:gridCol w="2020094"/>
              </a:tblGrid>
              <a:tr h="44885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Verb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Noun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/>
                </a:tc>
              </a:tr>
              <a:tr h="448851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educate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  <a:tr h="448851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improve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  <a:tr h="448851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jog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  <a:tr h="448851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spell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  <a:tr h="448851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hesitate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  <a:tr h="448851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arrange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</p:nvPr>
        </p:nvGraphicFramePr>
        <p:xfrm>
          <a:off x="4645025" y="1628803"/>
          <a:ext cx="404177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888"/>
                <a:gridCol w="2020888"/>
              </a:tblGrid>
              <a:tr h="5760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Adjective</a:t>
                      </a:r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Noun</a:t>
                      </a:r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  <a:tr h="43909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stupid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</a:tr>
              <a:tr h="43909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dark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</a:tr>
              <a:tr h="43909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weak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</a:tr>
              <a:tr h="43909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similar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</a:tr>
              <a:tr h="43909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punctual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</a:tr>
              <a:tr h="43909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sad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</a:tr>
              <a:tr h="43909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popular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96753"/>
            <a:ext cx="8568951" cy="5400600"/>
          </a:xfrm>
        </p:spPr>
        <p:txBody>
          <a:bodyPr>
            <a:normAutofit/>
          </a:bodyPr>
          <a:lstStyle/>
          <a:p>
            <a:r>
              <a:rPr lang="en-US" sz="2400" b="0" i="1" dirty="0" smtClean="0"/>
              <a:t>Example</a:t>
            </a:r>
            <a:r>
              <a:rPr lang="en-US" sz="2400" b="0" dirty="0" smtClean="0"/>
              <a:t>: farm – farmer </a:t>
            </a:r>
            <a:endParaRPr lang="ru-RU" sz="24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476673"/>
            <a:ext cx="7772400" cy="5760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Write down the name of the person who does these things</a:t>
            </a: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03648" y="1772816"/>
          <a:ext cx="6096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5303912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Act_______________</a:t>
                      </a:r>
                      <a:endParaRPr lang="ru-RU" sz="2800" dirty="0"/>
                    </a:p>
                  </a:txBody>
                  <a:tcPr/>
                </a:tc>
              </a:tr>
              <a:tr h="4057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Employ____________</a:t>
                      </a:r>
                      <a:endParaRPr lang="ru-RU" sz="2800" dirty="0"/>
                    </a:p>
                  </a:txBody>
                  <a:tcPr/>
                </a:tc>
              </a:tr>
              <a:tr h="4057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Football____________</a:t>
                      </a:r>
                      <a:endParaRPr lang="ru-RU" sz="2800" dirty="0"/>
                    </a:p>
                  </a:txBody>
                  <a:tcPr/>
                </a:tc>
              </a:tr>
              <a:tr h="4057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Sing_______________</a:t>
                      </a:r>
                      <a:endParaRPr lang="ru-RU" sz="2800" dirty="0"/>
                    </a:p>
                  </a:txBody>
                  <a:tcPr/>
                </a:tc>
              </a:tr>
              <a:tr h="4057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Murder____________</a:t>
                      </a:r>
                      <a:endParaRPr lang="ru-RU" sz="2800" dirty="0"/>
                    </a:p>
                  </a:txBody>
                  <a:tcPr/>
                </a:tc>
              </a:tr>
              <a:tr h="4057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Psychology__________</a:t>
                      </a:r>
                      <a:endParaRPr lang="ru-RU" sz="2800" dirty="0"/>
                    </a:p>
                  </a:txBody>
                  <a:tcPr/>
                </a:tc>
              </a:tr>
              <a:tr h="4057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Economics__________</a:t>
                      </a:r>
                      <a:endParaRPr lang="ru-RU" sz="2800" dirty="0"/>
                    </a:p>
                  </a:txBody>
                  <a:tcPr/>
                </a:tc>
              </a:tr>
              <a:tr h="4057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Translate___________</a:t>
                      </a:r>
                      <a:endParaRPr lang="ru-RU" sz="2800" dirty="0"/>
                    </a:p>
                  </a:txBody>
                  <a:tcPr/>
                </a:tc>
              </a:tr>
              <a:tr h="4057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9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Manage____________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71</TotalTime>
  <Words>261</Words>
  <Application>Microsoft Office PowerPoint</Application>
  <PresentationFormat>Экран (4:3)</PresentationFormat>
  <Paragraphs>110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Noun suffixes</vt:lpstr>
      <vt:lpstr>adjective+suffix</vt:lpstr>
      <vt:lpstr>These  are common noun suffixes added to existing nouns or verbs, and they describe people and their jobs.</vt:lpstr>
      <vt:lpstr>Complete the tables and mark the stress on each word.</vt:lpstr>
      <vt:lpstr>Example: farm – farmer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Noun suffixes</dc:title>
  <dc:creator>Козинова Екатерина Викторовна</dc:creator>
  <cp:lastModifiedBy>kozinova</cp:lastModifiedBy>
  <cp:revision>13</cp:revision>
  <dcterms:created xsi:type="dcterms:W3CDTF">2016-02-09T12:41:37Z</dcterms:created>
  <dcterms:modified xsi:type="dcterms:W3CDTF">2016-02-09T14:06:30Z</dcterms:modified>
</cp:coreProperties>
</file>