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56" r:id="rId2"/>
    <p:sldId id="268" r:id="rId3"/>
    <p:sldId id="257" r:id="rId4"/>
    <p:sldId id="262" r:id="rId5"/>
    <p:sldId id="258" r:id="rId6"/>
    <p:sldId id="259" r:id="rId7"/>
    <p:sldId id="270" r:id="rId8"/>
    <p:sldId id="271" r:id="rId9"/>
    <p:sldId id="272" r:id="rId10"/>
    <p:sldId id="273" r:id="rId11"/>
    <p:sldId id="260" r:id="rId12"/>
    <p:sldId id="261" r:id="rId13"/>
    <p:sldId id="269" r:id="rId14"/>
    <p:sldId id="274" r:id="rId15"/>
    <p:sldId id="26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14D375-01DB-4F97-ABB2-55194FB92556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B88C2-F749-44BD-9CF0-049925FD74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E09B0-44D1-4734-AD84-979A4166D1B6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359CD-7EE8-4A40-B7E9-0C9DCF0315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A8BC42-D931-484E-8413-BB2C9A3CAD07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8E27D-45FD-44CB-A8D3-B81A41A74A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5DD395-74A0-4682-BC1D-1C4BEEBC6002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58285B-142B-489E-B758-4D2A6B13DC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74152C-1BB4-4EA8-BD37-60F70DDFDD87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17093-7348-4F58-AF7D-085CD5F32D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DA79BF-DD84-472C-A7B2-2321D3781786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67445-8A34-4A14-8821-848DA69E43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90096D-39ED-4417-A201-5B56EFB6F506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0D841-8DFD-4239-BF17-E0CF834A52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AA172-795A-4B57-95B0-1DB461AE03C5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DAADF-8AFF-40EC-AEC7-77DD52B03D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D2C8D7-8DAE-480E-B3ED-8D351436F1BC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46C29-BD79-4011-9512-F7504B070D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DDD410-4A8A-4E07-A0C7-8542990EACBA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C00BC-4ECD-4953-BE09-35B87AFAE7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AE50A0-FFF8-43C9-9721-36D98971AA26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F771027-2FF1-4C4F-95DA-3E2CD84FAB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50DDB65-BD66-4FC2-A3B8-B48C5F330EA5}" type="datetimeFigureOut">
              <a:rPr lang="ru-RU" smtClean="0"/>
              <a:pPr>
                <a:defRPr/>
              </a:pPr>
              <a:t>09.03.2016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85D02DD-DFBB-4ED5-8D5E-AD93DE7612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2"/>
            <a:ext cx="7992888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Краснодарского края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НКСЭ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1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1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Презентация по дисциплине: «Архитектура аппаратных средств»/ «Архитектура компьютерных систем»</a:t>
            </a:r>
            <a:b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 тему: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«Система прерываний ПК»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специальностей  09.02.02 «Компьютерные сети» и 09.02.03 «Программирование в компьютерных системах»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64088" y="6093296"/>
            <a:ext cx="3084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Преподаватель: Ладовер Т.М.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1362456"/>
          </a:xfrm>
        </p:spPr>
        <p:txBody>
          <a:bodyPr/>
          <a:lstStyle/>
          <a:p>
            <a:r>
              <a:rPr lang="ru-RU" sz="36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Программные компоненты системы прерываний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772816"/>
            <a:ext cx="7772400" cy="43924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3000" b="1" dirty="0" smtClean="0"/>
              <a:t>Таблица векторов прерываний </a:t>
            </a:r>
            <a:r>
              <a:rPr lang="ru-RU" sz="3000" dirty="0" smtClean="0"/>
              <a:t>– это область памяти, начинающаяся с адреса 0000:0000 и содержащая сегментные адреса (вектора) программ обработки всех прерываний.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 </a:t>
            </a:r>
            <a:r>
              <a:rPr lang="ru-RU" sz="3000" b="1" dirty="0" smtClean="0"/>
              <a:t>Флаги</a:t>
            </a:r>
            <a:r>
              <a:rPr lang="ru-RU" sz="3000" dirty="0" smtClean="0"/>
              <a:t> в регистре  флагов: </a:t>
            </a:r>
            <a:r>
              <a:rPr lang="en-US" sz="3000" dirty="0" smtClean="0"/>
              <a:t>IF </a:t>
            </a:r>
            <a:r>
              <a:rPr lang="ru-RU" sz="3000" dirty="0" smtClean="0"/>
              <a:t>(флаг прерывания) и </a:t>
            </a:r>
            <a:r>
              <a:rPr lang="en-US" sz="3000" dirty="0" smtClean="0"/>
              <a:t>TF</a:t>
            </a:r>
            <a:r>
              <a:rPr lang="ru-RU" sz="3000" dirty="0" smtClean="0"/>
              <a:t> (флаг трассировки , если он  установлен, то это режим трассировки – покомандного выполнения программы, после каждой команды генерируется внутреннее прерывание с №1 и его обработка).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 </a:t>
            </a:r>
            <a:r>
              <a:rPr lang="ru-RU" sz="3000" b="1" dirty="0" smtClean="0"/>
              <a:t>машинные команды </a:t>
            </a:r>
            <a:r>
              <a:rPr lang="en-US" sz="3000" dirty="0" err="1" smtClean="0"/>
              <a:t>int</a:t>
            </a:r>
            <a:r>
              <a:rPr lang="ru-RU" sz="3000" dirty="0" smtClean="0"/>
              <a:t>, </a:t>
            </a:r>
            <a:r>
              <a:rPr lang="en-US" sz="3000" dirty="0" smtClean="0"/>
              <a:t>into</a:t>
            </a:r>
            <a:r>
              <a:rPr lang="ru-RU" sz="3000" dirty="0" smtClean="0"/>
              <a:t>,</a:t>
            </a:r>
            <a:r>
              <a:rPr lang="en-US" sz="3000" dirty="0" err="1" smtClean="0"/>
              <a:t>iret</a:t>
            </a:r>
            <a:r>
              <a:rPr lang="ru-RU" sz="3000" dirty="0" smtClean="0"/>
              <a:t>, </a:t>
            </a:r>
            <a:r>
              <a:rPr lang="en-US" sz="3000" dirty="0" err="1" smtClean="0"/>
              <a:t>cli</a:t>
            </a:r>
            <a:r>
              <a:rPr lang="ru-RU" sz="3000" dirty="0" smtClean="0"/>
              <a:t>, </a:t>
            </a:r>
            <a:r>
              <a:rPr lang="en-US" sz="3000" dirty="0" err="1" smtClean="0"/>
              <a:t>sti</a:t>
            </a:r>
            <a:r>
              <a:rPr lang="ru-RU" sz="30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43204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Структура выполнения синхронного прерывания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Содержимое 3" descr="image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512" y="1340768"/>
            <a:ext cx="8748464" cy="53285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Структура выполнения программного прерывания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Содержимое 3" descr="interrupt_processing_program_irq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6700" y="1412776"/>
            <a:ext cx="8588375" cy="5016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8074096" cy="1152128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При поступлении запроса на прерывание: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340768"/>
            <a:ext cx="7772400" cy="5112568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микропроцессор сохраняет в стеке текущие значения регистров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(сегмента кода),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(указателя команды) 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значения флагов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того, чтобы после обработки прерывания иметь возможность продолжить выполнение текущей программы  с момента, где возникло прерывание;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запускается программа обработки прерывания путём загрузки её сегментного адреса из Таблицы векторов прерываний в регистры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и заставляет микропроцессор начать программу обработки;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последней командой любой программы обработки прерываний является команда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iret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которая восстанавливает флаги и регистры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значениями из стека, где они были сохранены в момент поступления прерывания.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72400" cy="576064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Механизм выполнения прерываний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F:\NEW\NEWSTAN\АРХ\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196752"/>
            <a:ext cx="6530010" cy="35283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99592" y="4797152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время реакции процессора на запрос прерывания;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время сохранения состояния прерываемой программы и вызова обработчика прерывания;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время восстановления прерванной программы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57606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Приоритезация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До окончания обработки прерывания обычно устанавливается запрет на обработку этого типа прерывания, чтобы процессор не входил в цикл обработки одного прерывания.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Приоритезация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означает, что все источники прерываний делятся на классы и каждому классу назначается свой уровень приоритета запроса на прерывание. Приоритеты могут обслуживаться как относительные и абсолютные.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Относительное обслуживание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прерываний означает, что если во время обработки прерывания поступает более приоритетное прерывание, то это прерывание будет обработано только после завершения текущей процедуры обработки прерывания.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Абсолютное обслуживание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прерываний означает, что если во время обработки прерывания поступает более приоритетное прерывание, то текущая процедура обработки прерывания вытесняется, и процессор начинает выполнять обработку вновь поступившего более приоритетного прерывания. После завершения этой процедуры процессор возвращается к выполнению вытесненной процедуры обработки прерывания.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476672"/>
            <a:ext cx="7772400" cy="5688632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ru-RU" sz="8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познакомить с механизмом реализации прерываний в современных компьютерах</a:t>
            </a:r>
          </a:p>
          <a:p>
            <a:pPr>
              <a:defRPr/>
            </a:pPr>
            <a:r>
              <a:rPr lang="ru-RU" sz="8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рассмотреть аппаратные и программные средства системы прерываний ПК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6381328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Прерывание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процесс временного переключения микропроцессора на выполнение другой программы с последующим возвратом к прерванной программе.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Сигнал, свидетельствующий о наступлении события, требующего вмешательства микропроцессора, называется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запросом на прерывание.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Он может возникнуть либо внутри самого микропроцессора, либо поступить от других устройств, входящих в состав ПК.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13" y="411622"/>
            <a:ext cx="8155975" cy="89884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Виды прерываний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Содержимое 3" descr="13_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1554163"/>
            <a:ext cx="8429625" cy="50180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77500" lnSpcReduction="20000"/>
          </a:bodyPr>
          <a:lstStyle/>
          <a:p>
            <a:pPr marL="0" lvl="1" indent="63023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500" dirty="0" smtClean="0"/>
              <a:t>	</a:t>
            </a:r>
            <a:r>
              <a:rPr lang="ru-RU" sz="3200" dirty="0" smtClean="0"/>
              <a:t>	В зависимости от источника возникновения сигнала прерывания делятся на: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асинхронные</a:t>
            </a:r>
            <a:r>
              <a:rPr lang="ru-RU" dirty="0" smtClean="0"/>
              <a:t> или внешние (</a:t>
            </a:r>
            <a:r>
              <a:rPr lang="ru-RU" b="1" dirty="0" smtClean="0"/>
              <a:t>аппаратные</a:t>
            </a:r>
            <a:r>
              <a:rPr lang="ru-RU" dirty="0" smtClean="0"/>
              <a:t>) — события, которые исходят от внешних источников (например, периферийных устройств) и могут произойти в </a:t>
            </a:r>
            <a:r>
              <a:rPr lang="ru-RU" b="1" dirty="0" smtClean="0"/>
              <a:t>любой произвольный момент</a:t>
            </a:r>
            <a:r>
              <a:rPr lang="ru-RU" dirty="0" smtClean="0"/>
              <a:t>: сигнал от таймера, сетевой карты или дискового накопителя, нажатие клавиш клавиатуры, движение мыши. Факт возникновения в системе такого прерывания трактуется как </a:t>
            </a:r>
            <a:r>
              <a:rPr lang="ru-RU" i="1" dirty="0" smtClean="0"/>
              <a:t>запрос на</a:t>
            </a:r>
            <a:r>
              <a:rPr lang="ru-RU" dirty="0" smtClean="0">
                <a:hlinkClick r:id="rId2" tooltip="Английский язык"/>
              </a:rPr>
              <a:t>.</a:t>
            </a:r>
            <a:r>
              <a:rPr lang="ru-RU" i="1" dirty="0" smtClean="0"/>
              <a:t> прерывание</a:t>
            </a:r>
            <a:r>
              <a:rPr lang="ru-RU" dirty="0" smtClean="0"/>
              <a:t> (</a:t>
            </a:r>
            <a:r>
              <a:rPr lang="ru-RU" i="1" dirty="0" err="1" smtClean="0"/>
              <a:t>Interrupt</a:t>
            </a:r>
            <a:r>
              <a:rPr lang="ru-RU" i="1" dirty="0" smtClean="0"/>
              <a:t> </a:t>
            </a:r>
            <a:r>
              <a:rPr lang="ru-RU" i="1" dirty="0" err="1" smtClean="0"/>
              <a:t>request</a:t>
            </a:r>
            <a:r>
              <a:rPr lang="ru-RU" i="1" dirty="0" smtClean="0"/>
              <a:t>, IRQ</a:t>
            </a:r>
            <a:r>
              <a:rPr lang="ru-RU" dirty="0" smtClean="0"/>
              <a:t>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синхронные</a:t>
            </a:r>
            <a:r>
              <a:rPr lang="ru-RU" dirty="0" smtClean="0"/>
              <a:t> или внутренние — события в самом процессоре как результат </a:t>
            </a:r>
            <a:r>
              <a:rPr lang="ru-RU" b="1" dirty="0" smtClean="0"/>
              <a:t>нарушения каких-то условий при исполнении машинного кода</a:t>
            </a:r>
            <a:r>
              <a:rPr lang="ru-RU" dirty="0" smtClean="0"/>
              <a:t>: деление на ноль или переполнение, обращение к недопустимым адресам или недопустимый код операции;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программные</a:t>
            </a:r>
            <a:r>
              <a:rPr lang="ru-RU" dirty="0" smtClean="0"/>
              <a:t> (частный случай внутреннего прерывания) — инициируются исполнением специальной </a:t>
            </a:r>
            <a:r>
              <a:rPr lang="ru-RU" b="1" dirty="0" smtClean="0"/>
              <a:t>инструкции в коде программы</a:t>
            </a:r>
            <a:r>
              <a:rPr lang="ru-RU" dirty="0" smtClean="0"/>
              <a:t>. Программные прерывания как правило используются для обращения к функциям встроенного программного обеспечения, драйверов и операционной системы.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Структура выполнения аппаратного прерывания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Содержимое 3" descr="12.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528" y="1268760"/>
            <a:ext cx="8472487" cy="51125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68952" cy="640871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620688"/>
            <a:ext cx="8218112" cy="5616624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smtClean="0"/>
              <a:t>Внешние (аппаратные) </a:t>
            </a:r>
            <a:r>
              <a:rPr lang="ru-RU" sz="2400" dirty="0" smtClean="0"/>
              <a:t>прерывания делятся на:</a:t>
            </a:r>
            <a:br>
              <a:rPr lang="ru-RU" sz="2400" dirty="0" smtClean="0"/>
            </a:br>
            <a:r>
              <a:rPr lang="ru-RU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FFFF00"/>
                </a:solidFill>
              </a:rPr>
              <a:t>маскируемые</a:t>
            </a:r>
            <a:r>
              <a:rPr lang="ru-RU" sz="2400" dirty="0" smtClean="0"/>
              <a:t>, возникают в результате сигналов от контроллера прерываний, принимающего сигналы от микросхем, управляющих </a:t>
            </a:r>
            <a:r>
              <a:rPr lang="ru-RU" sz="2400" dirty="0" smtClean="0"/>
              <a:t>вводом/выводом </a:t>
            </a:r>
            <a:r>
              <a:rPr lang="ru-RU" sz="2400" dirty="0" smtClean="0"/>
              <a:t>различных устройств. В регистре флагов можно запретить (маскировать) эти прерывания, установив </a:t>
            </a:r>
            <a:r>
              <a:rPr lang="ru-RU" sz="2400" b="1" dirty="0" smtClean="0"/>
              <a:t>признак разрешения прерываний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- если 9-ый бит регистра флагов	содержит логическую «</a:t>
            </a:r>
            <a:r>
              <a:rPr lang="ru-RU" sz="2400" b="1" dirty="0" smtClean="0"/>
              <a:t>1</a:t>
            </a:r>
            <a:r>
              <a:rPr lang="ru-RU" sz="2400" dirty="0" smtClean="0"/>
              <a:t>», то аппаратные прерывания разрешены;  </a:t>
            </a:r>
            <a:br>
              <a:rPr lang="ru-RU" sz="2400" dirty="0" smtClean="0"/>
            </a:br>
            <a:r>
              <a:rPr lang="ru-RU" sz="2400" dirty="0" smtClean="0"/>
              <a:t>-если логический </a:t>
            </a:r>
            <a:r>
              <a:rPr lang="ru-RU" sz="2400" dirty="0" smtClean="0"/>
              <a:t>«</a:t>
            </a:r>
            <a:r>
              <a:rPr lang="ru-RU" sz="2400" b="1" dirty="0" smtClean="0"/>
              <a:t>0</a:t>
            </a:r>
            <a:r>
              <a:rPr lang="ru-RU" sz="2400" dirty="0" smtClean="0"/>
              <a:t>», </a:t>
            </a:r>
            <a:r>
              <a:rPr lang="ru-RU" sz="2400" dirty="0" smtClean="0"/>
              <a:t>то аппаратные прерывания  запрещены;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  </a:t>
            </a:r>
            <a:r>
              <a:rPr lang="ru-RU" sz="2400" b="1" dirty="0" smtClean="0">
                <a:solidFill>
                  <a:srgbClr val="FFFF00"/>
                </a:solidFill>
              </a:rPr>
              <a:t>немаскируемые</a:t>
            </a:r>
            <a:r>
              <a:rPr lang="ru-RU" sz="2400" dirty="0" smtClean="0"/>
              <a:t> прерывания имеют наивысший приоритет и обрабатываются в первую очередь. </a:t>
            </a:r>
            <a:r>
              <a:rPr lang="ru-RU" sz="2400" dirty="0" smtClean="0"/>
              <a:t>Немаскируемое прерывание </a:t>
            </a:r>
            <a:r>
              <a:rPr lang="ru-RU" sz="2400" dirty="0" smtClean="0"/>
              <a:t>– </a:t>
            </a:r>
            <a:r>
              <a:rPr lang="ru-RU" sz="2400" dirty="0" smtClean="0"/>
              <a:t>сообщение  </a:t>
            </a:r>
            <a:r>
              <a:rPr lang="ru-RU" sz="2400" dirty="0" smtClean="0"/>
              <a:t>о катастрофических событиях, таких как ошибка памяти  или ошибка чётности по магистрали, или возможность сбоя по питанию.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8208912" cy="3813968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Требующие вмешательства события отслеживает  т.н. </a:t>
            </a:r>
            <a:r>
              <a:rPr lang="ru-RU" sz="4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система прерываний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которая и позволяет микропроцессору работать «не отвлекаясь». Основной элемент этой системы – </a:t>
            </a:r>
            <a:r>
              <a:rPr lang="ru-RU" sz="4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контроллер прерываний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выполненный в виде специальной микросхемы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8259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772400" cy="930408"/>
          </a:xfrm>
        </p:spPr>
        <p:txBody>
          <a:bodyPr/>
          <a:lstStyle/>
          <a:p>
            <a:r>
              <a:rPr lang="ru-RU" sz="36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Аппаратные компоненты системы прерываний</a:t>
            </a:r>
            <a:endParaRPr lang="ru-RU" sz="3600" dirty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844824"/>
            <a:ext cx="7772400" cy="453650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 dirty="0" smtClean="0"/>
              <a:t>выводы микропроцессора, на которые поступают сигналы с контроллеров прерываний;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MNI</a:t>
            </a:r>
            <a:r>
              <a:rPr lang="ru-RU" sz="2800" dirty="0" smtClean="0"/>
              <a:t> - вывод микропроцессора для входных сигналов немаскируемых прерываний (</a:t>
            </a:r>
            <a:r>
              <a:rPr lang="en-US" sz="2800" dirty="0" smtClean="0"/>
              <a:t>mask</a:t>
            </a:r>
            <a:r>
              <a:rPr lang="ru-RU" sz="2800" dirty="0" smtClean="0"/>
              <a:t>-</a:t>
            </a:r>
            <a:r>
              <a:rPr lang="en-US" sz="2800" dirty="0" smtClean="0"/>
              <a:t>no</a:t>
            </a:r>
            <a:r>
              <a:rPr lang="ru-RU" sz="2800" dirty="0" smtClean="0"/>
              <a:t>-</a:t>
            </a:r>
            <a:r>
              <a:rPr lang="en-US" sz="2800" dirty="0" smtClean="0"/>
              <a:t>interruption</a:t>
            </a:r>
            <a:r>
              <a:rPr lang="ru-RU" sz="2800" dirty="0" smtClean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сами микросхемы  </a:t>
            </a:r>
            <a:r>
              <a:rPr lang="en-US" sz="2800" dirty="0" err="1" smtClean="0"/>
              <a:t>i</a:t>
            </a:r>
            <a:r>
              <a:rPr lang="ru-RU" sz="2800" dirty="0" smtClean="0"/>
              <a:t>8259А;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внешние устройства: клавиатура, </a:t>
            </a:r>
            <a:r>
              <a:rPr lang="en-US" sz="2800" dirty="0" smtClean="0"/>
              <a:t>HDD</a:t>
            </a:r>
            <a:r>
              <a:rPr lang="ru-RU" sz="2800" dirty="0" smtClean="0"/>
              <a:t>, </a:t>
            </a:r>
            <a:r>
              <a:rPr lang="en-US" sz="2800" dirty="0" smtClean="0"/>
              <a:t>FDD</a:t>
            </a:r>
            <a:r>
              <a:rPr lang="ru-RU" sz="2800" dirty="0" smtClean="0"/>
              <a:t>, таймер.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184</TotalTime>
  <Words>408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Слайд 1</vt:lpstr>
      <vt:lpstr>Слайд 2</vt:lpstr>
      <vt:lpstr>Слайд 3</vt:lpstr>
      <vt:lpstr>Виды прерываний</vt:lpstr>
      <vt:lpstr> </vt:lpstr>
      <vt:lpstr>Структура выполнения аппаратного прерывания</vt:lpstr>
      <vt:lpstr> </vt:lpstr>
      <vt:lpstr>Слайд 8</vt:lpstr>
      <vt:lpstr>Аппаратные компоненты системы прерываний</vt:lpstr>
      <vt:lpstr>Программные компоненты системы прерываний</vt:lpstr>
      <vt:lpstr>Структура выполнения синхронного прерывания</vt:lpstr>
      <vt:lpstr>Структура выполнения программного прерывания</vt:lpstr>
      <vt:lpstr>При поступлении запроса на прерывание: </vt:lpstr>
      <vt:lpstr>Механизм выполнения прерываний</vt:lpstr>
      <vt:lpstr>Приоритезация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Ладовер Татьяна Михайловна</dc:creator>
  <cp:lastModifiedBy>ладовер</cp:lastModifiedBy>
  <cp:revision>23</cp:revision>
  <dcterms:modified xsi:type="dcterms:W3CDTF">2016-03-09T14:41:37Z</dcterms:modified>
</cp:coreProperties>
</file>