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31"/>
  </p:notesMasterIdLst>
  <p:sldIdLst>
    <p:sldId id="256" r:id="rId3"/>
    <p:sldId id="289" r:id="rId4"/>
    <p:sldId id="257" r:id="rId5"/>
    <p:sldId id="273" r:id="rId6"/>
    <p:sldId id="283" r:id="rId7"/>
    <p:sldId id="258" r:id="rId8"/>
    <p:sldId id="259" r:id="rId9"/>
    <p:sldId id="267" r:id="rId10"/>
    <p:sldId id="260" r:id="rId11"/>
    <p:sldId id="268" r:id="rId12"/>
    <p:sldId id="261" r:id="rId13"/>
    <p:sldId id="269" r:id="rId14"/>
    <p:sldId id="284" r:id="rId15"/>
    <p:sldId id="285" r:id="rId16"/>
    <p:sldId id="262" r:id="rId17"/>
    <p:sldId id="286" r:id="rId18"/>
    <p:sldId id="263" r:id="rId19"/>
    <p:sldId id="270" r:id="rId20"/>
    <p:sldId id="264" r:id="rId21"/>
    <p:sldId id="271" r:id="rId22"/>
    <p:sldId id="290" r:id="rId23"/>
    <p:sldId id="287" r:id="rId24"/>
    <p:sldId id="288" r:id="rId25"/>
    <p:sldId id="265" r:id="rId26"/>
    <p:sldId id="275" r:id="rId27"/>
    <p:sldId id="266" r:id="rId28"/>
    <p:sldId id="274" r:id="rId29"/>
    <p:sldId id="272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78" d="100"/>
          <a:sy n="78" d="100"/>
        </p:scale>
        <p:origin x="-90" y="-5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D2C0D-9BFA-4342-AF2D-D45B7EB686CE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DEBA7-2641-4F82-9BC8-DC7FE0FD27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5162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EBA7-2641-4F82-9BC8-DC7FE0FD271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Вибротрамбовки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EBA7-2641-4F82-9BC8-DC7FE0FD271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972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EBA7-2641-4F82-9BC8-DC7FE0FD2715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811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0DEBA7-2641-4F82-9BC8-DC7FE0FD2715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23327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3718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29914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64343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18834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181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7395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3274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6565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81556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7199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4309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15070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87504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8822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0938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677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7488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2667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284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716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0203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068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880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7873B-26A5-4392-92EB-AC77DDDEBBD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F41316-9B18-4EC4-9B1E-FBBABE37B0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766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2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3.mp4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4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5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6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7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13.xml"/><Relationship Id="rId1" Type="http://schemas.openxmlformats.org/officeDocument/2006/relationships/video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80876" y="96983"/>
            <a:ext cx="4518485" cy="67729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33747" y="1222051"/>
            <a:ext cx="9965099" cy="56359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" y="1220139"/>
            <a:ext cx="1552578" cy="5649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-1"/>
            <a:ext cx="12192001" cy="15287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17797" y="380009"/>
            <a:ext cx="8257309" cy="211380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Средства малой механизации для производства СМР</a:t>
            </a: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lang="ru-RU" b="1" i="1" dirty="0">
              <a:ln w="9525">
                <a:solidFill>
                  <a:schemeClr val="tx1"/>
                </a:solidFill>
                <a:prstDash val="solid"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58213" y="4756440"/>
            <a:ext cx="3633787" cy="1877290"/>
          </a:xfrm>
        </p:spPr>
        <p:txBody>
          <a:bodyPr>
            <a:normAutofit/>
          </a:bodyPr>
          <a:lstStyle/>
          <a:p>
            <a:r>
              <a:rPr lang="ru-RU" dirty="0" smtClean="0"/>
              <a:t>Преподаватель: </a:t>
            </a:r>
            <a:r>
              <a:rPr lang="ru-RU" dirty="0" err="1" smtClean="0"/>
              <a:t>Недильская</a:t>
            </a:r>
            <a:r>
              <a:rPr lang="ru-RU" dirty="0" smtClean="0"/>
              <a:t> И.И.</a:t>
            </a:r>
            <a:endParaRPr lang="ru-RU" dirty="0"/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499616" y="2944882"/>
            <a:ext cx="880262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предназначена для использования на уроках по МДК01.02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Проект производства работ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для специальности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alibri" pitchFamily="34" charset="0"/>
                <a:cs typeface="Times New Roman" pitchFamily="18" charset="0"/>
              </a:rPr>
              <a:t>08.02.01 «Строительство и эксплуатация зданий и сооружений»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гр. СЗ-31и СЗ-32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959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Аренда виброплиты пермьРемонт радиаторов Пермь3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41977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632" y="785811"/>
            <a:ext cx="5485968" cy="46295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i="1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Швонарезчик</a:t>
            </a:r>
            <a:r>
              <a:rPr lang="ru-RU" sz="4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-устройство </a:t>
            </a:r>
            <a:r>
              <a:rPr lang="ru-RU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используемое для резки швов в асфальтном </a:t>
            </a:r>
            <a:r>
              <a:rPr lang="ru-RU" sz="4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покрытиии</a:t>
            </a:r>
            <a:r>
              <a:rPr lang="ru-RU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бетонных перекрытиях, а также для прокладки коммуникаций внутри прочных поверхностей.</a:t>
            </a:r>
          </a:p>
        </p:txBody>
      </p:sp>
      <p:pic>
        <p:nvPicPr>
          <p:cNvPr id="5122" name="Picture 2" descr="Картинки по запросу швонарезчи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3813" y="785811"/>
            <a:ext cx="3174999" cy="31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швонарезчи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42063" y="3602037"/>
            <a:ext cx="3810000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783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Нарезчик швовАлмазная резка бетона компания Ваш партнёр15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954982"/>
          </a:xfrm>
        </p:spPr>
      </p:pic>
    </p:spTree>
    <p:extLst>
      <p:ext uri="{BB962C8B-B14F-4D97-AF65-F5344CB8AC3E}">
        <p14:creationId xmlns:p14="http://schemas.microsoft.com/office/powerpoint/2010/main" xmlns="" val="117344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75163" y="277090"/>
            <a:ext cx="7398328" cy="92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оборудования малой механизации для проведения бетонных работ: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1671" y="1441945"/>
            <a:ext cx="6774873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Бетоносмеситель</a:t>
            </a:r>
            <a:r>
              <a:rPr lang="ru-RU" sz="37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(бетономешалка)</a:t>
            </a:r>
            <a:r>
              <a:rPr lang="ru-RU" sz="37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 – это вид строительного оборудования, предназначенного для приготовления бетонной смеси при производстве различных строительных работ.</a:t>
            </a:r>
          </a:p>
        </p:txBody>
      </p:sp>
      <p:pic>
        <p:nvPicPr>
          <p:cNvPr id="2052" name="Picture 4" descr="Картинки по запросу бетономешал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7163" y="1623124"/>
            <a:ext cx="5306291" cy="47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604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Бетономешалка в работеoleg90090027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77229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072" y="797790"/>
            <a:ext cx="6142325" cy="50488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000" b="1" i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Затирочная </a:t>
            </a:r>
            <a:r>
              <a:rPr lang="ru-RU" sz="40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машина </a:t>
            </a:r>
            <a:r>
              <a:rPr lang="ru-RU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типа «вертолет», для выравнивания поверхностей бетонных полов при помощи затирочных дисков и лопастей. Они применяются при устройстве полов, после заливки и уплотнения поверхности бетонного пола.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Картинки по запросу затирочные машин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4864" y="285172"/>
            <a:ext cx="3764715" cy="25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затирочные машин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7361" y="2904835"/>
            <a:ext cx="5179720" cy="284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724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Затирочная машина в работе - Фибраполigormakarov8042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56190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951" y="448927"/>
            <a:ext cx="5410200" cy="53179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i="1" dirty="0" smtClean="0"/>
              <a:t> 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sz="40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Виброрейка</a:t>
            </a:r>
            <a:r>
              <a:rPr lang="ru-RU" sz="4000" b="1" i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sz="4000" b="1" i="1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sz="40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используется </a:t>
            </a:r>
            <a:r>
              <a:rPr lang="ru-RU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 укладке и выравнивании бетонных смесей. 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None/>
            </a:pPr>
            <a:r>
              <a:rPr lang="ru-RU" sz="40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Виброционное</a:t>
            </a:r>
            <a:r>
              <a:rPr lang="ru-RU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воздействие позволяет повысить прочность и ровность поверхности. </a:t>
            </a:r>
          </a:p>
        </p:txBody>
      </p:sp>
      <p:pic>
        <p:nvPicPr>
          <p:cNvPr id="7170" name="Picture 2" descr="Картинки по запросу виброрей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3799" y="448927"/>
            <a:ext cx="3489612" cy="297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виброрей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8380" y="3479941"/>
            <a:ext cx="5522396" cy="288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68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Виброрейка ручная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94619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2673" y="1030136"/>
            <a:ext cx="565958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7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Глубинный вибратор-</a:t>
            </a:r>
          </a:p>
          <a:p>
            <a:pPr marL="0" indent="0">
              <a:buNone/>
            </a:pPr>
            <a:r>
              <a:rPr lang="ru-RU" sz="37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служит </a:t>
            </a:r>
            <a:r>
              <a:rPr lang="ru-RU" sz="37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для уплотнения разнообразных бетонных смесей. Вибратор погружается в бетонную смесь для интенсивного уплотнения бетона.</a:t>
            </a:r>
          </a:p>
        </p:txBody>
      </p:sp>
      <p:pic>
        <p:nvPicPr>
          <p:cNvPr id="8196" name="Picture 4" descr="Картинки по запросу глубинный вибрат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2073" y="657694"/>
            <a:ext cx="4142509" cy="2840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Картинки по запросу глубинный вибратор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05805"/>
            <a:ext cx="4779818" cy="302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698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4401" y="498764"/>
            <a:ext cx="1021277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Цель урока:</a:t>
            </a:r>
            <a:r>
              <a:rPr lang="ru-RU" sz="32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ru-RU" sz="3200" b="1" dirty="0" smtClean="0">
                <a:latin typeface="Bookman Old Style" pitchFamily="18" charset="0"/>
              </a:rPr>
              <a:t>ознакомить студентов с темой   «</a:t>
            </a:r>
            <a:r>
              <a:rPr lang="ru-RU" sz="3200" dirty="0" smtClean="0">
                <a:solidFill>
                  <a:srgbClr val="39527B"/>
                </a:solidFill>
              </a:rPr>
              <a:t>Средства малой механизации на строительной площадке</a:t>
            </a:r>
            <a:r>
              <a:rPr lang="ru-RU" sz="3200" b="1" dirty="0" smtClean="0"/>
              <a:t>».</a:t>
            </a:r>
            <a:r>
              <a:rPr lang="ru-RU" sz="3200" b="1" dirty="0" smtClean="0">
                <a:latin typeface="Bookman Old Style" pitchFamily="18" charset="0"/>
              </a:rPr>
              <a:t/>
            </a:r>
            <a:br>
              <a:rPr lang="ru-RU" sz="3200" b="1" dirty="0" smtClean="0">
                <a:latin typeface="Bookman Old Style" pitchFamily="18" charset="0"/>
              </a:rPr>
            </a:br>
            <a:r>
              <a:rPr lang="ru-RU" sz="3200" b="1" dirty="0" smtClean="0">
                <a:latin typeface="Bookman Old Style" pitchFamily="18" charset="0"/>
              </a:rPr>
              <a:t/>
            </a:r>
            <a:br>
              <a:rPr lang="ru-RU" sz="3200" b="1" dirty="0" smtClean="0">
                <a:latin typeface="Bookman Old Style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Bookman Old Style" pitchFamily="18" charset="0"/>
              </a:rPr>
              <a:t>Задачи урока:</a:t>
            </a:r>
            <a:r>
              <a:rPr lang="ru-RU" sz="3200" b="1" dirty="0" smtClean="0">
                <a:latin typeface="Bookman Old Style" pitchFamily="18" charset="0"/>
              </a:rPr>
              <a:t> изучить основные  </a:t>
            </a:r>
            <a:r>
              <a:rPr lang="ru-RU" sz="3200" dirty="0" smtClean="0">
                <a:solidFill>
                  <a:srgbClr val="39527B"/>
                </a:solidFill>
              </a:rPr>
              <a:t>средства малой механизации на строительной площадке </a:t>
            </a:r>
            <a:r>
              <a:rPr lang="ru-RU" sz="3200" b="1" i="1" dirty="0" smtClean="0"/>
              <a:t>.</a:t>
            </a:r>
            <a:r>
              <a:rPr lang="ru-RU" sz="3200" b="1" dirty="0" smtClean="0">
                <a:latin typeface="Bookman Old Style" pitchFamily="18" charset="0"/>
              </a:rPr>
              <a:t/>
            </a:r>
            <a:br>
              <a:rPr lang="ru-RU" sz="3200" b="1" dirty="0" smtClean="0">
                <a:latin typeface="Bookman Old Style" pitchFamily="18" charset="0"/>
              </a:rPr>
            </a:br>
            <a:r>
              <a:rPr lang="ru-RU" sz="3200" b="1" dirty="0" smtClean="0">
                <a:latin typeface="Bookman Old Style" pitchFamily="18" charset="0"/>
              </a:rPr>
              <a:t/>
            </a:r>
            <a:br>
              <a:rPr lang="ru-RU" sz="3200" b="1" dirty="0" smtClean="0">
                <a:latin typeface="Bookman Old Style" pitchFamily="18" charset="0"/>
              </a:rPr>
            </a:br>
            <a:r>
              <a:rPr lang="ru-RU" sz="3200" b="1" dirty="0" smtClean="0">
                <a:latin typeface="Bookman Old Style" pitchFamily="18" charset="0"/>
              </a:rPr>
              <a:t>Закрепить материал с помощью контрольных вопросов.</a:t>
            </a:r>
          </a:p>
          <a:p>
            <a:pPr algn="ctr"/>
            <a:r>
              <a:rPr lang="ru-RU" sz="3200" b="1" dirty="0" smtClean="0">
                <a:latin typeface="Bookman Old Style" pitchFamily="18" charset="0"/>
              </a:rPr>
              <a:t>Привить интерес к дисциплине и специальности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глубинный вибратор 3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23373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6260" y="0"/>
            <a:ext cx="115665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/>
              <a:t>Межвидовые средства малой механизации содержат: средства </a:t>
            </a:r>
            <a:r>
              <a:rPr lang="ru-RU" sz="2800" dirty="0" err="1" smtClean="0"/>
              <a:t>подмащивания</a:t>
            </a:r>
            <a:r>
              <a:rPr lang="ru-RU" sz="2800" dirty="0" smtClean="0"/>
              <a:t>, грузозахватные приспособления, средства контейнеризации и пакетирования, емкости для приемки и хранения материалов, средства для внутрипостроечного транспорта, вспомогательные средства для улучшения условий работ и их безопасности.</a:t>
            </a:r>
            <a:endParaRPr lang="ru-RU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0868" y="2604707"/>
            <a:ext cx="10596949" cy="425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5163" y="277090"/>
            <a:ext cx="7703128" cy="92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dirty="0" smtClean="0"/>
          </a:p>
          <a:p>
            <a:pPr algn="ctr"/>
            <a:r>
              <a:rPr lang="ru-RU" sz="2800" dirty="0" smtClean="0"/>
              <a:t>К </a:t>
            </a:r>
            <a:r>
              <a:rPr lang="ru-RU" sz="2800" dirty="0"/>
              <a:t>средствам малой механизации также относятся механизированные </a:t>
            </a:r>
            <a:r>
              <a:rPr lang="ru-RU" sz="2800" dirty="0" smtClean="0"/>
              <a:t>инструменты:</a:t>
            </a:r>
            <a:endParaRPr lang="ru-RU" sz="2800" dirty="0"/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1" y="1484990"/>
            <a:ext cx="7881938" cy="5216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ru-RU" sz="37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Наиболее широкое применение для выполнения различных технологических операций находят ручные электрические машины и механизмы: сверлильные и шлифовальные машины, </a:t>
            </a:r>
            <a:r>
              <a:rPr lang="ru-RU" sz="37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электрогайко</a:t>
            </a:r>
            <a:r>
              <a:rPr lang="ru-RU" sz="37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и </a:t>
            </a:r>
            <a:r>
              <a:rPr lang="ru-RU" sz="37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шуруповерты</a:t>
            </a:r>
            <a:r>
              <a:rPr lang="ru-RU" sz="37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молотки, перфораторы и </a:t>
            </a:r>
            <a:r>
              <a:rPr lang="ru-RU" sz="37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бороздоделы</a:t>
            </a:r>
            <a:r>
              <a:rPr lang="ru-RU" sz="37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 descr="Картинки по запросу сверлильные машин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9577" y="1893121"/>
            <a:ext cx="3752417" cy="354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936367" y="542910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/>
              <a:t>Сверлильные </a:t>
            </a:r>
          </a:p>
          <a:p>
            <a:pPr algn="ctr"/>
            <a:r>
              <a:rPr lang="ru-RU" sz="2400" dirty="0"/>
              <a:t>машины</a:t>
            </a:r>
          </a:p>
        </p:txBody>
      </p:sp>
    </p:spTree>
    <p:extLst>
      <p:ext uri="{BB962C8B-B14F-4D97-AF65-F5344CB8AC3E}">
        <p14:creationId xmlns:p14="http://schemas.microsoft.com/office/powerpoint/2010/main" xmlns="" val="1154608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Картинки по запросу шлифовальные машин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3" y="369874"/>
            <a:ext cx="3297944" cy="251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093861" y="28919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/>
              <a:t>Шлифовальные</a:t>
            </a:r>
            <a:endParaRPr lang="ru-RU" sz="2400" dirty="0"/>
          </a:p>
          <a:p>
            <a:pPr algn="ctr"/>
            <a:r>
              <a:rPr lang="ru-RU" sz="2400" dirty="0"/>
              <a:t> </a:t>
            </a:r>
            <a:r>
              <a:rPr lang="ru-RU" sz="2400" dirty="0" smtClean="0"/>
              <a:t>машины</a:t>
            </a:r>
            <a:endParaRPr lang="ru-RU" sz="2400" dirty="0"/>
          </a:p>
          <a:p>
            <a:pPr algn="ctr"/>
            <a:endParaRPr lang="ru-RU" sz="2400" dirty="0"/>
          </a:p>
        </p:txBody>
      </p:sp>
      <p:pic>
        <p:nvPicPr>
          <p:cNvPr id="20486" name="Picture 6" descr="Картинки по запросу электрогайкове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1926" y="360905"/>
            <a:ext cx="3297944" cy="253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34854" y="2977376"/>
            <a:ext cx="25444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Э</a:t>
            </a:r>
            <a:r>
              <a:rPr lang="ru-RU" sz="2400" dirty="0" err="1" smtClean="0"/>
              <a:t>лектрогайковерт</a:t>
            </a:r>
            <a:endParaRPr lang="ru-RU" sz="2400" dirty="0"/>
          </a:p>
        </p:txBody>
      </p:sp>
      <p:pic>
        <p:nvPicPr>
          <p:cNvPr id="20488" name="Picture 8" descr="Картинки по запросу шуруповерт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6508" y="383650"/>
            <a:ext cx="3297944" cy="248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845227" y="2977376"/>
            <a:ext cx="1819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Ш</a:t>
            </a:r>
            <a:r>
              <a:rPr lang="ru-RU" sz="2400" dirty="0" err="1" smtClean="0"/>
              <a:t>уроповерт</a:t>
            </a:r>
            <a:endParaRPr lang="ru-RU" sz="2400" dirty="0"/>
          </a:p>
        </p:txBody>
      </p:sp>
      <p:pic>
        <p:nvPicPr>
          <p:cNvPr id="20492" name="Picture 12" descr="Картинки по запросу молото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613" y="3650851"/>
            <a:ext cx="3251052" cy="248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088244" y="6129177"/>
            <a:ext cx="1340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Молоток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88993" y="6129176"/>
            <a:ext cx="1792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/>
              <a:t>П</a:t>
            </a:r>
            <a:r>
              <a:rPr lang="ru-RU" sz="2400" dirty="0" smtClean="0"/>
              <a:t>ерфоратор</a:t>
            </a:r>
            <a:endParaRPr lang="ru-RU" sz="2400" dirty="0"/>
          </a:p>
        </p:txBody>
      </p:sp>
      <p:pic>
        <p:nvPicPr>
          <p:cNvPr id="20494" name="Picture 14" descr="Картинки по запросу перфоратор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366" y="3608156"/>
            <a:ext cx="3297944" cy="252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Картинки по запросу бороздоделы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7396" y="3629503"/>
            <a:ext cx="3297944" cy="252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242047" y="6129175"/>
            <a:ext cx="24229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/>
              <a:t>Б</a:t>
            </a:r>
            <a:r>
              <a:rPr lang="ru-RU" sz="2400" dirty="0" err="1" smtClean="0"/>
              <a:t>ороздоделы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8088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818" y="135118"/>
            <a:ext cx="11513127" cy="4351338"/>
          </a:xfrm>
        </p:spPr>
        <p:txBody>
          <a:bodyPr>
            <a:normAutofit/>
          </a:bodyPr>
          <a:lstStyle/>
          <a:p>
            <a:pPr marL="0" indent="457200" algn="ctr">
              <a:buNone/>
            </a:pPr>
            <a:r>
              <a:rPr lang="ru-RU" sz="3200" dirty="0"/>
              <a:t>Также в строительстве выделяют вспомогательные средства малой механизации. Данные агрегаты предназначены для улучшения условий труда на площадке, а также увеличения производительности и безопасности труда. К ним </a:t>
            </a:r>
            <a:r>
              <a:rPr lang="ru-RU" sz="3200" dirty="0" smtClean="0"/>
              <a:t>относятся </a:t>
            </a:r>
            <a:r>
              <a:rPr lang="ru-RU" sz="3200" u="sng" dirty="0" smtClean="0"/>
              <a:t>осветительные </a:t>
            </a:r>
            <a:r>
              <a:rPr lang="ru-RU" sz="3200" u="sng" dirty="0"/>
              <a:t>вышки</a:t>
            </a:r>
            <a:r>
              <a:rPr lang="ru-RU" sz="3200" dirty="0"/>
              <a:t>, </a:t>
            </a:r>
            <a:r>
              <a:rPr lang="ru-RU" sz="3200" u="sng" dirty="0"/>
              <a:t>мотопомпы</a:t>
            </a:r>
            <a:r>
              <a:rPr lang="ru-RU" sz="3200" dirty="0"/>
              <a:t> и </a:t>
            </a:r>
            <a:r>
              <a:rPr lang="ru-RU" sz="3200" u="sng" dirty="0"/>
              <a:t>электростанции</a:t>
            </a:r>
            <a:r>
              <a:rPr lang="ru-RU" sz="3200" dirty="0"/>
              <a:t>.</a:t>
            </a:r>
          </a:p>
        </p:txBody>
      </p:sp>
      <p:pic>
        <p:nvPicPr>
          <p:cNvPr id="9218" name="Picture 2" descr="Картинки по запросу осветительные вышк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782094"/>
            <a:ext cx="2790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ртинки по запросу осветительные выш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5849" y="2782094"/>
            <a:ext cx="27908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Картинки по запросу мотопомп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271" y="2782094"/>
            <a:ext cx="30982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Картинки по запросу мотопомп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271" y="2782094"/>
            <a:ext cx="309822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Картинки по запросу электростанц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4956" y="2782094"/>
            <a:ext cx="3751408" cy="321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905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2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3291" y="1205346"/>
            <a:ext cx="6615546" cy="48795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Подразделения малой механизации должны располагать производственной базой, оборудованием и транспортными средствами, с помощью которых они способны проводить планово-предупредительные ремонты, иметь и хранить оборотный </a:t>
            </a:r>
            <a:r>
              <a:rPr lang="ru-RU" dirty="0" smtClean="0"/>
              <a:t>фонд </a:t>
            </a:r>
            <a:r>
              <a:rPr lang="ru-RU" dirty="0"/>
              <a:t>средств малой механизации, инструмента и запасных частей; быть способными осуществлять перебазирование средств малой механизации.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75163" y="277090"/>
            <a:ext cx="7398328" cy="92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Эксплуатация средств малой механизации в строительных организациях</a:t>
            </a:r>
          </a:p>
        </p:txBody>
      </p:sp>
      <p:pic>
        <p:nvPicPr>
          <p:cNvPr id="3074" name="Picture 2" descr="Картинки по запросу эксплуатация малой механизаци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88619" y="1307730"/>
            <a:ext cx="3170833" cy="477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эксплуатация малой механизаци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1861" y="3699164"/>
            <a:ext cx="3732175" cy="278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335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097" y="1499043"/>
            <a:ext cx="11651503" cy="403427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75163" y="277090"/>
            <a:ext cx="7398328" cy="92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Важность малой механизации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7417" y="1808019"/>
            <a:ext cx="1032163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форм малой механизации является одним из основных факторов для снижения ручного труда, повышения эффективности и качества выполнения работ. Наиболее эффективной формой собственности является сосредоточение их в специализированных подразделениях.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244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4018"/>
            <a:ext cx="12192000" cy="69020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63523" y="380713"/>
            <a:ext cx="800768" cy="4197199"/>
          </a:xfrm>
          <a:prstGeom prst="rect">
            <a:avLst/>
          </a:prstGeom>
        </p:spPr>
      </p:pic>
      <p:pic>
        <p:nvPicPr>
          <p:cNvPr id="2052" name="Picture 4" descr="Картинки по запросу вопросительный знак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96276" y="3747845"/>
            <a:ext cx="1719793" cy="27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3792" y="1641437"/>
            <a:ext cx="8326582" cy="7481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Что такое малая механизация</a:t>
            </a:r>
            <a:r>
              <a:rPr lang="ru-RU" sz="2800" dirty="0"/>
              <a:t>?</a:t>
            </a:r>
          </a:p>
        </p:txBody>
      </p:sp>
      <p:pic>
        <p:nvPicPr>
          <p:cNvPr id="2050" name="Picture 2" descr="Картинки по запросу вопросительный зна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4165" y="966677"/>
            <a:ext cx="2109601" cy="2845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487995" y="2606567"/>
            <a:ext cx="8326582" cy="7481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Где применяется малая механизация</a:t>
            </a:r>
            <a:r>
              <a:rPr lang="ru-RU" sz="2800" dirty="0"/>
              <a:t>?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141925" y="3522116"/>
            <a:ext cx="8326582" cy="7481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Когда начали выпускаться первые строительные машины?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576945" y="4448357"/>
            <a:ext cx="8835701" cy="7481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Какие </a:t>
            </a:r>
            <a:r>
              <a:rPr lang="ru-RU" sz="2400" dirty="0" smtClean="0"/>
              <a:t>вспомогательные </a:t>
            </a:r>
            <a:r>
              <a:rPr lang="ru-RU" sz="2400" dirty="0"/>
              <a:t>средства малой </a:t>
            </a:r>
            <a:r>
              <a:rPr lang="ru-RU" sz="2400" dirty="0" smtClean="0"/>
              <a:t>механизации</a:t>
            </a:r>
          </a:p>
          <a:p>
            <a:pPr algn="ctr"/>
            <a:r>
              <a:rPr lang="ru-RU" sz="2400" dirty="0" smtClean="0"/>
              <a:t> </a:t>
            </a:r>
            <a:r>
              <a:rPr lang="ru-RU" sz="2400" dirty="0"/>
              <a:t>вам известны?</a:t>
            </a:r>
          </a:p>
        </p:txBody>
      </p:sp>
      <p:pic>
        <p:nvPicPr>
          <p:cNvPr id="2058" name="Picture 10" descr="Картинки по запросу вопросительный знак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28431" y="2764377"/>
            <a:ext cx="1507383" cy="263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437325" y="5335651"/>
            <a:ext cx="8326582" cy="7481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Какими преимуществами обладает малая механизация?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75163" y="277090"/>
            <a:ext cx="7398328" cy="92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к теме: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72" name="Picture 24" descr="Картинки по запросу вопросительный знак анимация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-782998" y="2389582"/>
            <a:ext cx="3053992" cy="411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308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75163" y="277090"/>
            <a:ext cx="7398328" cy="92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используемой литературы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3236" y="1401861"/>
            <a:ext cx="1177636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Д.П.Волков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В.Я.Крикун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«Строительные машины и средства малой механизации», 2002г.;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http://www.tehnofond.ru/info/articles/sredstva-maloi-mehanizacii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http://pstu.ru/files/file/CTF/sp/vopr_i_otv/razd09.html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www.stroyverno.ru/encycl/12_m/01.php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http://stroy-technics.ru/article/sredstva-maloi-mekhanizatsii-dlya-bnutripostroechnogo-transporta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http://www.stroyverno.ru/encycl/12_m/01.php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60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783" y="647990"/>
            <a:ext cx="11409218" cy="2413864"/>
          </a:xfrm>
        </p:spPr>
        <p:txBody>
          <a:bodyPr>
            <a:normAutofit/>
          </a:bodyPr>
          <a:lstStyle/>
          <a:p>
            <a:pPr marL="0" indent="457200" algn="ctr">
              <a:buNone/>
            </a:pPr>
            <a:r>
              <a:rPr lang="ru-RU" sz="3200" b="1" dirty="0"/>
              <a:t>Малая механизация</a:t>
            </a:r>
            <a:r>
              <a:rPr lang="ru-RU" sz="3200" dirty="0"/>
              <a:t> — специальные технические средства и вспомогательное оборудование, предназначенные для увеличения производительности работ, сокращения объема ручного труда и механизации особо трудоемких операций и процессов.</a:t>
            </a:r>
            <a:r>
              <a:rPr lang="ru-RU" i="1" dirty="0"/>
              <a:t> </a:t>
            </a:r>
            <a:endParaRPr lang="ru-RU" dirty="0"/>
          </a:p>
        </p:txBody>
      </p:sp>
      <p:pic>
        <p:nvPicPr>
          <p:cNvPr id="1028" name="Picture 4" descr="Картинки по запросу малая механизац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763" y="2949963"/>
            <a:ext cx="9684327" cy="364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53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H="1">
            <a:off x="381000" y="1313006"/>
            <a:ext cx="5992091" cy="4879975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Практическое применение строительных машин можно отнести к началу </a:t>
            </a:r>
            <a:r>
              <a:rPr lang="en-US" b="1" dirty="0" smtClean="0"/>
              <a:t>XIX</a:t>
            </a:r>
            <a:r>
              <a:rPr lang="ru-RU" b="1" dirty="0" smtClean="0"/>
              <a:t>в., когда была создана паровая машина. Одной из первых землеройных машин была многоковшовая землечерпалка с двигателем мощностью 15 </a:t>
            </a:r>
            <a:r>
              <a:rPr lang="ru-RU" b="1" dirty="0" err="1" smtClean="0"/>
              <a:t>л.с</a:t>
            </a:r>
            <a:r>
              <a:rPr lang="ru-RU" b="1" dirty="0" smtClean="0"/>
              <a:t>., построенная Ижорским заводом в 1812г. Под руководством инженера </a:t>
            </a:r>
            <a:r>
              <a:rPr lang="ru-RU" b="1" dirty="0" err="1" smtClean="0"/>
              <a:t>А.Бетангура</a:t>
            </a:r>
            <a:r>
              <a:rPr lang="ru-RU" b="1" dirty="0" smtClean="0"/>
              <a:t>. </a:t>
            </a:r>
          </a:p>
          <a:p>
            <a:r>
              <a:rPr lang="ru-RU" b="1" dirty="0" smtClean="0"/>
              <a:t>В 1836г. Механик </a:t>
            </a:r>
            <a:r>
              <a:rPr lang="ru-RU" b="1" dirty="0" err="1" smtClean="0"/>
              <a:t>Отис</a:t>
            </a:r>
            <a:r>
              <a:rPr lang="ru-RU" b="1" dirty="0" smtClean="0"/>
              <a:t> (США) изобрёл паровой экскаватор с ковшом вместимостью 1,14 м</a:t>
            </a:r>
            <a:r>
              <a:rPr lang="ru-RU" b="1" baseline="30000" dirty="0" smtClean="0"/>
              <a:t>3</a:t>
            </a:r>
            <a:r>
              <a:rPr lang="ru-RU" baseline="30000" dirty="0" smtClean="0"/>
              <a:t>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25782" y="129943"/>
            <a:ext cx="9351818" cy="651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сведения о развитии строительных машин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Картинки по запросу 1836 г паровой экскавато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373091" y="1519699"/>
            <a:ext cx="5627338" cy="459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954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4055" y="127302"/>
            <a:ext cx="9351818" cy="651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сновные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подразделений малой механизации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1672" y="1124680"/>
            <a:ext cx="1176250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/>
              <a:t>обеспечение строительных площадок средствами малой механизации применительно к технологии работ, условиям и характеру выполняемых работ</a:t>
            </a:r>
            <a:r>
              <a:rPr lang="ru-RU" sz="32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/>
              <a:t>выполнение отдельных видов работ силами подразделения малой </a:t>
            </a:r>
            <a:r>
              <a:rPr lang="ru-RU" sz="3200" dirty="0" smtClean="0"/>
              <a:t>механизации;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/>
              <a:t>комплектование инструментально-раздаточных пунктов (ИРП) набором ручных машин и другими средствами малой механизации</a:t>
            </a:r>
            <a:r>
              <a:rPr lang="ru-RU" sz="32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3200" dirty="0"/>
              <a:t>инструктаж и обучение приёмам работы с ручным инструментом рабочих строительных организаций;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4092202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27018"/>
            <a:ext cx="11817928" cy="4351338"/>
          </a:xfrm>
        </p:spPr>
        <p:txBody>
          <a:bodyPr/>
          <a:lstStyle/>
          <a:p>
            <a:pPr indent="457200">
              <a:buNone/>
            </a:pPr>
            <a:r>
              <a:rPr lang="ru-RU" i="1" dirty="0" smtClean="0"/>
              <a:t>Средства малой механизации в строительстве</a:t>
            </a:r>
            <a:r>
              <a:rPr lang="ru-RU" dirty="0" smtClean="0"/>
              <a:t> особенно эффективно применяются во время производства дорожно-строительных работ бетонных работ, устройства бетонных полов, разрушительных работ.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68237" y="457199"/>
            <a:ext cx="7481454" cy="6234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30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малой механизации в строительстве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66" name="Picture 18" descr="Картинки по запросу малая механиз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230" y="2870899"/>
            <a:ext cx="4194752" cy="31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Картинки по запросу малая механизация 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2484" y="2671473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Картинки по запросу малая механизация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8982" y="3544657"/>
            <a:ext cx="4929043" cy="28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408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853" y="3343853"/>
            <a:ext cx="6352309" cy="1325563"/>
          </a:xfrm>
        </p:spPr>
        <p:txBody>
          <a:bodyPr>
            <a:normAutofit fontScale="90000"/>
          </a:bodyPr>
          <a:lstStyle/>
          <a:p>
            <a:r>
              <a:rPr lang="ru-RU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Вибротрамбовка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комплектное строительное оборудование по уплотнению грунта и сыпучих материалов, применяется в условиях,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не пройдут катки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виброплиты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(небольшие площадки, канавы).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75163" y="277090"/>
            <a:ext cx="7398328" cy="928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оборудования малой механизации для дорожных работ: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Картинки по запросу вибротрамбов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3696" y="1496291"/>
            <a:ext cx="2718811" cy="271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вибротрамбов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0007" y="3496109"/>
            <a:ext cx="4762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0697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броплита нового поколенияMrMatroskin1435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40590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Картинки по запросу фон для презентаций строительны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" y="40491"/>
            <a:ext cx="12192000" cy="681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109" y="467880"/>
            <a:ext cx="5908964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b="1" i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Виброплита</a:t>
            </a:r>
            <a:r>
              <a:rPr lang="ru-RU" sz="4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уплотняет грунт, основание под фундамент, асфальт, утрамбовывает сыпучие материалы (гравий, щебёнка, песок), плотно укладывает плитку при мощении. </a:t>
            </a:r>
          </a:p>
        </p:txBody>
      </p:sp>
      <p:pic>
        <p:nvPicPr>
          <p:cNvPr id="4098" name="Picture 2" descr="Картинки по запросу виброплит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9321" y="775855"/>
            <a:ext cx="3191719" cy="33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виброплит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0522" y="3409481"/>
            <a:ext cx="4485697" cy="281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932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</TotalTime>
  <Words>551</Words>
  <Application>Microsoft Office PowerPoint</Application>
  <PresentationFormat>Произвольный</PresentationFormat>
  <Paragraphs>70</Paragraphs>
  <Slides>28</Slides>
  <Notes>4</Notes>
  <HiddenSlides>0</HiddenSlides>
  <MMClips>7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0" baseType="lpstr">
      <vt:lpstr>HDOfficeLightV0</vt:lpstr>
      <vt:lpstr>Тема Office</vt:lpstr>
      <vt:lpstr>«Средства малой механизации для производства СМР»</vt:lpstr>
      <vt:lpstr>Слайд 2</vt:lpstr>
      <vt:lpstr>Слайд 3</vt:lpstr>
      <vt:lpstr>Слайд 4</vt:lpstr>
      <vt:lpstr>Слайд 5</vt:lpstr>
      <vt:lpstr>Слайд 6</vt:lpstr>
      <vt:lpstr>Вибротрамбовка – комплектное строительное оборудование по уплотнению грунта и сыпучих материалов, применяется в условиях, где не пройдут катки и виброплиты (небольшие площадки, канавы).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Малая механизация строительной площадки</dc:title>
  <dc:creator>Алёна Кирнос</dc:creator>
  <cp:lastModifiedBy>maslova</cp:lastModifiedBy>
  <cp:revision>63</cp:revision>
  <dcterms:created xsi:type="dcterms:W3CDTF">2016-09-25T10:00:32Z</dcterms:created>
  <dcterms:modified xsi:type="dcterms:W3CDTF">2016-11-28T07:07:51Z</dcterms:modified>
</cp:coreProperties>
</file>