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78" r:id="rId2"/>
    <p:sldId id="256" r:id="rId3"/>
    <p:sldId id="261" r:id="rId4"/>
    <p:sldId id="259" r:id="rId5"/>
    <p:sldId id="262" r:id="rId6"/>
    <p:sldId id="258" r:id="rId7"/>
    <p:sldId id="270" r:id="rId8"/>
    <p:sldId id="263" r:id="rId9"/>
    <p:sldId id="264" r:id="rId10"/>
    <p:sldId id="268" r:id="rId11"/>
    <p:sldId id="269" r:id="rId12"/>
    <p:sldId id="267" r:id="rId13"/>
    <p:sldId id="277" r:id="rId14"/>
    <p:sldId id="271" r:id="rId15"/>
    <p:sldId id="276" r:id="rId16"/>
    <p:sldId id="275" r:id="rId17"/>
    <p:sldId id="274" r:id="rId18"/>
    <p:sldId id="280" r:id="rId19"/>
    <p:sldId id="279" r:id="rId20"/>
    <p:sldId id="282" r:id="rId21"/>
    <p:sldId id="284" r:id="rId22"/>
    <p:sldId id="285" r:id="rId23"/>
    <p:sldId id="283" r:id="rId24"/>
    <p:sldId id="286" r:id="rId25"/>
    <p:sldId id="288" r:id="rId26"/>
    <p:sldId id="287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E1BA-AD28-4E0A-845C-E36243E4EDDD}" type="datetimeFigureOut">
              <a:rPr lang="ru-RU" smtClean="0"/>
              <a:pPr/>
              <a:t>24.02.2011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E0AC3-A142-4B07-9349-C7525E5F1A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0AC3-A142-4B07-9349-C7525E5F1A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2/24/2011</a:t>
            </a:fld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_82aa45c078e3b4f3cf5111f291debd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0960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4800600"/>
            <a:ext cx="491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М. А. Булгаков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5638800"/>
            <a:ext cx="472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1891-1940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g_17205201_Master_Margar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971800" cy="1981200"/>
          </a:xfrm>
          <a:prstGeom prst="rect">
            <a:avLst/>
          </a:prstGeom>
        </p:spPr>
      </p:pic>
      <p:pic>
        <p:nvPicPr>
          <p:cNvPr id="4" name="Рисунок 3" descr="800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724400"/>
            <a:ext cx="2933629" cy="1954530"/>
          </a:xfrm>
          <a:prstGeom prst="rect">
            <a:avLst/>
          </a:prstGeom>
        </p:spPr>
      </p:pic>
      <p:pic>
        <p:nvPicPr>
          <p:cNvPr id="5" name="Рисунок 4" descr="lg_17205261_Master_Margarit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09800"/>
            <a:ext cx="3657600" cy="2438400"/>
          </a:xfrm>
          <a:prstGeom prst="rect">
            <a:avLst/>
          </a:prstGeo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419600" y="228600"/>
            <a:ext cx="44958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«Мастер и Маргарита» — роман Михаила Афанасьевича Булгакова. Жанр романа трудно однозначно определить, поскольку роман многослоен и содержит в себе множество жанров и элементов таких жанров, как: сатира, фарс, фантастика, мистика, мелодрама, философская притча. На его сюжет сделано множество театральных постановок и несколько фильмов (в Югославии, Польше, Швеции, России).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Роман (булгаковеды его называют ещё мениппеей и свободной мениппеей) «Мастер и Маргарита» при жизни автора не публиковался. Впервые он вышел в свет только в 1966 году, через 26 лет после смерти Булгакова, с купюрами, в сокращённом журнальном варианте. Жена писателя Елена Сергеевна Булгакова в течение всех этих лет сумела сохранить рукопись романа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Сюжет: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Сатана, представившийся в произведении как Воланд, странствует по миру с целями, одному ему известными, время от времени останавливаясь в разных городах и селениях. Во время весеннего полнолуния путешествие приводит его в Москву 1930-х годов — место и время, где никто не верит ни в Сатану, ни в Бога, отрицают существование в истории Иисуса Христа. Правда, в Москве живёт один человек (Мастер), написавший роман о последних днях Иисуса и отправившем его на казнь римском прокураторе Понтии Пилате; но и этот человек ныне пребывает в сумасшедшем доме, куда его привело в том числе трепетное отношение к своему произведению, подвергнутому жёсткой критике со стороны цензоров и современников-литераторов. Роман он сжёг.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-%FF %F1%E5%F0%E8%FF_shot0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9600"/>
            <a:ext cx="4495800" cy="2247900"/>
          </a:xfrm>
          <a:prstGeom prst="rect">
            <a:avLst/>
          </a:prstGeom>
        </p:spPr>
      </p:pic>
      <p:pic>
        <p:nvPicPr>
          <p:cNvPr id="5" name="Рисунок 4" descr="master_i_margarita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80287"/>
            <a:ext cx="4114799" cy="274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путешествия Воланда сопровождает его свита: (Коровьев, кот Бегемот, Азазелло, Гелла). Всех людей, вошедших в контакт с Воландом и его спутниками, преследуют наказания за свойственные им грехи и грешки: взяточничество, пьянство, эгоизм, жадность, равнодушие, ложь, грубость, имитацию деятельности… Зачастую эти наказания, хоть и сверхъестественные по своей природе, являются логическим продолжением самих проступков (так, например, Никанор Иванович Босой, взявший у Коровьева взятку рублями, задержан за спекуляцию валютой, потому что эти рубли магическим образом превратились в доллары). Воланд вместе со всей своей свитой селится в «нехорошей квартире» на Садовой — в квартире, откуда уже в течение нескольких лет исчезают люди (исчезают, правда, без помощи сверхъестественных сил, так как описание этих таинственных исчезновений является намёком Булгакова на репрессии 30-х годов).</a:t>
            </a:r>
          </a:p>
          <a:p>
            <a:endParaRPr lang="ru-RU" dirty="0"/>
          </a:p>
        </p:txBody>
      </p:sp>
      <p:pic>
        <p:nvPicPr>
          <p:cNvPr id="3" name="Рисунок 2" descr="42574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305050" cy="2398630"/>
          </a:xfrm>
          <a:prstGeom prst="rect">
            <a:avLst/>
          </a:prstGeom>
        </p:spPr>
      </p:pic>
      <p:pic>
        <p:nvPicPr>
          <p:cNvPr id="4" name="Рисунок 3" descr="414596_master_and_margorita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"/>
            <a:ext cx="3596640" cy="2395620"/>
          </a:xfrm>
          <a:prstGeom prst="rect">
            <a:avLst/>
          </a:prstGeom>
        </p:spPr>
      </p:pic>
      <p:pic>
        <p:nvPicPr>
          <p:cNvPr id="5" name="Рисунок 4" descr="240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89162"/>
            <a:ext cx="2362199" cy="2024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94692"/>
            <a:ext cx="3200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Сотрудники НКВД (этот комиссариат нигде не назван в романе своим именем) пытаются разобраться в деле об исчезновении всей верхушки театра «Варьете», и главное — в происхождении валюты, на которую мистическим образом поменялась вся собранная в кассе театра рублёвая наличность. Следы быстро выводят следователей к «нехорошей квартире», они её неоднократно обыскивают, но всё время застают пустой и опечатанной, однако для нужных людей она всегда была открыта и более чем гостеприимна.</a:t>
            </a:r>
          </a:p>
          <a:p>
            <a:endParaRPr lang="ru-RU" dirty="0"/>
          </a:p>
        </p:txBody>
      </p:sp>
      <p:pic>
        <p:nvPicPr>
          <p:cNvPr id="3" name="Рисунок 2" descr="master_mar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80000" cy="2743200"/>
          </a:xfrm>
          <a:prstGeom prst="rect">
            <a:avLst/>
          </a:prstGeom>
        </p:spPr>
      </p:pic>
      <p:pic>
        <p:nvPicPr>
          <p:cNvPr id="4" name="Рисунок 3" descr="e1d1f2ac96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5096253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06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953000" cy="66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0200" y="394692"/>
            <a:ext cx="3352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Маргарита, возлюбленная Мастера, потерявшая его след после того, как он попал в сумасшедший дом, мечтает только об одном — найти и вернуть его. Надежду на исполнение этой мечты даёт Маргарите Азазелло — для этого она должна исполнить для Воланда одну услугу. Маргарита не сразу, но соглашается, и знакомится с Воландом и всей его свитой. Воланд просит её стать королевой бала, который даёт он в эту ночь. В ночь с пятницы на субботу начинается бал у Сатаны. Гостями на бал не попадают простые грешники, — ими оказываются только истинные, идейные злодеи.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74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9603"/>
            <a:ext cx="4343400" cy="6349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04800"/>
            <a:ext cx="381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 балу Маргарита  должна была перенести невыносимые мучения:</a:t>
            </a:r>
          </a:p>
          <a:p>
            <a:r>
              <a:rPr lang="ru-RU" dirty="0" smtClean="0"/>
              <a:t>В стальной короне, что украшалась шипами, которые подобно терновому венцу сдирали в кровь кожу, в тяжелом железном одеянии, которое почти не прикрывало обнаженного тела, в туфельках, что ковались по размеру ноги китайской принцессы она должна была встречать на протяжении всей ночи прибывающих гостей, которые целовали ей руку и колено, стоя при этом гордо и непреклонно, как хозяйка столь значимого торжества.</a:t>
            </a:r>
          </a:p>
          <a:p>
            <a:r>
              <a:rPr lang="ru-RU" dirty="0" smtClean="0"/>
              <a:t> В завершение бала Воланд сам обвенчал Маргариту и Мастера, предоставив им возможность уйти в мир покоя.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rukov_serge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2400"/>
            <a:ext cx="5410200" cy="3623359"/>
          </a:xfrm>
          <a:prstGeom prst="rect">
            <a:avLst/>
          </a:prstGeom>
        </p:spPr>
      </p:pic>
      <p:pic>
        <p:nvPicPr>
          <p:cNvPr id="3" name="Рисунок 2" descr="Film_shot0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810000"/>
            <a:ext cx="5410200" cy="2855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2819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Другая сюжетная линия романа, развивающаяся параллельно первой, — непосредственно сам роман о Понтии Пилате, написанный Мастером. Этот роман представляет собой альтернативную версию Евангелия. В нём рассказывается история Понтия Пилата, который не решился выступить против Синедриона и спасти осужденного на казнь Иешуа Га-Ноцри (так в романе зовут персонажа, основным прообразом которого явился Иисус Христос).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928096_945235e5a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68280"/>
            <a:ext cx="3200400" cy="4146268"/>
          </a:xfrm>
          <a:prstGeom prst="rect">
            <a:avLst/>
          </a:prstGeom>
        </p:spPr>
      </p:pic>
      <p:pic>
        <p:nvPicPr>
          <p:cNvPr id="3" name="Рисунок 2" descr="1555_2_CompressedIma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"/>
            <a:ext cx="3200400" cy="224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0668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конце романа обе линии пересекаются: Мастер освобождает героя своего романа, и Понтий Пилат, после смерти столько времени томившийся на каменной плите со своим преданным псом Бангой и хотевший всё это время закончить прерванный разговор с Иешуа, наконец обретает покой и отправляется в бесконечное путешествие по потоку лунного света вместе с Иешуа. Мастер с Маргаритой обретают в загробном мире данный им Воландом «покой» (отличающийся от упоминаемого в романе «света» — другого варианта загробной жизни).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533400"/>
            <a:ext cx="4367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Немного о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персонажах: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азазел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7914" y="2983036"/>
            <a:ext cx="620069" cy="674564"/>
          </a:xfrm>
          <a:prstGeom prst="rect">
            <a:avLst/>
          </a:prstGeom>
        </p:spPr>
      </p:pic>
      <p:pic>
        <p:nvPicPr>
          <p:cNvPr id="4" name="Рисунок 3" descr="post-1133289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6701" y="2983036"/>
            <a:ext cx="699345" cy="674564"/>
          </a:xfrm>
          <a:prstGeom prst="rect">
            <a:avLst/>
          </a:prstGeom>
        </p:spPr>
      </p:pic>
      <p:pic>
        <p:nvPicPr>
          <p:cNvPr id="5" name="Рисунок 4" descr="4-2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342" y="5273661"/>
            <a:ext cx="626381" cy="682520"/>
          </a:xfrm>
          <a:prstGeom prst="rect">
            <a:avLst/>
          </a:prstGeom>
        </p:spPr>
      </p:pic>
      <p:pic>
        <p:nvPicPr>
          <p:cNvPr id="6" name="Рисунок 5" descr="32a47777e9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243" y="2983036"/>
            <a:ext cx="647064" cy="674564"/>
          </a:xfrm>
          <a:prstGeom prst="rect">
            <a:avLst/>
          </a:prstGeom>
        </p:spPr>
      </p:pic>
      <p:pic>
        <p:nvPicPr>
          <p:cNvPr id="7" name="Рисунок 6" descr="1558_2_CompressedIma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6476" y="2983036"/>
            <a:ext cx="732124" cy="674564"/>
          </a:xfrm>
          <a:prstGeom prst="rect">
            <a:avLst/>
          </a:prstGeom>
        </p:spPr>
      </p:pic>
      <p:pic>
        <p:nvPicPr>
          <p:cNvPr id="8" name="Рисунок 7" descr="240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0543" y="2983036"/>
            <a:ext cx="787262" cy="674563"/>
          </a:xfrm>
          <a:prstGeom prst="rect">
            <a:avLst/>
          </a:prstGeom>
        </p:spPr>
      </p:pic>
      <p:pic>
        <p:nvPicPr>
          <p:cNvPr id="9" name="Рисунок 8" descr="520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95738" y="5269036"/>
            <a:ext cx="607107" cy="674564"/>
          </a:xfrm>
          <a:prstGeom prst="rect">
            <a:avLst/>
          </a:prstGeom>
        </p:spPr>
      </p:pic>
      <p:pic>
        <p:nvPicPr>
          <p:cNvPr id="11" name="Рисунок 10" descr="2896296_large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4954" y="2971799"/>
            <a:ext cx="674564" cy="655241"/>
          </a:xfrm>
          <a:prstGeom prst="rect">
            <a:avLst/>
          </a:prstGeom>
        </p:spPr>
      </p:pic>
      <p:pic>
        <p:nvPicPr>
          <p:cNvPr id="12" name="Рисунок 11" descr="1280751578_1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35742" y="5275126"/>
            <a:ext cx="626381" cy="685040"/>
          </a:xfrm>
          <a:prstGeom prst="rect">
            <a:avLst/>
          </a:prstGeom>
        </p:spPr>
      </p:pic>
      <p:pic>
        <p:nvPicPr>
          <p:cNvPr id="13" name="Рисунок 12" descr="bezrukov_sergey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75879" y="5269036"/>
            <a:ext cx="644894" cy="674564"/>
          </a:xfrm>
          <a:prstGeom prst="rect">
            <a:avLst/>
          </a:prstGeom>
        </p:spPr>
      </p:pic>
      <p:pic>
        <p:nvPicPr>
          <p:cNvPr id="14" name="Рисунок 13" descr="im12fz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95568" y="4126036"/>
            <a:ext cx="742021" cy="674564"/>
          </a:xfrm>
          <a:prstGeom prst="rect">
            <a:avLst/>
          </a:prstGeom>
        </p:spPr>
      </p:pic>
      <p:pic>
        <p:nvPicPr>
          <p:cNvPr id="15" name="Рисунок 14" descr="master_i_margarita_serial_screenshot_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73630" y="4126175"/>
            <a:ext cx="678177" cy="674803"/>
          </a:xfrm>
          <a:prstGeom prst="rect">
            <a:avLst/>
          </a:prstGeom>
        </p:spPr>
      </p:pic>
      <p:pic>
        <p:nvPicPr>
          <p:cNvPr id="17" name="Рисунок 16" descr="66_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4483" y="4126036"/>
            <a:ext cx="686828" cy="674564"/>
          </a:xfrm>
          <a:prstGeom prst="rect">
            <a:avLst/>
          </a:prstGeom>
        </p:spPr>
      </p:pic>
      <p:pic>
        <p:nvPicPr>
          <p:cNvPr id="18" name="Рисунок 17" descr="72_m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3554" y="5262031"/>
            <a:ext cx="674564" cy="662518"/>
          </a:xfrm>
          <a:prstGeom prst="rect">
            <a:avLst/>
          </a:prstGeom>
        </p:spPr>
      </p:pic>
      <p:pic>
        <p:nvPicPr>
          <p:cNvPr id="19" name="Рисунок 18" descr="2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87943" y="4137303"/>
            <a:ext cx="626380" cy="693945"/>
          </a:xfrm>
          <a:prstGeom prst="rect">
            <a:avLst/>
          </a:prstGeom>
        </p:spPr>
      </p:pic>
      <p:pic>
        <p:nvPicPr>
          <p:cNvPr id="20" name="Рисунок 19" descr="64_m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71483" y="4126036"/>
            <a:ext cx="686828" cy="674564"/>
          </a:xfrm>
          <a:prstGeom prst="rect">
            <a:avLst/>
          </a:prstGeom>
        </p:spPr>
      </p:pic>
      <p:pic>
        <p:nvPicPr>
          <p:cNvPr id="21" name="Рисунок 20" descr="70_m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354" y="4119031"/>
            <a:ext cx="674564" cy="662518"/>
          </a:xfrm>
          <a:prstGeom prst="rect">
            <a:avLst/>
          </a:prstGeom>
        </p:spPr>
      </p:pic>
      <p:pic>
        <p:nvPicPr>
          <p:cNvPr id="22" name="Рисунок 21" descr="2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066788" y="5275121"/>
            <a:ext cx="591381" cy="68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зазелл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731719" cy="297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594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 </a:t>
            </a:r>
            <a:r>
              <a:rPr lang="ru-RU" b="1" i="1" dirty="0" smtClean="0"/>
              <a:t>Азазелло.</a:t>
            </a:r>
          </a:p>
          <a:p>
            <a:r>
              <a:rPr lang="ru-RU" dirty="0" smtClean="0"/>
              <a:t>Участник свиты Сатаны, демон-убийца с отталки-вающей внешностью. Прототипом этого персонажа являлся падший ангел Азазель (в еврейских верова-ниях — ставший впоследствии демоном пустыни), упоминаемый в апокрифической книге Еноха — один из ангелов, чьи действия на земле спровоцировали гнев Бога и Всемирный потоп. Кстати, Азазель — это демон, давший мужчинам оружие, а женщинам — косметику и зеркала. Не случайно именно он отправляется к Маргарите, чтобы передать ей крем.</a:t>
            </a:r>
          </a:p>
        </p:txBody>
      </p:sp>
      <p:pic>
        <p:nvPicPr>
          <p:cNvPr id="4" name="Рисунок 3" descr="im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81400"/>
            <a:ext cx="4572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4290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Кот Бегемот.</a:t>
            </a:r>
          </a:p>
          <a:p>
            <a:r>
              <a:rPr lang="ru-RU" dirty="0" smtClean="0"/>
              <a:t>Персонаж свиты Сатаны, шутливый и беспокойный дух, предстающий то в образе гигантского кота, ходящего на задних лапах, то в виде полного гражданина, физиономией смахи-вающего на кота. Прототипом этого персонажа является одноимённый демон Бегемот, демон чревоугодия и распутства, умевший принимать формы многих крупных животных.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c6fb105a79e39705d1e834520b49b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2286000" cy="3254093"/>
          </a:xfrm>
          <a:prstGeom prst="rect">
            <a:avLst/>
          </a:prstGeom>
        </p:spPr>
      </p:pic>
      <p:pic>
        <p:nvPicPr>
          <p:cNvPr id="3" name="Рисунок 2" descr="0_56a2_bd17f4d0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06800"/>
            <a:ext cx="2286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3810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Михаил  Афанасьевич  Булгаков</a:t>
            </a:r>
          </a:p>
          <a:p>
            <a:r>
              <a:rPr lang="ru-RU" sz="2000" dirty="0" smtClean="0"/>
              <a:t>Род деятельности:	</a:t>
            </a:r>
          </a:p>
          <a:p>
            <a:r>
              <a:rPr lang="ru-RU" sz="2000" dirty="0" smtClean="0"/>
              <a:t>Писатель, драматург</a:t>
            </a:r>
          </a:p>
          <a:p>
            <a:r>
              <a:rPr lang="ru-RU" sz="2000" dirty="0" smtClean="0"/>
              <a:t>Годы творчества:	</a:t>
            </a:r>
          </a:p>
          <a:p>
            <a:r>
              <a:rPr lang="ru-RU" sz="2000" dirty="0" smtClean="0"/>
              <a:t>1920-е — 1930-е</a:t>
            </a:r>
          </a:p>
          <a:p>
            <a:r>
              <a:rPr lang="ru-RU" sz="2000" dirty="0" smtClean="0"/>
              <a:t>Направление:	</a:t>
            </a:r>
          </a:p>
          <a:p>
            <a:r>
              <a:rPr lang="ru-RU" sz="2000" dirty="0" smtClean="0"/>
              <a:t>проза, театр.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276600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Булгаков родился 3 (15) мая 1891 года в Киеве в семье профессора Киевской духовной академии Афанасия Ивановича Булгакова (1859—1907) и его жены Варвары Михайловны (в девичестве — Покровской) (1869—1922). В семье было семеро детей: Михаил (1891—1940), Вера (1892—1972), Надежда (1893—1971), Варвара (1895—1954), Николай (1898—1966), Иван (1900—1969) и Елена (1902—1954).</a:t>
            </a:r>
            <a:endParaRPr lang="ru-RU" dirty="0"/>
          </a:p>
        </p:txBody>
      </p:sp>
      <p:pic>
        <p:nvPicPr>
          <p:cNvPr id="6" name="Рисунок 5" descr="bimg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4800"/>
            <a:ext cx="300789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1035100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981200" cy="2185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3810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Гелла.</a:t>
            </a:r>
          </a:p>
          <a:p>
            <a:r>
              <a:rPr lang="ru-RU" dirty="0" smtClean="0"/>
              <a:t>Ведьма и вампир из свиты Сатаны, смущавшая всех его посетителей (из числа людей) привычкой не носить на себе практически ничего. Красоту её тела портит только шрам на шее. В свите Воланда играет роль горничной.</a:t>
            </a:r>
            <a:endParaRPr lang="ru-RU" dirty="0"/>
          </a:p>
        </p:txBody>
      </p:sp>
      <p:pic>
        <p:nvPicPr>
          <p:cNvPr id="5" name="Рисунок 4" descr="16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981200"/>
            <a:ext cx="2061464" cy="2178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514600"/>
            <a:ext cx="6248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Иван Николаевич Бездомный.</a:t>
            </a:r>
          </a:p>
          <a:p>
            <a:r>
              <a:rPr lang="ru-RU" dirty="0" smtClean="0"/>
              <a:t>Поэт, член МАССОЛИТа. Написал антирелигиозную поэму, один из первых героев (наряду с Берлиозом), встретив-шихся с Воландом. Попал в клинику для душевноболь-ных, также первый познакомился с Мастером.</a:t>
            </a:r>
          </a:p>
          <a:p>
            <a:endParaRPr lang="ru-RU" dirty="0"/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277634"/>
            <a:ext cx="21447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4549676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Михаил Александрович Берлиоз.</a:t>
            </a:r>
          </a:p>
          <a:p>
            <a:r>
              <a:rPr lang="ru-RU" dirty="0" smtClean="0"/>
              <a:t>Председатель МАССОЛИТа, литератор, начитанный, образо-ванный и скептически относящийся ко всему человек. Про-живал в «нехорошей квартире» на Садовой, 302-бис, куда позже на время пребывания в Москве поселился Воланд. Погиб, не поверив предсказанию Воланда о своей внезапной смерти, сделанному незадолго до неё.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6296_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752600" cy="170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Наташа.</a:t>
            </a:r>
          </a:p>
          <a:p>
            <a:r>
              <a:rPr lang="ru-RU" dirty="0" smtClean="0"/>
              <a:t>Домработница Маргариты, по собственному желанию превратившаяся в ведьму во время визита Воланда в Москву, и сопровождавшая ее на бал верхом на борове.</a:t>
            </a:r>
          </a:p>
        </p:txBody>
      </p:sp>
      <p:pic>
        <p:nvPicPr>
          <p:cNvPr id="4" name="Рисунок 3" descr="Film_shot0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0"/>
            <a:ext cx="2562225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Понтий Пилат.</a:t>
            </a:r>
          </a:p>
          <a:p>
            <a:r>
              <a:rPr lang="ru-RU" dirty="0" smtClean="0"/>
              <a:t>Пятый прокуратор Иудеи в Иерусалиме, жестокий и властный человек, тем не менее успевший проник-нуться симпатией к Иешуа Га-Ноцри во время его допроса. Пытался остановить отлаженный механизм казни за оскорбление величества, но не сумел этого сделать, о чём всю жизнь впоследствии раскаивался. Страдал сильной головной болью, от которой избавил его во время допроса Иешуа Га-Ноцри.</a:t>
            </a:r>
            <a:endParaRPr lang="ru-RU" dirty="0"/>
          </a:p>
        </p:txBody>
      </p:sp>
      <p:pic>
        <p:nvPicPr>
          <p:cNvPr id="6" name="Рисунок 5" descr="bezrukov_sergey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1981201"/>
            <a:ext cx="1752600" cy="1833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19812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Иешуа Га-Ноцри.</a:t>
            </a:r>
          </a:p>
          <a:p>
            <a:r>
              <a:rPr lang="ru-RU" dirty="0" smtClean="0"/>
              <a:t>Странствующий философ из Назарета, описываемый Волан-дом на Патриарших прудах, а также Мастером в своём рома-не, сопоставляемый с образом Иисуса Христа. Однако данный образ значительно расходится с библейским прототипом.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286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Маргарита.</a:t>
            </a:r>
          </a:p>
          <a:p>
            <a:r>
              <a:rPr lang="ru-RU" dirty="0" smtClean="0"/>
              <a:t>Красивая, обеспеченная, но скучающая в браке жена известного инженера, страдающая от пустоты своей жизни. Случайно встретившись с Мастером на улицах Москвы, с первого взгляда полюбила его, страстно поверила в успех написанного им романа, пророчила славу. Когда Мастер решил сжечь свой роман, ей удалось спасти только несколько страниц. Далее заключает с дьяволом сделку и становится королевой сатанинского бала, устраиваемого Воландом, чтобы вернуть себе пропавшего без вести Мастера.</a:t>
            </a:r>
            <a:endParaRPr lang="ru-RU" dirty="0"/>
          </a:p>
        </p:txBody>
      </p:sp>
      <p:pic>
        <p:nvPicPr>
          <p:cNvPr id="4" name="Рисунок 3" descr="1bec16f04ea1d769e261c6ee85189b27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52401"/>
            <a:ext cx="2202560" cy="3124199"/>
          </a:xfrm>
          <a:prstGeom prst="rect">
            <a:avLst/>
          </a:prstGeom>
        </p:spPr>
      </p:pic>
      <p:pic>
        <p:nvPicPr>
          <p:cNvPr id="5" name="Рисунок 4" descr="4-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733800"/>
            <a:ext cx="2590800" cy="282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42900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Мастер.</a:t>
            </a:r>
          </a:p>
          <a:p>
            <a:r>
              <a:rPr lang="ru-RU" dirty="0" smtClean="0"/>
              <a:t>Писатель, автор романа о Понтии Пилате, человек, не приспособленный к эпохе, в которой живёт, доведённый до отчаяния гонениями со стороны коллег, жестоко раскритиковавших его произведение. Нигде в романе не упоминается его имя и фамилия, на прямые вопросы об этом он всегда отказывался представляться, говоря — «Не будем об этом». Известен только под прозвищем «Мастер», данным Маргаритой. Сам считает себя недос-тойным такого прозвания, считая его капризом возлюб-ленной.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752600" cy="1947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Воланд.</a:t>
            </a:r>
          </a:p>
          <a:p>
            <a:r>
              <a:rPr lang="ru-RU" dirty="0" smtClean="0"/>
              <a:t>Сатана, посетивший Москву под видом иностранного профессора чёрной магии, «историка». При первом же появлении (в романе Мастер и Маргарита) повествует первую главу из Романа (об Иешуа и Пилате). Основными чертами внешности являются дефекты глаз и хромота.</a:t>
            </a:r>
          </a:p>
          <a:p>
            <a:endParaRPr lang="ru-RU" dirty="0"/>
          </a:p>
        </p:txBody>
      </p:sp>
      <p:pic>
        <p:nvPicPr>
          <p:cNvPr id="4" name="Рисунок 3" descr="32a47777e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362200"/>
            <a:ext cx="2046619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Фагот - Коровьев.</a:t>
            </a:r>
          </a:p>
          <a:p>
            <a:r>
              <a:rPr lang="ru-RU" dirty="0" smtClean="0"/>
              <a:t>Один из персонажей свиты Сатаны, всё время ходящий в нелепой клетчатой одежде и в пенсне с одним треснутым и одним отсутствующим стеклом. В своём истинном облике оказывается рыцарем, вынужденным расплачи-ваться постоянным пребыванием в свите Сатаны за один когда-то сказанный неудачный каламбур о свете и тьме.</a:t>
            </a:r>
          </a:p>
          <a:p>
            <a:endParaRPr lang="ru-RU" dirty="0"/>
          </a:p>
        </p:txBody>
      </p:sp>
      <p:pic>
        <p:nvPicPr>
          <p:cNvPr id="6" name="Рисунок 5" descr="master_i_margarita_serial_screenshot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48200"/>
            <a:ext cx="1991487" cy="1981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4800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Аннушка.</a:t>
            </a:r>
          </a:p>
          <a:p>
            <a:r>
              <a:rPr lang="ru-RU" dirty="0" smtClean="0"/>
              <a:t>Профессиональная спекулянтка. Разбила бутылку с подсолнечным маслом на трамвайных путях, что явилось причиной смерти Берлиоза. По странному совпадению, проживает по соседству с «нехорошей квартирой».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342284275cf85beba10f131e7b50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1447800" cy="229235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1447799" cy="1447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2514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Афраний.</a:t>
            </a:r>
          </a:p>
          <a:p>
            <a:r>
              <a:rPr lang="ru-RU" dirty="0" smtClean="0"/>
              <a:t>Начальник тайной службы, соратник Пилата. Руководил приведением в исполнение убийства Иуды и подбросил деньги, полученные за предательство, в резиденцию первосвященника Каифы.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048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Марк Крысобой.</a:t>
            </a:r>
          </a:p>
          <a:p>
            <a:r>
              <a:rPr lang="ru-RU" dirty="0" smtClean="0"/>
              <a:t>Охранник Пилата, покалеченный когда-то при битве, исполняющий обязанности конвоира, и непосредственно проводивший казнь Иешуа и ещё двух преступников. Когда на горе началась сильная гроза, заколол Иешуа и других преступников, чтобы иметь возможность покинуть место казни.</a:t>
            </a:r>
          </a:p>
          <a:p>
            <a:endParaRPr lang="ru-RU" dirty="0"/>
          </a:p>
        </p:txBody>
      </p:sp>
      <p:pic>
        <p:nvPicPr>
          <p:cNvPr id="6" name="Рисунок 5" descr="Master_i_Margarita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343399"/>
            <a:ext cx="2190750" cy="1842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800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Иосиф Каифа.</a:t>
            </a:r>
          </a:p>
          <a:p>
            <a:r>
              <a:rPr lang="ru-RU" dirty="0" smtClean="0"/>
              <a:t>Иудейский первосвященник, президент Синедриона, осудивший на смерть Иешуа Га-Ноцри.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-%FF %F1%E5%F0%E8%FF_shot0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2400"/>
            <a:ext cx="3009900" cy="2549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533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Николай Иванович.</a:t>
            </a:r>
          </a:p>
          <a:p>
            <a:r>
              <a:rPr lang="ru-RU" dirty="0" smtClean="0"/>
              <a:t>Сосед Маргариты с нижнего этажа. Был превращён домработницей Маргариты Наташей в борова и в таком виде «привлечён в качестве транспортного средства» на бал у Сатаны.</a:t>
            </a:r>
          </a:p>
          <a:p>
            <a:endParaRPr lang="ru-RU" dirty="0"/>
          </a:p>
        </p:txBody>
      </p:sp>
      <p:pic>
        <p:nvPicPr>
          <p:cNvPr id="4" name="Рисунок 3" descr="nagi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25527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743200"/>
            <a:ext cx="5943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Барон Майгель.</a:t>
            </a:r>
          </a:p>
          <a:p>
            <a:r>
              <a:rPr lang="ru-RU" dirty="0" smtClean="0"/>
              <a:t>Работник НКВД, приставленный шпионить за Воландом, представляющийся служащим Зрелищной комиссии в должности ознакомителя иностранцев с достопримечательностями столицы. Был убит на балу у Сатаны в качестве жертвы, кровью которой заполнялась литургическая чаша Воланда.</a:t>
            </a:r>
          </a:p>
          <a:p>
            <a:endParaRPr lang="ru-RU" dirty="0"/>
          </a:p>
        </p:txBody>
      </p:sp>
      <p:pic>
        <p:nvPicPr>
          <p:cNvPr id="6" name="Рисунок 5" descr="Archibald-Archibaldovi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810315"/>
            <a:ext cx="2057400" cy="1795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0292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i="1" dirty="0" smtClean="0"/>
              <a:t>Арчибальд Арчибальдович.</a:t>
            </a:r>
          </a:p>
          <a:p>
            <a:r>
              <a:rPr lang="ru-RU" dirty="0" smtClean="0"/>
              <a:t>Директор ресторана Дома Грибоедова, грозный начальник и человек с феноменальной интуицией. Хозяйственен и по обыкновению общепита вороват. Автор сравнивает его с капитаном брига.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457200"/>
            <a:ext cx="31438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Примечания: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25689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Дом </a:t>
            </a:r>
            <a:r>
              <a:rPr lang="ru-RU" dirty="0" smtClean="0"/>
              <a:t>с «нехорошей квартирой» во всех редакциях романа проходил с дореволюционной сплошной нумерацией Садового кольца, что указывает на дореволюционные события. «Нехорошая квартира» в романе первоначально фигурировала с номером 20, а не 50. По географическим указаниям первых редакций романа, это — квартира № 20 на Воздвиженке дом 4, где во время восстания 1905 года проживали М.Горький и М.Андреева, где находилась база подготовки вооруженных боевиков-марксистов, созданная М.Андреевой, и где Горького и Андрееву несколько раз посещал В.Ленин (о нескольких его пребываниях в этом доме в 1905 году сообщает мемориальная табличка на доме: Воздвиженка, 4). Здесь же находилась «домработница» «Наташа» (партийная кличка одной из подручных Андреевой) и имели место эпизоды со стрельбой, когда один из боевиков, занимаясь с оружием, прострелил стену в соседнюю квартиру (эпизод с выстрелом Азазелло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Мастера и Маргариту женит Воланд, на великом балу у сатаны — в 1903 году (после знакомства Андреевой с Горьким) Ленин в Женеве лично отдал Андреевой распоряжение теснее вовлечь Горького в работу РСДРП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Согласно выводам литературоведа А.Баркова, «Мастер и Маргарита» — это роман о М.Горьком, изображающий крах русской культуры после Октябрьской </a:t>
            </a:r>
            <a:r>
              <a:rPr lang="ru-RU" dirty="0" smtClean="0"/>
              <a:t>революции.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000" y="8382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конец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7746457_kot_begemot_mosk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mnazium4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81"/>
            <a:ext cx="9144000" cy="6645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3886200"/>
            <a:ext cx="4191000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1909 году Михаил Булгаков закончил киевскую Первую гимназию и поступил на медицинский факультет Киевского университета. 31 октября 1916 года — получил диплом об утверждении «в степени лекаря с отличием со всеми правами и преимуществами, законами Российской Империи сей степени присвоенными».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же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1"/>
            <a:ext cx="1600200" cy="2421636"/>
          </a:xfrm>
          <a:prstGeom prst="rect">
            <a:avLst/>
          </a:prstGeom>
        </p:spPr>
      </p:pic>
      <p:pic>
        <p:nvPicPr>
          <p:cNvPr id="3" name="Рисунок 2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590800"/>
            <a:ext cx="1600200" cy="2417923"/>
          </a:xfrm>
          <a:prstGeom prst="rect">
            <a:avLst/>
          </a:prstGeom>
        </p:spPr>
      </p:pic>
      <p:pic>
        <p:nvPicPr>
          <p:cNvPr id="4" name="Рисунок 3" descr="3 же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213" y="4229400"/>
            <a:ext cx="1572387" cy="247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33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3810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В 1913 году М. Булгаков вступает в свой первый брак — с Татьяной Лаппа (1892—1982).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После начала Первой мировой войны М. Булгаков несколько месяцев работает врачом в прифронтовой зоне. Затем направлен на работу в село Никольское Смоленской губернии, после этого работал врачом в Вязьме.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4384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Гражданской войны, в феврале 1919 года, М. Булгаков мобилизуется как военный врач в армию Украинской Народной Республики. В конце августа 1919 года, по одной из версий, М. Булгаков был мобилизован в Красную Армию в качестве военного врача; 14-16 октября вместе с частями Красной Армии вернулся в Киев и в ходе уличных боев перешел на сторону Вооруженных сил Юга России и стал военным врачом 3-го Терского казачьего полка.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1054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(сверху)</a:t>
            </a:r>
          </a:p>
          <a:p>
            <a:r>
              <a:rPr lang="ru-RU" sz="1400" dirty="0" smtClean="0"/>
              <a:t> Татьяна Лаппа </a:t>
            </a:r>
          </a:p>
          <a:p>
            <a:r>
              <a:rPr lang="ru-RU" sz="1400" dirty="0" smtClean="0"/>
              <a:t>(посередине)</a:t>
            </a:r>
          </a:p>
          <a:p>
            <a:r>
              <a:rPr lang="ru-RU" sz="1400" dirty="0" smtClean="0"/>
              <a:t> Любовь Белозерская</a:t>
            </a:r>
          </a:p>
          <a:p>
            <a:r>
              <a:rPr lang="ru-RU" sz="1400" dirty="0" smtClean="0"/>
              <a:t>(внизу)</a:t>
            </a:r>
          </a:p>
          <a:p>
            <a:r>
              <a:rPr lang="ru-RU" sz="1400" dirty="0" smtClean="0"/>
              <a:t> Елена Шиловская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657600" y="228600"/>
            <a:ext cx="5181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1923 году М. Булгаков вступает во Всероссийский Союз писателей. В 1924 году он знакомится с недавно вернувшейся из-за границы Любовью Евгеньевной Белозерской (1898—1987), которая в 1925 году становится его новой женой.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октября 1926 года во МХАТе с большим успехом идёт пьеса «Дни Турбиных». Её постановка разрешена на год, но позже несколько раз продлевалась, поскольку пьеса понравилась И. Сталину. Однако в своих выступлениях И. Сталин соглашался: «Дни Турбиных» — «антисоветская штука, и Булгаков не наш». Одновременно в советской прессе проходит интенсивная и крайне резкая критика творчества М. Булгакова. По его собственным подсчётам, за 10 лет появилось 298 ругательных рецензий и 3 благожелательных. Среди критиков были такие влиятельные чиновники и литераторы, как В. Маяковский, А. Безыменский, Л. Авербах, В. Шкловский, П. Керженцев и многие другие.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дни турбн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7370">
            <a:off x="412946" y="453415"/>
            <a:ext cx="3149600" cy="2362200"/>
          </a:xfrm>
          <a:prstGeom prst="rect">
            <a:avLst/>
          </a:prstGeom>
        </p:spPr>
      </p:pic>
      <p:pic>
        <p:nvPicPr>
          <p:cNvPr id="6" name="Рисунок 5" descr="0_1d132_c20333de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3139">
            <a:off x="380559" y="3869453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конце октября 1926 года в Театре им. Вахтангова с большим успехом проходит премьера спектакля по пьесе «Зойкина квартира».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1928 году М. Булгаков едет с женой на Кавказ, посещает Тифлис, Батум, Зелёный Мыс, Владикавказ, Гудермес. В Москве в этом году проходит премьера пьесы «Багровый остров». У М. Булгакова возникает замысел романа, позднее названного «Мастер и Маргарита» (ряд исследователей творчества М. Булгакова отмечают влияние на роман творчества австрийского писателя Густава Майринка, в частности можно говорить о таких романах последнего, как «Голем», который М. Булгаков читал в переводе Д. Выгодского, и «Зелёный лик»). Писатель также начинает работу над пьесой о Мольере («Кабала святош»).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Зойкина квартир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3378949"/>
            <a:ext cx="4952999" cy="33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381000"/>
            <a:ext cx="303281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Рассказы М. А. Булгакова:</a:t>
            </a:r>
          </a:p>
          <a:p>
            <a:endParaRPr lang="ru-RU" b="1" dirty="0" smtClean="0"/>
          </a:p>
          <a:p>
            <a:r>
              <a:rPr lang="ru-RU" dirty="0" smtClean="0"/>
              <a:t>Морфий</a:t>
            </a:r>
          </a:p>
          <a:p>
            <a:r>
              <a:rPr lang="ru-RU" dirty="0" smtClean="0"/>
              <a:t>Кабала святош</a:t>
            </a:r>
          </a:p>
          <a:p>
            <a:r>
              <a:rPr lang="ru-RU" dirty="0" smtClean="0"/>
              <a:t>Полотенце с петухом</a:t>
            </a:r>
          </a:p>
          <a:p>
            <a:r>
              <a:rPr lang="ru-RU" dirty="0" smtClean="0"/>
              <a:t>Адам и Ева</a:t>
            </a:r>
          </a:p>
          <a:p>
            <a:r>
              <a:rPr lang="ru-RU" dirty="0" smtClean="0"/>
              <a:t>Рашель</a:t>
            </a:r>
          </a:p>
          <a:p>
            <a:r>
              <a:rPr lang="ru-RU" dirty="0" smtClean="0"/>
              <a:t>Собачье сердце</a:t>
            </a:r>
          </a:p>
          <a:p>
            <a:r>
              <a:rPr lang="ru-RU" dirty="0" smtClean="0"/>
              <a:t>Последние дни</a:t>
            </a:r>
          </a:p>
          <a:p>
            <a:r>
              <a:rPr lang="ru-RU" dirty="0" smtClean="0"/>
              <a:t>Блаженство</a:t>
            </a:r>
          </a:p>
          <a:p>
            <a:r>
              <a:rPr lang="ru-RU" dirty="0" smtClean="0"/>
              <a:t>Сыновья муллы</a:t>
            </a:r>
          </a:p>
          <a:p>
            <a:r>
              <a:rPr lang="ru-RU" dirty="0" smtClean="0"/>
              <a:t>Черное море</a:t>
            </a:r>
          </a:p>
          <a:p>
            <a:r>
              <a:rPr lang="ru-RU" dirty="0" smtClean="0"/>
              <a:t>Дон Кихот</a:t>
            </a:r>
          </a:p>
          <a:p>
            <a:r>
              <a:rPr lang="ru-RU" dirty="0" smtClean="0"/>
              <a:t>Дни Турбиных</a:t>
            </a:r>
          </a:p>
          <a:p>
            <a:r>
              <a:rPr lang="ru-RU" dirty="0" smtClean="0"/>
              <a:t>Зойкина квартира</a:t>
            </a:r>
          </a:p>
          <a:p>
            <a:r>
              <a:rPr lang="ru-RU" dirty="0" smtClean="0"/>
              <a:t>Записки юного врача</a:t>
            </a:r>
          </a:p>
          <a:p>
            <a:r>
              <a:rPr lang="ru-RU" dirty="0" smtClean="0"/>
              <a:t>Крещение поворотом</a:t>
            </a:r>
          </a:p>
          <a:p>
            <a:r>
              <a:rPr lang="ru-RU" dirty="0" smtClean="0"/>
              <a:t>Александр Пушкин</a:t>
            </a:r>
          </a:p>
          <a:p>
            <a:r>
              <a:rPr lang="ru-RU" dirty="0" smtClean="0"/>
              <a:t>Петр Великий</a:t>
            </a:r>
            <a:r>
              <a:rPr lang="ru-RU" dirty="0"/>
              <a:t> </a:t>
            </a:r>
            <a:r>
              <a:rPr lang="ru-RU" dirty="0" smtClean="0"/>
              <a:t> и др.</a:t>
            </a:r>
          </a:p>
        </p:txBody>
      </p:sp>
      <p:pic>
        <p:nvPicPr>
          <p:cNvPr id="3" name="Рисунок 2" descr="screen_2883_t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4953000" cy="2708672"/>
          </a:xfrm>
          <a:prstGeom prst="rect">
            <a:avLst/>
          </a:prstGeom>
        </p:spPr>
      </p:pic>
      <p:pic>
        <p:nvPicPr>
          <p:cNvPr id="4" name="Рисунок 3" descr="74ac6797d0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2757908" cy="2057400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622800"/>
            <a:ext cx="2987040" cy="1991360"/>
          </a:xfrm>
          <a:prstGeom prst="rect">
            <a:avLst/>
          </a:prstGeom>
        </p:spPr>
      </p:pic>
      <p:pic>
        <p:nvPicPr>
          <p:cNvPr id="6" name="Рисунок 5" descr="da3e901862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048000"/>
            <a:ext cx="2038350" cy="1528763"/>
          </a:xfrm>
          <a:prstGeom prst="rect">
            <a:avLst/>
          </a:prstGeom>
        </p:spPr>
      </p:pic>
      <p:pic>
        <p:nvPicPr>
          <p:cNvPr id="7" name="Рисунок 6" descr="defaul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105400"/>
            <a:ext cx="2085975" cy="139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0" y="2971800"/>
            <a:ext cx="868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1939 году состояние здоровья М. Булгакова резко ухудшается. Врачи диагностируют у него гипертонический нефросклероз. Булгаков продолжает употреблять морфий, прописанный ему в 1924 году, с целью снятия болевых симптомов. В этот же период писатель начинает диктовать жене последние варианты романа «Мастер и Маргарита».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февраля 1940 года друзья и родные постоянно дежурят у постели М. Булгакова. 10 марта 1940 года Михаил Афанасьевич Булгаков скончался. 11 марта состоялась гражданская панихида в здании Союза Советских писателей. Перед панихидой московский скульптор С. Д. Меркуров снимает с лица М. Булгакова посмертную маску.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М. Булгаков похоронен на Новодевичьем кладбище. На его могиле, по ходатайству его жены Е. С. Булгаковой, был установлен камень, прозванный «голгофой», который ранее лежал на могиле Н. В. Гоголя.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дом-муз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951111" cy="2667000"/>
          </a:xfrm>
          <a:prstGeom prst="rect">
            <a:avLst/>
          </a:prstGeom>
        </p:spPr>
      </p:pic>
      <p:pic>
        <p:nvPicPr>
          <p:cNvPr id="4" name="Рисунок 3" descr="25749641_DSC_8717_1_5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"/>
            <a:ext cx="4143375" cy="265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875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712845"/>
            <a:ext cx="4343400" cy="2931795"/>
          </a:xfrm>
          <a:prstGeom prst="rect">
            <a:avLst/>
          </a:prstGeom>
        </p:spPr>
      </p:pic>
      <p:pic>
        <p:nvPicPr>
          <p:cNvPr id="4" name="Рисунок 3" descr="2010.12.18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1435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2286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На сегодняшний день более подробно о жизни и творчестве Михаила Афанасьевича Булгакова можно узнать, посетив бывшую квартиру писателя, а именно государственный музей Булгакова в Москве под названием места действия одного из его романов «Мастер и Маргарита», «Нехорошая квартира».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квартире все осталось как прежде – еще при жизни ее знаменитого обладателя.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1">
      <a:dk1>
        <a:srgbClr val="FF0000"/>
      </a:dk1>
      <a:lt1>
        <a:sysClr val="window" lastClr="FFFFFF"/>
      </a:lt1>
      <a:dk2>
        <a:srgbClr val="FF0000"/>
      </a:dk2>
      <a:lt2>
        <a:srgbClr val="EAEBDE"/>
      </a:lt2>
      <a:accent1>
        <a:srgbClr val="FF6566"/>
      </a:accent1>
      <a:accent2>
        <a:srgbClr val="FF0000"/>
      </a:accent2>
      <a:accent3>
        <a:srgbClr val="FF0000"/>
      </a:accent3>
      <a:accent4>
        <a:srgbClr val="C0BEAF"/>
      </a:accent4>
      <a:accent5>
        <a:srgbClr val="CEC597"/>
      </a:accent5>
      <a:accent6>
        <a:srgbClr val="E8B7B7"/>
      </a:accent6>
      <a:hlink>
        <a:srgbClr val="FF0000"/>
      </a:hlink>
      <a:folHlink>
        <a:srgbClr val="FF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364</TotalTime>
  <Words>2765</Words>
  <Application>Microsoft Office PowerPoint</Application>
  <PresentationFormat>Экран (4:3)</PresentationFormat>
  <Paragraphs>110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пользоваетель</dc:creator>
  <cp:lastModifiedBy>пользоваетель</cp:lastModifiedBy>
  <cp:revision>73</cp:revision>
  <dcterms:created xsi:type="dcterms:W3CDTF">2011-02-13T08:19:20Z</dcterms:created>
  <dcterms:modified xsi:type="dcterms:W3CDTF">2011-02-24T16:32:22Z</dcterms:modified>
</cp:coreProperties>
</file>