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91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7CEA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916832"/>
            <a:ext cx="812057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solidFill>
                  <a:srgbClr val="DA7CEA"/>
                </a:solidFill>
              </a:rPr>
              <a:t>Коммуникативные </a:t>
            </a:r>
          </a:p>
          <a:p>
            <a:pPr algn="ctr"/>
            <a:r>
              <a:rPr lang="ru-RU" sz="5400" dirty="0" smtClean="0">
                <a:solidFill>
                  <a:srgbClr val="DA7CEA"/>
                </a:solidFill>
              </a:rPr>
              <a:t>качества речи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DA7CEA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143644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40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Словообразование как источник речевого богатства.</a:t>
            </a:r>
          </a:p>
          <a:p>
            <a:pPr marL="0" indent="452438" algn="just"/>
            <a:endParaRPr lang="ru-RU" dirty="0" smtClean="0">
              <a:solidFill>
                <a:srgbClr val="00B0F0"/>
              </a:solidFill>
            </a:endParaRPr>
          </a:p>
          <a:p>
            <a:pPr marL="0" indent="452438" algn="just">
              <a:buNone/>
            </a:pPr>
            <a:r>
              <a:rPr lang="ru-RU" dirty="0" smtClean="0">
                <a:solidFill>
                  <a:srgbClr val="00B0F0"/>
                </a:solidFill>
              </a:rPr>
              <a:t>Словарь русского языка, как известно, обогащается прежде всего за счет словообразования. Богатые словообразовательные возможности языка позволяют создавать огромное количество производных слов по готовым моделям. Например, в "Орфографическом словаре русского языка" (М., 1985) только с приставкой на- приведено около 3000 слов. В результате словообразовательных процессов в языке возникают крупные лексические гнезда, включающие иногда по несколько десятков слов. Например, гнездо с корнем пуст-: пустой, пустенький, пустенько, </a:t>
            </a:r>
            <a:r>
              <a:rPr lang="ru-RU" dirty="0" err="1" smtClean="0">
                <a:solidFill>
                  <a:srgbClr val="00B0F0"/>
                </a:solidFill>
              </a:rPr>
              <a:t>пустехонький</a:t>
            </a:r>
            <a:r>
              <a:rPr lang="ru-RU" dirty="0" smtClean="0">
                <a:solidFill>
                  <a:srgbClr val="00B0F0"/>
                </a:solidFill>
              </a:rPr>
              <a:t>, </a:t>
            </a:r>
            <a:r>
              <a:rPr lang="ru-RU" dirty="0" err="1" smtClean="0">
                <a:solidFill>
                  <a:srgbClr val="00B0F0"/>
                </a:solidFill>
              </a:rPr>
              <a:t>пустехонько</a:t>
            </a:r>
            <a:r>
              <a:rPr lang="ru-RU" dirty="0" smtClean="0">
                <a:solidFill>
                  <a:srgbClr val="00B0F0"/>
                </a:solidFill>
              </a:rPr>
              <a:t>, пустышка, пустоватый, пусто, пустота, пустотный, пустырь, </a:t>
            </a:r>
            <a:r>
              <a:rPr lang="ru-RU" dirty="0" err="1" smtClean="0">
                <a:solidFill>
                  <a:srgbClr val="00B0F0"/>
                </a:solidFill>
              </a:rPr>
              <a:t>пустырек</a:t>
            </a:r>
            <a:r>
              <a:rPr lang="ru-RU" dirty="0" smtClean="0">
                <a:solidFill>
                  <a:srgbClr val="00B0F0"/>
                </a:solidFill>
              </a:rPr>
              <a:t>, пустошь, опустошить, опустошать, опустошение, опустошитель, опустошительный, пустыня, пустынный, впустую, пустеть, опустеть, опустение, запустение, пустовать и т.д. 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286520"/>
          </a:xfrm>
        </p:spPr>
        <p:txBody>
          <a:bodyPr>
            <a:normAutofit fontScale="92500" lnSpcReduction="10000"/>
          </a:bodyPr>
          <a:lstStyle/>
          <a:p>
            <a:pPr marL="0" indent="452438" algn="just">
              <a:buNone/>
            </a:pPr>
            <a:r>
              <a:rPr lang="ru-RU" dirty="0" smtClean="0">
                <a:solidFill>
                  <a:srgbClr val="00B0F0"/>
                </a:solidFill>
              </a:rPr>
              <a:t>Словообразовательные аффиксы вносят в слова разнообразные смысловые и эмоциональные оттенки. В.Г. Белинский по этому поводу писал: "Русский язык необыкновенно богат для выражения явлений природы... В самом деле, какое богатство для изображения явлений естественной действительности заключается только в глаголах русских, имеющих виды! Плавать, плыть, приплывать, приплыть, заплывать, отплывать, заплыть, уплывать, уплыть, наплывать, наплыть, подплывать, подплыть...: это все один глагол для выражения двадцати оттенков одного и того же действия</a:t>
            </a:r>
            <a:r>
              <a:rPr lang="ru-RU" dirty="0" smtClean="0">
                <a:solidFill>
                  <a:srgbClr val="00B0F0"/>
                </a:solidFill>
              </a:rPr>
              <a:t>!"</a:t>
            </a:r>
            <a:endParaRPr lang="ru-RU" dirty="0" smtClean="0">
              <a:solidFill>
                <a:srgbClr val="00B0F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764704"/>
            <a:ext cx="8229600" cy="5184576"/>
          </a:xfrm>
        </p:spPr>
        <p:txBody>
          <a:bodyPr>
            <a:normAutofit fontScale="92500" lnSpcReduction="10000"/>
          </a:bodyPr>
          <a:lstStyle/>
          <a:p>
            <a:pPr marL="0" indent="452438" algn="just">
              <a:buNone/>
            </a:pPr>
            <a:r>
              <a:rPr lang="ru-RU" dirty="0" smtClean="0">
                <a:solidFill>
                  <a:srgbClr val="00B0F0"/>
                </a:solidFill>
              </a:rPr>
              <a:t>Разнообразны в русском языке суффиксы субъективной оценки: они придают словам оттенки </a:t>
            </a:r>
            <a:r>
              <a:rPr lang="ru-RU" dirty="0" err="1" smtClean="0">
                <a:solidFill>
                  <a:srgbClr val="00B0F0"/>
                </a:solidFill>
              </a:rPr>
              <a:t>ласкательности</a:t>
            </a:r>
            <a:r>
              <a:rPr lang="ru-RU" dirty="0" smtClean="0">
                <a:solidFill>
                  <a:srgbClr val="00B0F0"/>
                </a:solidFill>
              </a:rPr>
              <a:t>, уничижительности, пренебрежительности, иронии, сарказма, фамильярности, презрительности и т.д. К примеру, суффикс - </a:t>
            </a:r>
            <a:r>
              <a:rPr lang="ru-RU" dirty="0" err="1" smtClean="0">
                <a:solidFill>
                  <a:srgbClr val="00B0F0"/>
                </a:solidFill>
              </a:rPr>
              <a:t>ёнк</a:t>
            </a:r>
            <a:r>
              <a:rPr lang="ru-RU" dirty="0" smtClean="0">
                <a:solidFill>
                  <a:srgbClr val="00B0F0"/>
                </a:solidFill>
              </a:rPr>
              <a:t>(а) придает имени существительному оттенок презрения:, лошадёнка, избёнка, комнатёнка; суффикс -</a:t>
            </a:r>
            <a:r>
              <a:rPr lang="ru-RU" dirty="0" err="1" smtClean="0">
                <a:solidFill>
                  <a:srgbClr val="00B0F0"/>
                </a:solidFill>
              </a:rPr>
              <a:t>еньк</a:t>
            </a:r>
            <a:r>
              <a:rPr lang="ru-RU" dirty="0" smtClean="0">
                <a:solidFill>
                  <a:srgbClr val="00B0F0"/>
                </a:solidFill>
              </a:rPr>
              <a:t>(а) - оттенок </a:t>
            </a:r>
            <a:r>
              <a:rPr lang="ru-RU" dirty="0" err="1" smtClean="0">
                <a:solidFill>
                  <a:srgbClr val="00B0F0"/>
                </a:solidFill>
              </a:rPr>
              <a:t>ласкательности</a:t>
            </a:r>
            <a:r>
              <a:rPr lang="ru-RU" dirty="0" smtClean="0">
                <a:solidFill>
                  <a:srgbClr val="00B0F0"/>
                </a:solidFill>
              </a:rPr>
              <a:t>: рученька, ноченька, подруженька, зоренька и т.д.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620688"/>
            <a:ext cx="8229600" cy="53285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Грамматические ресурсы речевого богатства</a:t>
            </a:r>
          </a:p>
          <a:p>
            <a:endParaRPr lang="ru-RU" dirty="0" smtClean="0"/>
          </a:p>
          <a:p>
            <a:pPr marL="0" indent="452438" algn="just">
              <a:buNone/>
            </a:pPr>
            <a:r>
              <a:rPr lang="ru-RU" dirty="0" smtClean="0">
                <a:solidFill>
                  <a:srgbClr val="00B0F0"/>
                </a:solidFill>
              </a:rPr>
              <a:t>Основными источниками богатства речи на морфологическом уровне являются синонимия и вариантность грамматических форм, а также возможность их употребления в переносном значении. Сюда относятся: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30064"/>
          </a:xfrm>
        </p:spPr>
        <p:txBody>
          <a:bodyPr/>
          <a:lstStyle/>
          <a:p>
            <a:pPr marL="0" indent="452438" algn="just">
              <a:buNone/>
            </a:pP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</a:t>
            </a: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ариантность </a:t>
            </a: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падежных форм имен существительных: </a:t>
            </a:r>
            <a:r>
              <a:rPr lang="ru-RU" dirty="0" smtClean="0">
                <a:solidFill>
                  <a:srgbClr val="00B0F0"/>
                </a:solidFill>
              </a:rPr>
              <a:t>кусок сыра - кусок сыру, быть в отпуске -быть в отпуску, бункеры -бункера, пять граммов -пять грамм и другие, характеризующиеся различной стилистической окраской (нейтрального или книжного характера, с одной стороны, разговорного - с другой);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052736"/>
            <a:ext cx="7571184" cy="5402072"/>
          </a:xfrm>
        </p:spPr>
        <p:txBody>
          <a:bodyPr/>
          <a:lstStyle/>
          <a:p>
            <a:pPr marL="0" indent="452438" algn="just">
              <a:buNone/>
            </a:pPr>
            <a:r>
              <a:rPr lang="ru-RU" sz="32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</a:t>
            </a:r>
            <a:r>
              <a:rPr lang="ru-RU" sz="32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инонимичные </a:t>
            </a:r>
            <a:r>
              <a:rPr lang="ru-RU" sz="32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падежные конструкции</a:t>
            </a:r>
            <a:r>
              <a:rPr lang="ru-RU" sz="3200" dirty="0" smtClean="0">
                <a:solidFill>
                  <a:srgbClr val="00B0F0"/>
                </a:solidFill>
              </a:rPr>
              <a:t>, различающиеся смысловыми оттенками и стилистическими коннотациями: купить для меня - купить мне, привезти брату -привезти для брата, не открыл окно -не открыл окна, идти лесом - идти по лесу;</a:t>
            </a:r>
          </a:p>
          <a:p>
            <a:pPr algn="just"/>
            <a:r>
              <a:rPr lang="ru-RU" dirty="0" smtClean="0">
                <a:solidFill>
                  <a:srgbClr val="00B0F0"/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2438" algn="just">
              <a:buNone/>
            </a:pP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</a:t>
            </a: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инонимия </a:t>
            </a: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кратких и полных форм имен прилагательных</a:t>
            </a:r>
            <a:r>
              <a:rPr lang="ru-RU" dirty="0" smtClean="0">
                <a:solidFill>
                  <a:srgbClr val="00B0F0"/>
                </a:solidFill>
              </a:rPr>
              <a:t>, имеющих семантические, стилистические и грамматические различия: медведь неуклюж - медведь неуклюжий, юноша смел -юноша смелый, улица узка -улица узкая;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2438" algn="just">
              <a:buNone/>
            </a:pP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синонимия форм степеней сравнения прилагательных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: </a:t>
            </a:r>
            <a:r>
              <a:rPr lang="ru-RU" dirty="0" smtClean="0">
                <a:solidFill>
                  <a:srgbClr val="00B0F0"/>
                </a:solidFill>
              </a:rPr>
              <a:t>ниже -более низкий, умнее -более умный, умнейший -самый умный -умнее всех;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2438" algn="just">
              <a:buNone/>
            </a:pP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</a:t>
            </a: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инонимия </a:t>
            </a: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прилагательных и форм косвенных падежей имен существительных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: </a:t>
            </a:r>
            <a:r>
              <a:rPr lang="ru-RU" dirty="0" smtClean="0">
                <a:solidFill>
                  <a:srgbClr val="00B0F0"/>
                </a:solidFill>
              </a:rPr>
              <a:t>библиотечная книга - </a:t>
            </a:r>
            <a:r>
              <a:rPr lang="ru-RU" dirty="0" err="1" smtClean="0">
                <a:solidFill>
                  <a:srgbClr val="00B0F0"/>
                </a:solidFill>
              </a:rPr>
              <a:t>книга</a:t>
            </a:r>
            <a:r>
              <a:rPr lang="ru-RU" dirty="0" smtClean="0">
                <a:solidFill>
                  <a:srgbClr val="00B0F0"/>
                </a:solidFill>
              </a:rPr>
              <a:t> из библиотеки, университетский корпус - </a:t>
            </a:r>
            <a:r>
              <a:rPr lang="ru-RU" dirty="0" err="1" smtClean="0">
                <a:solidFill>
                  <a:srgbClr val="00B0F0"/>
                </a:solidFill>
              </a:rPr>
              <a:t>корпус</a:t>
            </a:r>
            <a:r>
              <a:rPr lang="ru-RU" dirty="0" smtClean="0">
                <a:solidFill>
                  <a:srgbClr val="00B0F0"/>
                </a:solidFill>
              </a:rPr>
              <a:t> университета, лабораторное оборудование - </a:t>
            </a:r>
            <a:r>
              <a:rPr lang="ru-RU" dirty="0" err="1" smtClean="0">
                <a:solidFill>
                  <a:srgbClr val="00B0F0"/>
                </a:solidFill>
              </a:rPr>
              <a:t>оборудование</a:t>
            </a:r>
            <a:r>
              <a:rPr lang="ru-RU" dirty="0" smtClean="0">
                <a:solidFill>
                  <a:srgbClr val="00B0F0"/>
                </a:solidFill>
              </a:rPr>
              <a:t> для лаборатории, есенинские стихи -стихи Есенина;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2438" algn="just">
              <a:buNone/>
            </a:pP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</a:t>
            </a: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ариантность </a:t>
            </a: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 сочетаниях числительных с существительными: </a:t>
            </a:r>
            <a:r>
              <a:rPr lang="ru-RU" dirty="0" smtClean="0">
                <a:solidFill>
                  <a:srgbClr val="00B0F0"/>
                </a:solidFill>
              </a:rPr>
              <a:t>с двумястами жителями — жителей, трое студентов - три студента, два генерала — двое генералов;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DA7CEA"/>
                </a:solidFill>
              </a:rPr>
              <a:t>Система коммуникативных качеств речи как объект учения о культуре речи.</a:t>
            </a:r>
            <a:r>
              <a:rPr lang="ru-RU" b="1" dirty="0" smtClean="0">
                <a:solidFill>
                  <a:srgbClr val="DA7CEA"/>
                </a:solidFill>
              </a:rPr>
              <a:t/>
            </a:r>
            <a:br>
              <a:rPr lang="ru-RU" b="1" dirty="0" smtClean="0">
                <a:solidFill>
                  <a:srgbClr val="DA7CEA"/>
                </a:solidFill>
              </a:rPr>
            </a:br>
            <a:endParaRPr lang="ru-RU" b="1" dirty="0">
              <a:solidFill>
                <a:srgbClr val="DA7CEA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2060848"/>
            <a:ext cx="7128792" cy="4525963"/>
          </a:xfrm>
        </p:spPr>
        <p:txBody>
          <a:bodyPr/>
          <a:lstStyle/>
          <a:p>
            <a:pPr marL="0" indent="452438" algn="just">
              <a:buNone/>
            </a:pPr>
            <a:r>
              <a:rPr lang="ru-RU" dirty="0" smtClean="0">
                <a:solidFill>
                  <a:srgbClr val="00B0F0"/>
                </a:solidFill>
              </a:rPr>
              <a:t>Полезно начать с некоторых терминологических замечаний. Словосочетание &lt;культура речи&gt; (синоним - &lt;речевая культура&gt;) применяется в настоящее время в русскоязычной литературе в трех значениях: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2438" algn="just">
              <a:buNone/>
            </a:pP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</a:t>
            </a: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инонимия местоимений: </a:t>
            </a:r>
            <a:r>
              <a:rPr lang="ru-RU" dirty="0" smtClean="0">
                <a:solidFill>
                  <a:srgbClr val="00B0F0"/>
                </a:solidFill>
              </a:rPr>
              <a:t>(например, всякий - каждый -любой; что-то -кое-что -что-нибудь -что-либо; кто-то -кто-нибудь- кто-либо; кое-кто -некто; какой-то -какой-либо - какой-нибудь -кое-какой - некоторый);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786478"/>
          </a:xfrm>
        </p:spPr>
        <p:txBody>
          <a:bodyPr>
            <a:normAutofit fontScale="85000" lnSpcReduction="20000"/>
          </a:bodyPr>
          <a:lstStyle/>
          <a:p>
            <a:pPr marL="0" indent="452438">
              <a:buNone/>
            </a:pP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</a:t>
            </a: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озможность </a:t>
            </a: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употребления одной формы числа в значении другой, одних местоимений или глагольных форм в значении других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ru-RU" dirty="0" smtClean="0">
                <a:solidFill>
                  <a:srgbClr val="00B0F0"/>
                </a:solidFill>
              </a:rPr>
              <a:t>т.е. грамматико-семантические переносы, при которых обычно появляются дополнительные смысловые оттенки и экспрессивная окраска. Например, употребление местоимения мы в значении ты или вы для выражения сочувствия, сопереживания: Вот мы (ты, вы) уже и перестали плакать; употребление мы в значении я (авторское мы): В результате анализа фактического материала мы пришли к следующим выводам... (я пришел); употребление будущего времени в значении настоящего: Из песни слова не выкинешь (пословица); Без труда не вытащишь и рыбку из пруда (пословица) и т.д.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DA7CEA"/>
                </a:solidFill>
              </a:rPr>
              <a:t>Чистота речи.</a:t>
            </a:r>
            <a:endParaRPr lang="ru-RU" b="1" i="1" dirty="0">
              <a:solidFill>
                <a:srgbClr val="DA7CEA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solidFill>
                <a:srgbClr val="00B0F0"/>
              </a:solidFill>
            </a:endParaRPr>
          </a:p>
          <a:p>
            <a:pPr marL="0" indent="452438" algn="just">
              <a:buNone/>
            </a:pPr>
            <a:r>
              <a:rPr lang="ru-RU" dirty="0" smtClean="0">
                <a:solidFill>
                  <a:srgbClr val="00B0F0"/>
                </a:solidFill>
              </a:rPr>
              <a:t>Одним из качеств хорошей речи является ее 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чистота.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smtClean="0">
                <a:solidFill>
                  <a:srgbClr val="00B0F0"/>
                </a:solidFill>
              </a:rPr>
              <a:t>Чистота речи предполагает отсутствие в речи элементов, чуждых литературному языку. Что же нарушает чистоту речи?</a:t>
            </a:r>
          </a:p>
          <a:p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268760"/>
            <a:ext cx="7128792" cy="4572000"/>
          </a:xfrm>
        </p:spPr>
        <p:txBody>
          <a:bodyPr/>
          <a:lstStyle/>
          <a:p>
            <a:pPr marL="0" indent="452438" algn="just">
              <a:buNone/>
            </a:pP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Диалектизмы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 </a:t>
            </a:r>
            <a:r>
              <a:rPr lang="ru-RU" dirty="0" smtClean="0">
                <a:solidFill>
                  <a:srgbClr val="00B0F0"/>
                </a:solidFill>
              </a:rPr>
              <a:t>Говоря о необходимости избегать употребления диалектных слов, уместно вспомнить слова А.М. Горького: “Писать надо не </a:t>
            </a:r>
            <a:r>
              <a:rPr lang="ru-RU" dirty="0" err="1" smtClean="0">
                <a:solidFill>
                  <a:srgbClr val="00B0F0"/>
                </a:solidFill>
              </a:rPr>
              <a:t>по-вятски</a:t>
            </a:r>
            <a:r>
              <a:rPr lang="ru-RU" dirty="0" smtClean="0">
                <a:solidFill>
                  <a:srgbClr val="00B0F0"/>
                </a:solidFill>
              </a:rPr>
              <a:t>, </a:t>
            </a:r>
            <a:r>
              <a:rPr lang="ru-RU" dirty="0" err="1" smtClean="0">
                <a:solidFill>
                  <a:srgbClr val="00B0F0"/>
                </a:solidFill>
              </a:rPr>
              <a:t>не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по-балахонски</a:t>
            </a:r>
            <a:r>
              <a:rPr lang="ru-RU" dirty="0" smtClean="0">
                <a:solidFill>
                  <a:srgbClr val="00B0F0"/>
                </a:solidFill>
              </a:rPr>
              <a:t>, писать надо </a:t>
            </a:r>
            <a:r>
              <a:rPr lang="ru-RU" dirty="0" smtClean="0">
                <a:solidFill>
                  <a:srgbClr val="00B0F0"/>
                </a:solidFill>
              </a:rPr>
              <a:t>по-русски”.</a:t>
            </a:r>
            <a:endParaRPr lang="ru-RU" dirty="0" smtClean="0">
              <a:solidFill>
                <a:srgbClr val="00B0F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72000"/>
          </a:xfrm>
        </p:spPr>
        <p:txBody>
          <a:bodyPr>
            <a:normAutofit/>
          </a:bodyPr>
          <a:lstStyle/>
          <a:p>
            <a:pPr marL="0" indent="452438" algn="just">
              <a:buNone/>
            </a:pPr>
            <a:r>
              <a:rPr lang="ru-RU" dirty="0" smtClean="0">
                <a:solidFill>
                  <a:srgbClr val="00B0F0"/>
                </a:solidFill>
              </a:rPr>
              <a:t>Засоряют речь и так называемые 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слова–</a:t>
            </a: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паразиты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 </a:t>
            </a:r>
            <a:r>
              <a:rPr lang="ru-RU" dirty="0" smtClean="0">
                <a:solidFill>
                  <a:srgbClr val="00B0F0"/>
                </a:solidFill>
              </a:rPr>
              <a:t>Это слова, каждое из которых само по себе не вызывает никакого осуждения. Употребленные без необходимости, по привычке, для заполнения пауз, они являются “сором” в речи. Часто такими словами становятся: значит, вот, видите ли, собственно говоря, так сказать и т.п.</a:t>
            </a:r>
          </a:p>
          <a:p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5040560"/>
          </a:xfrm>
        </p:spPr>
        <p:txBody>
          <a:bodyPr>
            <a:normAutofit fontScale="92500" lnSpcReduction="10000"/>
          </a:bodyPr>
          <a:lstStyle/>
          <a:p>
            <a:pPr marL="0" indent="452438" algn="just">
              <a:buNone/>
            </a:pPr>
            <a:r>
              <a:rPr lang="ru-RU" dirty="0" smtClean="0">
                <a:solidFill>
                  <a:srgbClr val="00B0F0"/>
                </a:solidFill>
              </a:rPr>
              <a:t>В литературной речи не допускаются </a:t>
            </a: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просторечные слова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  <a:r>
              <a:rPr lang="ru-RU" b="1" dirty="0" smtClean="0"/>
              <a:t> </a:t>
            </a:r>
            <a:r>
              <a:rPr lang="ru-RU" dirty="0" smtClean="0">
                <a:solidFill>
                  <a:srgbClr val="00B0F0"/>
                </a:solidFill>
              </a:rPr>
              <a:t>Обычно это грубоватые слова отрицательно-оценочного содержания, свойственные простой, непринужденной или даже грубоватой устной речи. В толковых словарях имеется помета (</a:t>
            </a:r>
            <a:r>
              <a:rPr lang="ru-RU" dirty="0" err="1" smtClean="0">
                <a:solidFill>
                  <a:srgbClr val="00B0F0"/>
                </a:solidFill>
              </a:rPr>
              <a:t>простореч</a:t>
            </a:r>
            <a:r>
              <a:rPr lang="ru-RU" dirty="0" smtClean="0">
                <a:solidFill>
                  <a:srgbClr val="00B0F0"/>
                </a:solidFill>
              </a:rPr>
              <a:t>.), т.е. просторечное слово. К просторечным близки слова с пометой (вульг.), т.е. вульгарные, что означает: данное слово из-за своей грубости не должно употребляться в литературной речи.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256584"/>
          </a:xfrm>
        </p:spPr>
        <p:txBody>
          <a:bodyPr>
            <a:normAutofit/>
          </a:bodyPr>
          <a:lstStyle/>
          <a:p>
            <a:pPr marL="0" indent="625475" algn="just">
              <a:buNone/>
            </a:pPr>
            <a:r>
              <a:rPr lang="ru-RU" dirty="0" smtClean="0">
                <a:solidFill>
                  <a:srgbClr val="00B0F0"/>
                </a:solidFill>
              </a:rPr>
              <a:t>Засоряют литературную речь </a:t>
            </a: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жаргонные слова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ru-RU" dirty="0" smtClean="0">
                <a:solidFill>
                  <a:srgbClr val="00B0F0"/>
                </a:solidFill>
              </a:rPr>
              <a:t>т.е. слова, характерные для какой-то группы людей (социальной, профессиональной и т.п.). Это обычно искаженные, неправильные слова. Существует так называемый молодежный жаргон, воровской, театральный и т.п. В словарях подобные слова могут иметь помету (жарг.), (арго), что свидетельствует о том, в какой сфере употребляется слово.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3346392"/>
          </a:xfrm>
        </p:spPr>
        <p:txBody>
          <a:bodyPr>
            <a:normAutofit/>
          </a:bodyPr>
          <a:lstStyle/>
          <a:p>
            <a:pPr marL="0" indent="452438" algn="ctr">
              <a:buNone/>
            </a:pPr>
            <a:r>
              <a:rPr lang="ru-RU" sz="3600" dirty="0" smtClean="0">
                <a:solidFill>
                  <a:srgbClr val="00B0F0"/>
                </a:solidFill>
              </a:rPr>
              <a:t>Речь современной молодежи засорена просторечными словами, вульгарной лексикой, жаргонными оборотами. </a:t>
            </a:r>
            <a:endParaRPr lang="ru-RU" sz="36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DA7CEA"/>
                </a:solidFill>
              </a:rPr>
              <a:t>Точность речи. Наиболее частые ошибки.</a:t>
            </a:r>
            <a:r>
              <a:rPr lang="ru-RU" b="1" dirty="0" smtClean="0">
                <a:solidFill>
                  <a:srgbClr val="DA7CEA"/>
                </a:solidFill>
              </a:rPr>
              <a:t/>
            </a:r>
            <a:br>
              <a:rPr lang="ru-RU" b="1" dirty="0" smtClean="0">
                <a:solidFill>
                  <a:srgbClr val="DA7CEA"/>
                </a:solidFill>
              </a:rPr>
            </a:br>
            <a:endParaRPr lang="ru-RU" b="1" dirty="0">
              <a:solidFill>
                <a:srgbClr val="DA7CEA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2438" algn="just">
              <a:buNone/>
            </a:pPr>
            <a:r>
              <a:rPr lang="ru-RU" dirty="0" smtClean="0">
                <a:solidFill>
                  <a:srgbClr val="00B0F0"/>
                </a:solidFill>
              </a:rPr>
              <a:t>Под точностью обычно понимают и знание предмета высказывания, темы речи (так называемая, предметная точность), и четкое соответствие между употребляемыми в речи словами и теми значениями, которые закреплены за ними в языке (точность понятийная).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DA7CEA"/>
                </a:solidFill>
              </a:rPr>
              <a:t>Ошибки на уровне понятия точности</a:t>
            </a:r>
            <a:endParaRPr lang="ru-RU" b="1" i="1" dirty="0">
              <a:solidFill>
                <a:srgbClr val="DA7CEA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2438" algn="just">
              <a:buNone/>
            </a:pPr>
            <a:r>
              <a:rPr lang="ru-RU" dirty="0" smtClean="0">
                <a:solidFill>
                  <a:srgbClr val="00B0F0"/>
                </a:solidFill>
              </a:rPr>
              <a:t>Во-первых, это незнание значений слов. Ох, как часто нам хочется блеснуть интеллектом, ввернуть красивое, чаще всего, импортное словечко, а в результате - ляпсус, потому что слово-то мы знаем, а вот его значение - нет. 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692696"/>
            <a:ext cx="8517632" cy="5472608"/>
          </a:xfrm>
        </p:spPr>
        <p:txBody>
          <a:bodyPr/>
          <a:lstStyle/>
          <a:p>
            <a:pPr algn="ctr">
              <a:buNone/>
            </a:pPr>
            <a:r>
              <a:rPr lang="ru-RU" sz="36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Под культурой речи понимают:</a:t>
            </a:r>
          </a:p>
          <a:p>
            <a:endParaRPr lang="ru-RU" dirty="0" smtClean="0"/>
          </a:p>
          <a:p>
            <a:pPr algn="just"/>
            <a:r>
              <a:rPr lang="ru-RU" dirty="0" smtClean="0">
                <a:solidFill>
                  <a:srgbClr val="00B0F0"/>
                </a:solidFill>
              </a:rPr>
              <a:t>Владение нормами литературного языка в его усиленной и письменной форме.</a:t>
            </a:r>
          </a:p>
          <a:p>
            <a:pPr algn="just"/>
            <a:r>
              <a:rPr lang="ru-RU" dirty="0" smtClean="0">
                <a:solidFill>
                  <a:srgbClr val="00B0F0"/>
                </a:solidFill>
              </a:rPr>
              <a:t>Умение выбирать и использовать языковые средства.</a:t>
            </a:r>
          </a:p>
          <a:p>
            <a:pPr algn="just"/>
            <a:r>
              <a:rPr lang="ru-RU" dirty="0" smtClean="0">
                <a:solidFill>
                  <a:srgbClr val="00B0F0"/>
                </a:solidFill>
              </a:rPr>
              <a:t>Соблюдение этики общения.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258056"/>
          </a:xfrm>
        </p:spPr>
        <p:txBody>
          <a:bodyPr>
            <a:normAutofit/>
          </a:bodyPr>
          <a:lstStyle/>
          <a:p>
            <a:pPr marL="0" lvl="0" indent="452438" algn="just">
              <a:buNone/>
            </a:pPr>
            <a:r>
              <a:rPr lang="ru-RU" dirty="0" smtClean="0">
                <a:solidFill>
                  <a:srgbClr val="00B0F0"/>
                </a:solidFill>
              </a:rPr>
              <a:t>Еще более часто мы в целом представляем себе значение слова, но не различаем тонкие смысловые оттенки этого значения. Например, В рассказе Чехова "</a:t>
            </a:r>
            <a:r>
              <a:rPr lang="ru-RU" dirty="0" err="1" smtClean="0">
                <a:solidFill>
                  <a:srgbClr val="00B0F0"/>
                </a:solidFill>
              </a:rPr>
              <a:t>Ионыч</a:t>
            </a:r>
            <a:r>
              <a:rPr lang="ru-RU" dirty="0" smtClean="0">
                <a:solidFill>
                  <a:srgbClr val="00B0F0"/>
                </a:solidFill>
              </a:rPr>
              <a:t>" показано преобразование человека. Действительно, преобразование - это крупное изменение, но изменение к лучшему, а чеховский Старцев деградировал как личность, где же здесь изменение к лучшему?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92500" lnSpcReduction="20000"/>
          </a:bodyPr>
          <a:lstStyle/>
          <a:p>
            <a:pPr marL="0" indent="452438" algn="just">
              <a:buNone/>
            </a:pPr>
            <a:r>
              <a:rPr lang="ru-RU" dirty="0" smtClean="0"/>
              <a:t> </a:t>
            </a:r>
          </a:p>
          <a:p>
            <a:pPr marL="0" indent="452438" algn="just">
              <a:buNone/>
            </a:pPr>
            <a:r>
              <a:rPr lang="ru-RU" dirty="0" smtClean="0">
                <a:solidFill>
                  <a:srgbClr val="00B0F0"/>
                </a:solidFill>
              </a:rPr>
              <a:t>Часто встречается и такая ошибка, как нарушение лексической сочетаемости слов. Лексическая сочетаемость - это способность слов стоять рядом друг с другом. Конечно, некоторые слова имеют достаточно широкую лексическую сочетаемость. Достаточно назвать, например, слово "хороший". И что у нас только не может быть хорошим! А вот грецким может быть только орех, а карими - только глаза, а закадычным - только друг. Это и есть ограниченная лексическая сочетаемость. 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43536"/>
          </a:xfrm>
        </p:spPr>
        <p:txBody>
          <a:bodyPr/>
          <a:lstStyle/>
          <a:p>
            <a:pPr marL="0" lvl="0" indent="452438" algn="just">
              <a:buNone/>
            </a:pPr>
            <a:r>
              <a:rPr lang="ru-RU" dirty="0" smtClean="0">
                <a:solidFill>
                  <a:srgbClr val="00B0F0"/>
                </a:solidFill>
              </a:rPr>
              <a:t>Мы можем не учитывать стилистическую окраску слов. Особенно это проявляется в нашей письменной речи. К нашему стыду, мы привыкли к тому, что если пишем, то обязательно в официально-деловом стиле, и начинаем переносить этот стиль во все формы письменной речи: Ввиду сложившихся обстоятельств мы не сможем прийти к вам в гости.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214974"/>
          </a:xfrm>
        </p:spPr>
        <p:txBody>
          <a:bodyPr>
            <a:normAutofit fontScale="77500" lnSpcReduction="20000"/>
          </a:bodyPr>
          <a:lstStyle/>
          <a:p>
            <a:pPr marL="0" lvl="0" indent="452438" algn="just">
              <a:buNone/>
            </a:pPr>
            <a:r>
              <a:rPr lang="ru-RU" dirty="0" smtClean="0">
                <a:solidFill>
                  <a:srgbClr val="00B0F0"/>
                </a:solidFill>
              </a:rPr>
              <a:t>И последняя ошибка, о которой хочется упомянуть, это нарушения,      связанные с употреблением фразеологизмов. Фразеологизмы - это устойчивые, неделимые сочетания с образным значением. Уже посмотрев на это определение, можно сказать, что правил употребления фразеологизмов должно быть, как минимум три:</a:t>
            </a:r>
          </a:p>
          <a:p>
            <a:pPr lvl="0">
              <a:buNone/>
            </a:pPr>
            <a:r>
              <a:rPr lang="ru-RU" dirty="0" smtClean="0">
                <a:solidFill>
                  <a:srgbClr val="00B0F0"/>
                </a:solidFill>
              </a:rPr>
              <a:t> </a:t>
            </a:r>
          </a:p>
          <a:p>
            <a:pPr marL="0" indent="452438">
              <a:buNone/>
            </a:pPr>
            <a:r>
              <a:rPr lang="ru-RU" b="1" dirty="0" smtClean="0">
                <a:solidFill>
                  <a:srgbClr val="00B0F0"/>
                </a:solidFill>
              </a:rPr>
              <a:t>- знание образного значения;</a:t>
            </a:r>
          </a:p>
          <a:p>
            <a:pPr marL="0" indent="452438">
              <a:buNone/>
            </a:pPr>
            <a:r>
              <a:rPr lang="ru-RU" b="1" dirty="0" smtClean="0">
                <a:solidFill>
                  <a:srgbClr val="00B0F0"/>
                </a:solidFill>
              </a:rPr>
              <a:t> </a:t>
            </a:r>
          </a:p>
          <a:p>
            <a:pPr marL="0" indent="452438">
              <a:buNone/>
            </a:pPr>
            <a:r>
              <a:rPr lang="ru-RU" b="1" dirty="0" smtClean="0">
                <a:solidFill>
                  <a:srgbClr val="00B0F0"/>
                </a:solidFill>
              </a:rPr>
              <a:t>- нельзя заменять слова, входящие в состав фразеологизма;</a:t>
            </a:r>
          </a:p>
          <a:p>
            <a:pPr marL="0" indent="452438">
              <a:buNone/>
            </a:pPr>
            <a:r>
              <a:rPr lang="ru-RU" b="1" dirty="0" smtClean="0">
                <a:solidFill>
                  <a:srgbClr val="00B0F0"/>
                </a:solidFill>
              </a:rPr>
              <a:t> </a:t>
            </a:r>
          </a:p>
          <a:p>
            <a:pPr marL="0" indent="452438">
              <a:buNone/>
            </a:pPr>
            <a:r>
              <a:rPr lang="ru-RU" b="1" dirty="0" smtClean="0">
                <a:solidFill>
                  <a:srgbClr val="00B0F0"/>
                </a:solidFill>
              </a:rPr>
              <a:t>- нельзя изменять грамматику фразеологизма.</a:t>
            </a:r>
          </a:p>
          <a:p>
            <a:pPr>
              <a:buNone/>
            </a:pPr>
            <a:endParaRPr lang="ru-RU" dirty="0" smtClean="0">
              <a:solidFill>
                <a:srgbClr val="00B0F0"/>
              </a:solidFill>
            </a:endParaRPr>
          </a:p>
          <a:p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DA7CEA"/>
                </a:solidFill>
              </a:rPr>
              <a:t>Доступность речи.</a:t>
            </a:r>
            <a:endParaRPr lang="ru-RU" b="1" i="1" dirty="0">
              <a:solidFill>
                <a:srgbClr val="DA7CEA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2438" algn="just">
              <a:buNone/>
            </a:pP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Доступность речи </a:t>
            </a:r>
            <a:r>
              <a:rPr lang="ru-RU" dirty="0" smtClean="0">
                <a:solidFill>
                  <a:srgbClr val="00B0F0"/>
                </a:solidFill>
              </a:rPr>
              <a:t>- качество публичного выступления, заключающееся в том, что оратор отбирает факты, аргументы, речевые средства с максимальным учетом возможностей восприятия речи в конкретной аудитории.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72000"/>
          </a:xfrm>
        </p:spPr>
        <p:txBody>
          <a:bodyPr>
            <a:normAutofit fontScale="92500" lnSpcReduction="10000"/>
          </a:bodyPr>
          <a:lstStyle/>
          <a:p>
            <a:pPr marL="0" indent="452438" algn="just">
              <a:buNone/>
            </a:pPr>
            <a:r>
              <a:rPr lang="ru-RU" dirty="0" smtClean="0">
                <a:solidFill>
                  <a:srgbClr val="00B0F0"/>
                </a:solidFill>
              </a:rPr>
              <a:t>Уровень доступности как коммуникативного качества, должен определяется оратором каждый раз, в каждом конкретном случае, в зависимости от того на какую аудиторию направлена речь, чтобы она была максимально правильно воспринята слушателем. При этом следует учитывать возраст, уровень образованности, социальное положение, психологическое и эмоциональное состояние аудитории и т. д. 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72000"/>
          </a:xfrm>
        </p:spPr>
        <p:txBody>
          <a:bodyPr/>
          <a:lstStyle/>
          <a:p>
            <a:pPr algn="ctr">
              <a:buNone/>
            </a:pP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Культура речи содержит 3 компонента: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rgbClr val="00B0F0"/>
                </a:solidFill>
              </a:rPr>
              <a:t>Нормативный </a:t>
            </a:r>
          </a:p>
          <a:p>
            <a:endParaRPr lang="ru-RU" dirty="0" smtClean="0">
              <a:solidFill>
                <a:srgbClr val="00B0F0"/>
              </a:solidFill>
            </a:endParaRPr>
          </a:p>
          <a:p>
            <a:r>
              <a:rPr lang="ru-RU" dirty="0" smtClean="0">
                <a:solidFill>
                  <a:srgbClr val="00B0F0"/>
                </a:solidFill>
              </a:rPr>
              <a:t>Коммуникативный</a:t>
            </a:r>
          </a:p>
          <a:p>
            <a:endParaRPr lang="ru-RU" dirty="0" smtClean="0">
              <a:solidFill>
                <a:srgbClr val="00B0F0"/>
              </a:solidFill>
            </a:endParaRPr>
          </a:p>
          <a:p>
            <a:r>
              <a:rPr lang="ru-RU" dirty="0" smtClean="0">
                <a:solidFill>
                  <a:srgbClr val="00B0F0"/>
                </a:solidFill>
              </a:rPr>
              <a:t>Э</a:t>
            </a:r>
            <a:r>
              <a:rPr lang="ru-RU" dirty="0" smtClean="0">
                <a:solidFill>
                  <a:srgbClr val="00B0F0"/>
                </a:solidFill>
              </a:rPr>
              <a:t>тический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DA7CEA"/>
                </a:solidFill>
              </a:rPr>
              <a:t>Структурные коммуникативные качества.</a:t>
            </a:r>
            <a:r>
              <a:rPr lang="ru-RU" i="1" dirty="0" smtClean="0">
                <a:solidFill>
                  <a:srgbClr val="DA7CEA"/>
                </a:solidFill>
              </a:rPr>
              <a:t/>
            </a:r>
            <a:br>
              <a:rPr lang="ru-RU" i="1" dirty="0" smtClean="0">
                <a:solidFill>
                  <a:srgbClr val="DA7CEA"/>
                </a:solidFill>
              </a:rPr>
            </a:br>
            <a:endParaRPr lang="ru-RU" i="1" dirty="0">
              <a:solidFill>
                <a:srgbClr val="DA7CEA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452438" algn="just">
              <a:buNone/>
            </a:pP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Правильность речи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 </a:t>
            </a:r>
            <a:r>
              <a:rPr lang="ru-RU" dirty="0" smtClean="0">
                <a:solidFill>
                  <a:srgbClr val="00B0F0"/>
                </a:solidFill>
              </a:rPr>
              <a:t>Правильность речи всегда ведет к соблюдению норм литературного языка, неправильность - к отступлению от них. Правильность речи - это соответствие её языковой структуры действующим языковым нормам</a:t>
            </a:r>
            <a:r>
              <a:rPr lang="ru-RU" dirty="0" smtClean="0">
                <a:solidFill>
                  <a:srgbClr val="00B0F0"/>
                </a:solidFill>
              </a:rPr>
              <a:t>. Одни </a:t>
            </a:r>
            <a:r>
              <a:rPr lang="ru-RU" dirty="0" smtClean="0">
                <a:solidFill>
                  <a:srgbClr val="00B0F0"/>
                </a:solidFill>
              </a:rPr>
              <a:t>нормы усваиваются легко и при минимальном участии школы. Другие - укрепляются влиянием школы. Третьи - остаются полу освоенными и после окончания человеком средней школы. Было бы полезно для целенаправленного воздействия на речевую культуру знать, какие именно знаки языка имеют норму, усваиваемую независимо от школы, какие под воздействие школы и какие остаются не усвоенными и после средней школы.</a:t>
            </a:r>
          </a:p>
          <a:p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5500702"/>
          </a:xfrm>
        </p:spPr>
        <p:txBody>
          <a:bodyPr>
            <a:normAutofit fontScale="77500" lnSpcReduction="20000"/>
          </a:bodyPr>
          <a:lstStyle/>
          <a:p>
            <a:pPr marL="0" indent="625475" algn="just">
              <a:buNone/>
            </a:pP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Богатство </a:t>
            </a:r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речи.</a:t>
            </a:r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smtClean="0">
                <a:solidFill>
                  <a:srgbClr val="00B0F0"/>
                </a:solidFill>
              </a:rPr>
              <a:t>Русский язык по праву называют одним из наиболее богатых и развитых языков мира. Его богатство — в неисчислимом запасе лексики и фразеологии, в смысловой насыщенности словаря, в безграничных возможностях фонетики, словообразования и сочетания слов, в многообразии лексических, фразеологических и грамматических синонимов и вариантов, синтаксических конструкций и интонаций. Все это позволяет выражать тончайшие смысловые и эмоциональные оттенки. "Нет ничего такого в мире, в окружающей нас жизни и в нашем сознании, - говорит К.Г. Паустовский, - что нельзя было бы передать русским словом: и звучание музыки, и... блеск красок, и шум дождя, и сказочность сновидений, и тяжелое громыхание грозы, и детский лепет, и заунывный рокот прибоя, и гнев, и великую радость, и скорбь утраты, и ликование победы".</a:t>
            </a:r>
          </a:p>
          <a:p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97510"/>
          </a:xfrm>
        </p:spPr>
        <p:txBody>
          <a:bodyPr>
            <a:normAutofit fontScale="92500" lnSpcReduction="20000"/>
          </a:bodyPr>
          <a:lstStyle/>
          <a:p>
            <a:pPr marL="0" indent="452438" algn="just">
              <a:buNone/>
            </a:pPr>
            <a:r>
              <a:rPr lang="ru-RU" dirty="0" smtClean="0">
                <a:solidFill>
                  <a:srgbClr val="00B0F0"/>
                </a:solidFill>
              </a:rPr>
              <a:t>Богатство речи отдельного человека определяется тем, каким арсеналом языковых средств он владеет и насколько умело в соответствии с содержанием, темой и задачей высказывания пользуется ими в конкретной ситуации. Речь считается тем богаче, чем шире используются в ней разнообразные средства и способы выражения одной и той же мысли, одного и того же грамматического значения, чем реже повторяется без специального коммуникативного задания, непреднамеренно одна и та же языковая единица.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97519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36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Лексико-фразеологическое и семантическое богатство речи</a:t>
            </a:r>
          </a:p>
          <a:p>
            <a:pPr marL="0" indent="452438" algn="just"/>
            <a:endParaRPr lang="ru-RU" dirty="0" smtClean="0"/>
          </a:p>
          <a:p>
            <a:pPr marL="0" indent="452438" algn="just">
              <a:buNone/>
            </a:pPr>
            <a:r>
              <a:rPr lang="ru-RU" dirty="0" smtClean="0">
                <a:solidFill>
                  <a:srgbClr val="00B0F0"/>
                </a:solidFill>
              </a:rPr>
              <a:t>О богатстве любого языка свидетельствует прежде всего его словарный запас. Известно, что </a:t>
            </a:r>
            <a:r>
              <a:rPr lang="ru-RU" dirty="0" err="1" smtClean="0">
                <a:solidFill>
                  <a:srgbClr val="00B0F0"/>
                </a:solidFill>
              </a:rPr>
              <a:t>семнадцатитомный</a:t>
            </a:r>
            <a:r>
              <a:rPr lang="ru-RU" dirty="0" smtClean="0">
                <a:solidFill>
                  <a:srgbClr val="00B0F0"/>
                </a:solidFill>
              </a:rPr>
              <a:t> "</a:t>
            </a:r>
            <a:r>
              <a:rPr lang="ru-RU" dirty="0" smtClean="0">
                <a:solidFill>
                  <a:srgbClr val="00B0F0"/>
                </a:solidFill>
              </a:rPr>
              <a:t>Словарь современного русского литературного языка" включает 120480 слов. Но в нем отражена далеко не вся лексика общенародного языка: не включены топонимы, антропонимы, многие термины, устаревшие, просторечные, областные слова; производные слова, образуемые по активным моделям. "Словарь живого великорусского языка" В.И. Даля содержит 200000 слов, хотя и в нем зафиксированы далеко не все слова, употреблявшиеся в русском языке середины XIX в.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2"/>
            <a:ext cx="8286808" cy="5857916"/>
          </a:xfrm>
        </p:spPr>
        <p:txBody>
          <a:bodyPr>
            <a:normAutofit fontScale="77500" lnSpcReduction="20000"/>
          </a:bodyPr>
          <a:lstStyle/>
          <a:p>
            <a:pPr marL="0" indent="452438" algn="just">
              <a:buNone/>
            </a:pPr>
            <a:r>
              <a:rPr lang="ru-RU" dirty="0" smtClean="0">
                <a:solidFill>
                  <a:srgbClr val="00B0F0"/>
                </a:solidFill>
              </a:rPr>
              <a:t>Определить с максимальной точностью количество слов в современном русском языке невозможно, так как он постоянно обновляется и обогащается. Об этом красноречиво говорят словари-справочники "Новые слова и значения" (под ред. Н.Э. </a:t>
            </a:r>
            <a:r>
              <a:rPr lang="ru-RU" dirty="0" err="1" smtClean="0">
                <a:solidFill>
                  <a:srgbClr val="00B0F0"/>
                </a:solidFill>
              </a:rPr>
              <a:t>Котеловой</a:t>
            </a:r>
            <a:r>
              <a:rPr lang="ru-RU" dirty="0" smtClean="0">
                <a:solidFill>
                  <a:srgbClr val="00B0F0"/>
                </a:solidFill>
              </a:rPr>
              <a:t>), а также ежегодные выпуски серии "Новое в русской лексике: Словарные материалы". Так, словарь-справочник по материалам прессы и литературы 70-х гг. (1984) содержит около 5500 новых слов и словосочетаний, а также слов с новыми значениями, не вошедших в толковые словари русского языка, изданные до 1970 г. В "Словарные материалы-80" (М., 1984) включено более 2700 словарных статей и 1000 новых слов с неполным описанием (без толкований и этимолого-словообразовательных справок), встретившихся в периодических изданиях с сентября по декабрь 1980 г.</a:t>
            </a:r>
          </a:p>
          <a:p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136</TotalTime>
  <Words>1931</Words>
  <Application>Microsoft Office PowerPoint</Application>
  <PresentationFormat>Экран (4:3)</PresentationFormat>
  <Paragraphs>67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Яркая</vt:lpstr>
      <vt:lpstr>Слайд 1</vt:lpstr>
      <vt:lpstr>Система коммуникативных качеств речи как объект учения о культуре речи. </vt:lpstr>
      <vt:lpstr>Слайд 3</vt:lpstr>
      <vt:lpstr>Слайд 4</vt:lpstr>
      <vt:lpstr>Структурные коммуникативные качества.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Чистота речи.</vt:lpstr>
      <vt:lpstr>Слайд 23</vt:lpstr>
      <vt:lpstr>Слайд 24</vt:lpstr>
      <vt:lpstr>Слайд 25</vt:lpstr>
      <vt:lpstr>Слайд 26</vt:lpstr>
      <vt:lpstr>Слайд 27</vt:lpstr>
      <vt:lpstr>Точность речи. Наиболее частые ошибки. </vt:lpstr>
      <vt:lpstr>Ошибки на уровне понятия точности</vt:lpstr>
      <vt:lpstr>Слайд 30</vt:lpstr>
      <vt:lpstr>Слайд 31</vt:lpstr>
      <vt:lpstr>Слайд 32</vt:lpstr>
      <vt:lpstr>Слайд 33</vt:lpstr>
      <vt:lpstr>Доступность речи.</vt:lpstr>
      <vt:lpstr>Слайд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Коммуникативные качества речи</dc:title>
  <cp:lastModifiedBy>maslova</cp:lastModifiedBy>
  <cp:revision>21</cp:revision>
  <dcterms:modified xsi:type="dcterms:W3CDTF">2016-12-05T05:38:44Z</dcterms:modified>
</cp:coreProperties>
</file>