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  <p:sldMasterId id="2147483852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</p:sldMasterIdLst>
  <p:sldIdLst>
    <p:sldId id="257" r:id="rId10"/>
    <p:sldId id="258" r:id="rId11"/>
    <p:sldId id="260" r:id="rId12"/>
    <p:sldId id="262" r:id="rId13"/>
    <p:sldId id="276" r:id="rId14"/>
    <p:sldId id="274" r:id="rId15"/>
    <p:sldId id="273" r:id="rId16"/>
    <p:sldId id="275" r:id="rId17"/>
    <p:sldId id="277" r:id="rId18"/>
    <p:sldId id="264" r:id="rId19"/>
    <p:sldId id="265" r:id="rId20"/>
    <p:sldId id="271" r:id="rId21"/>
    <p:sldId id="272" r:id="rId22"/>
    <p:sldId id="283" r:id="rId23"/>
    <p:sldId id="279" r:id="rId24"/>
    <p:sldId id="267" r:id="rId25"/>
    <p:sldId id="278" r:id="rId26"/>
    <p:sldId id="280" r:id="rId27"/>
    <p:sldId id="281" r:id="rId28"/>
    <p:sldId id="282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833" autoAdjust="0"/>
    <p:restoredTop sz="94660"/>
  </p:normalViewPr>
  <p:slideViewPr>
    <p:cSldViewPr>
      <p:cViewPr>
        <p:scale>
          <a:sx n="78" d="100"/>
          <a:sy n="78" d="100"/>
        </p:scale>
        <p:origin x="-157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8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7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8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3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6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5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4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3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5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92" y="1474764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2"/>
            <a:ext cx="2133600" cy="365125"/>
          </a:xfrm>
        </p:spPr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2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2"/>
            <a:ext cx="457200" cy="365125"/>
          </a:xfrm>
        </p:spPr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6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91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9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7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10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71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5" y="7037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6" y="309492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71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4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4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2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8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8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5" y="14071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2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A6D6CB-B97A-4324-AF8C-5F0F3F7185E0}" type="datetimeFigureOut">
              <a:rPr lang="ru-RU" smtClean="0"/>
              <a:pPr/>
              <a:t>29.05.2009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1519C-4DE9-4DA6-B7DD-F1BEAC14AE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imoproperties.ru/files/tn/119608628262819.jpg" TargetMode="Externa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otduhay-ya.ru/wp-content/uploads/2008/12/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asurenkov.ru/dat/localized/rus/images/1_ria070260343404.jpg" TargetMode="Externa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azeta.a42.ru/images/cache/865_jpg_61de97fbe0119c14f4d11e6f0a7d278f.jpg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hool-102006.narod.ru/klub/75_061221_matv.jpg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jpeg"/><Relationship Id="rId4" Type="http://schemas.openxmlformats.org/officeDocument/2006/relationships/hyperlink" Target="http://www.mustag.ru/phpBB2/album_mod/upload/312785d866b0dcf44c714ff1bf3196a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ersona.rin.ru/galery/17551.jpg" TargetMode="Externa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2.jpeg"/><Relationship Id="rId4" Type="http://schemas.openxmlformats.org/officeDocument/2006/relationships/hyperlink" Target="http://news.rin.ru/photos/5373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rum.sysert.ru/uploads/post-3289-1239286866.jpg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4.jpeg"/><Relationship Id="rId4" Type="http://schemas.openxmlformats.org/officeDocument/2006/relationships/hyperlink" Target="http://www.shoq.ru/pictures/0001/9460/img_1017588643.jpg?123021699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1214422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FF00"/>
                </a:solidFill>
              </a:rPr>
              <a:t>Важнейшей</a:t>
            </a:r>
            <a:r>
              <a:rPr lang="en-US" sz="6000" i="1" dirty="0" smtClean="0">
                <a:solidFill>
                  <a:srgbClr val="FFFF00"/>
                </a:solidFill>
              </a:rPr>
              <a:t> </a:t>
            </a:r>
            <a:r>
              <a:rPr lang="ru-RU" sz="6000" i="1" dirty="0" smtClean="0">
                <a:solidFill>
                  <a:srgbClr val="FFFF00"/>
                </a:solidFill>
              </a:rPr>
              <a:t>жизненной </a:t>
            </a:r>
            <a:r>
              <a:rPr lang="ru-RU" sz="6000" i="1" dirty="0">
                <a:solidFill>
                  <a:srgbClr val="FFFF00"/>
                </a:solidFill>
              </a:rPr>
              <a:t>ценностью личности является достижение успеха.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54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</a:t>
            </a:r>
            <a:r>
              <a:rPr lang="ru-RU" sz="54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такое успех?</a:t>
            </a:r>
            <a:br>
              <a:rPr lang="ru-RU" sz="5400" b="1" cap="all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54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Успех в узком значении – это  оценка конкретного результата, достижение поставленной цели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Успех – это достижение результатов в конкретной деятельности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Успех является условием стимулирования человека к деятельности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После ряда неудач, если потеряна возможность прийти к успеху – деятельность прекращается.</a:t>
            </a:r>
          </a:p>
          <a:p>
            <a:pPr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928674"/>
            <a:ext cx="8572560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Успешность – это состояние, которое появляется в результате достижения успеха.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Успешность – это владение способами деятельности, которые обеспечивают высокий результат в достижении поставленных целей.</a:t>
            </a:r>
            <a:endParaRPr kumimoji="0" lang="en-US" sz="28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Таким образом, именно владение способами деятельности позволяет человеку перейти от единичного успеха к постоянному, обеспечивая ему успешность в том или ином деле.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kimoproperties.ru/files/tn/11960862826281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62996" cy="619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67 из 389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453465" cy="634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ireeva\Рабочий стол\20080316064543_picture-of-2010-nissan-370z-illustration-gallery.jpg"/>
          <p:cNvPicPr>
            <a:picLocks noChangeAspect="1" noChangeArrowheads="1"/>
          </p:cNvPicPr>
          <p:nvPr/>
        </p:nvPicPr>
        <p:blipFill>
          <a:blip r:embed="rId2"/>
          <a:srcRect b="17544"/>
          <a:stretch>
            <a:fillRect/>
          </a:stretch>
        </p:blipFill>
        <p:spPr bwMode="auto">
          <a:xfrm>
            <a:off x="428596" y="714356"/>
            <a:ext cx="8215421" cy="503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583254"/>
          </a:xfrm>
        </p:spPr>
        <p:txBody>
          <a:bodyPr>
            <a:normAutofit/>
          </a:bodyPr>
          <a:lstStyle/>
          <a:p>
            <a:pPr lvl="0"/>
            <a:r>
              <a:rPr lang="ru-RU" sz="8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yarsky" pitchFamily="33" charset="0"/>
                <a:ea typeface="Times New Roman" pitchFamily="18" charset="0"/>
              </a:rPr>
              <a:t>Факторы успеха</a:t>
            </a:r>
            <a:r>
              <a:rPr lang="ru-RU" sz="8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yarsky" pitchFamily="33" charset="0"/>
              </a:rPr>
              <a:t/>
            </a:r>
            <a:br>
              <a:rPr lang="ru-RU" sz="8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yarsky" pitchFamily="33" charset="0"/>
              </a:rPr>
            </a:br>
            <a:endParaRPr lang="ru-RU" sz="8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з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дравый смысл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oyarsky" pitchFamily="33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п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рофессиональная компетентность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уверенность в собственных силах</a:t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</a:b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/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</a:b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>в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ысокая работоспособность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/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</a:b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образованность</a:t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</a:b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/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</a:b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>к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оммуникабельность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/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</a:b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oyarsky" pitchFamily="3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58312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творческий потенциал</a:t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</a:b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/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</a:b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>с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пособность доводить дело до конца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  <a:t/>
            </a:r>
            <a:b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</a:rPr>
            </a:b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oyarsky" pitchFamily="3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1" y="928670"/>
            <a:ext cx="8501091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Современные ученые считают, что ориентация личности на достижение успеха – это неотъемлемое условие развития как личности, так и общества в целом.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yarsky" pitchFamily="33" charset="0"/>
                <a:ea typeface="Times New Roman" pitchFamily="18" charset="0"/>
              </a:rPr>
              <a:t>удача и деньги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oyarsky" pitchFamily="3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 smtClean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</a:br>
            <a:r>
              <a:rPr lang="ru-RU" sz="6700" b="1" cap="all" dirty="0" smtClean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Формула </a:t>
            </a:r>
            <a:r>
              <a:rPr lang="ru-RU" sz="6700" b="1" cap="all" dirty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успеха</a:t>
            </a:r>
            <a:br>
              <a:rPr lang="ru-RU" sz="6700" b="1" cap="all" dirty="0">
                <a:ln w="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</a:br>
            <a:endParaRPr lang="ru-RU" sz="6700" b="1" cap="all" dirty="0">
              <a:ln w="0"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149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Упорный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труд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Способность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установить для себя ритм этого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труда = Успех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 					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Желание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+ Вера + Воля + Терпение =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Успех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Слава +  Деньги =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Успех</a:t>
            </a:r>
          </a:p>
          <a:p>
            <a:pPr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Знания + Работа + Терпение + Вера = Успех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«Ничто так не помогает успеху, как глубокое знание того, чем занимаешься».</a:t>
            </a:r>
            <a:endParaRPr kumimoji="0" lang="en-US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«Чтобы добиться успеха, надо этого захотеть, а, добившись, стараться удержаться на завоеванных позициях».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«Образование – это капитал, который приносит дивиденды»</a:t>
            </a:r>
            <a:endParaRPr lang="ru-RU" sz="2300" i="1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Деньги – один из видов власти, но еще большей силой обладает финансовое образование».</a:t>
            </a: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				</a:t>
            </a:r>
            <a:r>
              <a:rPr lang="en-US" sz="23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(Роберт</a:t>
            </a:r>
            <a:r>
              <a:rPr kumimoji="0" lang="en-US" sz="2300" b="0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3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Кийосаки</a:t>
            </a: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en-US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«Если человек опорожняет кошелек себе в голову, никто не сможет отобрать у него содержимое»</a:t>
            </a: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						(Б.Франклин).</a:t>
            </a:r>
            <a:endParaRPr kumimoji="0" lang="en-US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57224" y="1000114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Успех приходит к тем, кто мыслит категориями успеха</a:t>
            </a:r>
            <a:r>
              <a:rPr lang="en-US" sz="48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щущий найдет! Идущий дойдет!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Тема нашего разговора</a:t>
            </a:r>
            <a:r>
              <a:rPr lang="ru-RU" sz="3200" b="1" dirty="0" smtClean="0">
                <a:solidFill>
                  <a:srgbClr val="FFFF00"/>
                </a:solidFill>
              </a:rPr>
              <a:t>: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«Как стать успешным?»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006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Обсуждаемые </a:t>
            </a:r>
            <a:r>
              <a:rPr lang="ru-RU" sz="4400" dirty="0">
                <a:solidFill>
                  <a:srgbClr val="FFC000"/>
                </a:solidFill>
              </a:rPr>
              <a:t>вопросы</a:t>
            </a:r>
            <a:r>
              <a:rPr lang="ru-RU" sz="4400" dirty="0" smtClean="0">
                <a:solidFill>
                  <a:srgbClr val="FFC000"/>
                </a:solidFill>
              </a:rPr>
              <a:t>:</a:t>
            </a:r>
          </a:p>
          <a:p>
            <a:pPr algn="ctr">
              <a:buNone/>
            </a:pPr>
            <a:endParaRPr lang="ru-RU" sz="4400" dirty="0">
              <a:solidFill>
                <a:srgbClr val="FFC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4400" dirty="0" smtClean="0">
                <a:solidFill>
                  <a:srgbClr val="FFC000"/>
                </a:solidFill>
              </a:rPr>
              <a:t>Что </a:t>
            </a:r>
            <a:r>
              <a:rPr lang="ru-RU" sz="4400" dirty="0">
                <a:solidFill>
                  <a:srgbClr val="FFC000"/>
                </a:solidFill>
              </a:rPr>
              <a:t>такое успех? Каковы </a:t>
            </a:r>
            <a:r>
              <a:rPr lang="ru-RU" sz="4400" dirty="0" smtClean="0">
                <a:solidFill>
                  <a:srgbClr val="FFC000"/>
                </a:solidFill>
              </a:rPr>
              <a:t>критерии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ru-RU" sz="4400" dirty="0" smtClean="0">
                <a:solidFill>
                  <a:srgbClr val="FFC000"/>
                </a:solidFill>
              </a:rPr>
              <a:t>успеха</a:t>
            </a:r>
            <a:r>
              <a:rPr lang="ru-RU" sz="4400" dirty="0">
                <a:solidFill>
                  <a:srgbClr val="FFC000"/>
                </a:solidFill>
              </a:rPr>
              <a:t>?</a:t>
            </a:r>
          </a:p>
          <a:p>
            <a:pPr>
              <a:spcAft>
                <a:spcPts val="1200"/>
              </a:spcAft>
              <a:buNone/>
            </a:pPr>
            <a:r>
              <a:rPr lang="ru-RU" sz="4400" dirty="0">
                <a:solidFill>
                  <a:srgbClr val="FFC000"/>
                </a:solidFill>
              </a:rPr>
              <a:t>	</a:t>
            </a:r>
            <a:r>
              <a:rPr lang="ru-RU" sz="4400" dirty="0" smtClean="0">
                <a:solidFill>
                  <a:srgbClr val="FFC000"/>
                </a:solidFill>
              </a:rPr>
              <a:t>Что </a:t>
            </a:r>
            <a:r>
              <a:rPr lang="ru-RU" sz="4400" dirty="0">
                <a:solidFill>
                  <a:srgbClr val="FFC000"/>
                </a:solidFill>
              </a:rPr>
              <a:t>вы понимаете под успешностью?</a:t>
            </a:r>
          </a:p>
          <a:p>
            <a:pPr>
              <a:spcAft>
                <a:spcPts val="1200"/>
              </a:spcAft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	 Как </a:t>
            </a:r>
            <a:r>
              <a:rPr lang="ru-RU" sz="4400" dirty="0">
                <a:solidFill>
                  <a:srgbClr val="FFC000"/>
                </a:solidFill>
              </a:rPr>
              <a:t>стать успешной личностью?</a:t>
            </a:r>
          </a:p>
          <a:p>
            <a:pPr>
              <a:spcAft>
                <a:spcPts val="1200"/>
              </a:spcAft>
              <a:buNone/>
            </a:pPr>
            <a:r>
              <a:rPr lang="ru-RU" sz="4400" dirty="0">
                <a:solidFill>
                  <a:srgbClr val="FFC000"/>
                </a:solidFill>
              </a:rPr>
              <a:t>	</a:t>
            </a:r>
            <a:r>
              <a:rPr lang="ru-RU" sz="4400" dirty="0" smtClean="0">
                <a:solidFill>
                  <a:srgbClr val="FFC000"/>
                </a:solidFill>
              </a:rPr>
              <a:t>Какие </a:t>
            </a:r>
            <a:r>
              <a:rPr lang="ru-RU" sz="4400" dirty="0">
                <a:solidFill>
                  <a:srgbClr val="FFC000"/>
                </a:solidFill>
              </a:rPr>
              <a:t>факторы влияют на формирование успешной личности?</a:t>
            </a:r>
          </a:p>
          <a:p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4400" dirty="0" smtClean="0">
                <a:solidFill>
                  <a:srgbClr val="FFC000"/>
                </a:solidFill>
              </a:rPr>
              <a:t>Какова </a:t>
            </a:r>
            <a:r>
              <a:rPr lang="ru-RU" sz="4400" dirty="0">
                <a:solidFill>
                  <a:srgbClr val="FFC000"/>
                </a:solidFill>
              </a:rPr>
              <a:t>таинственная формула успеха и доступна ли она каждому из нас?</a:t>
            </a:r>
          </a:p>
          <a:p>
            <a:pPr>
              <a:buNone/>
            </a:pPr>
            <a:r>
              <a:rPr lang="ru-RU" sz="4400" dirty="0">
                <a:solidFill>
                  <a:srgbClr val="FFC000"/>
                </a:solidFill>
              </a:rPr>
              <a:t> 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19 из 473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4166"/>
          <a:stretch>
            <a:fillRect/>
          </a:stretch>
        </p:blipFill>
        <p:spPr bwMode="auto">
          <a:xfrm>
            <a:off x="1428728" y="0"/>
            <a:ext cx="58579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1 из 708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54292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27 из 70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857617" cy="5226494"/>
          </a:xfrm>
          <a:prstGeom prst="rect">
            <a:avLst/>
          </a:prstGeom>
          <a:noFill/>
        </p:spPr>
      </p:pic>
      <p:pic>
        <p:nvPicPr>
          <p:cNvPr id="45060" name="Picture 4" descr="Картинка 13 из 118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857232"/>
            <a:ext cx="3857652" cy="49097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7 из 47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500430" cy="5250645"/>
          </a:xfrm>
          <a:prstGeom prst="rect">
            <a:avLst/>
          </a:prstGeom>
          <a:noFill/>
        </p:spPr>
      </p:pic>
      <p:pic>
        <p:nvPicPr>
          <p:cNvPr id="44036" name="Picture 4" descr="Картинка 34 из 3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357190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2 из 15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0605" r="4546"/>
          <a:stretch>
            <a:fillRect/>
          </a:stretch>
        </p:blipFill>
        <p:spPr bwMode="auto">
          <a:xfrm>
            <a:off x="285720" y="1357298"/>
            <a:ext cx="4242985" cy="4000528"/>
          </a:xfrm>
          <a:prstGeom prst="rect">
            <a:avLst/>
          </a:prstGeom>
          <a:noFill/>
        </p:spPr>
      </p:pic>
      <p:pic>
        <p:nvPicPr>
          <p:cNvPr id="46084" name="Picture 4" descr="Картинка 19 из 31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8604"/>
            <a:ext cx="400049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\foto_album\НКСЭ\Люди\2007-2008\Администрация и преподаватели\директор\_D20457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15304" cy="51656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209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Тема Office</vt:lpstr>
      <vt:lpstr>Метро</vt:lpstr>
      <vt:lpstr>Яркая</vt:lpstr>
      <vt:lpstr>Апекс</vt:lpstr>
      <vt:lpstr>Поток</vt:lpstr>
      <vt:lpstr>Литейная</vt:lpstr>
      <vt:lpstr>Открытая</vt:lpstr>
      <vt:lpstr>1_Апекс</vt:lpstr>
      <vt:lpstr>2_Апекс</vt:lpstr>
      <vt:lpstr>Слайд 1</vt:lpstr>
      <vt:lpstr>Слайд 2</vt:lpstr>
      <vt:lpstr>Тема нашего разговора:  «Как стать успешным?»</vt:lpstr>
      <vt:lpstr>Слайд 4</vt:lpstr>
      <vt:lpstr>Слайд 5</vt:lpstr>
      <vt:lpstr>Слайд 6</vt:lpstr>
      <vt:lpstr>Слайд 7</vt:lpstr>
      <vt:lpstr>Слайд 8</vt:lpstr>
      <vt:lpstr>Слайд 9</vt:lpstr>
      <vt:lpstr> Что такое успех? </vt:lpstr>
      <vt:lpstr>Слайд 11</vt:lpstr>
      <vt:lpstr>Слайд 12</vt:lpstr>
      <vt:lpstr>Слайд 13</vt:lpstr>
      <vt:lpstr>Слайд 14</vt:lpstr>
      <vt:lpstr>Факторы успеха </vt:lpstr>
      <vt:lpstr>Слайд 16</vt:lpstr>
      <vt:lpstr>уверенность в собственных силах  высокая работоспособность </vt:lpstr>
      <vt:lpstr>образованность  коммуникабельность </vt:lpstr>
      <vt:lpstr>творческий потенциал  способность доводить дело до конца </vt:lpstr>
      <vt:lpstr>удача и деньги</vt:lpstr>
      <vt:lpstr> Формула успеха 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user</cp:lastModifiedBy>
  <cp:revision>25</cp:revision>
  <dcterms:created xsi:type="dcterms:W3CDTF">2009-05-26T14:10:59Z</dcterms:created>
  <dcterms:modified xsi:type="dcterms:W3CDTF">2009-05-29T07:21:16Z</dcterms:modified>
</cp:coreProperties>
</file>