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72" r:id="rId2"/>
    <p:sldId id="292" r:id="rId3"/>
    <p:sldId id="283" r:id="rId4"/>
    <p:sldId id="256" r:id="rId5"/>
    <p:sldId id="282" r:id="rId6"/>
    <p:sldId id="278" r:id="rId7"/>
    <p:sldId id="281" r:id="rId8"/>
    <p:sldId id="279" r:id="rId9"/>
    <p:sldId id="274" r:id="rId10"/>
    <p:sldId id="284" r:id="rId11"/>
    <p:sldId id="288" r:id="rId12"/>
    <p:sldId id="268" r:id="rId13"/>
    <p:sldId id="265" r:id="rId14"/>
    <p:sldId id="289" r:id="rId15"/>
    <p:sldId id="285" r:id="rId16"/>
    <p:sldId id="291" r:id="rId17"/>
    <p:sldId id="269" r:id="rId18"/>
    <p:sldId id="257" r:id="rId19"/>
    <p:sldId id="290" r:id="rId20"/>
    <p:sldId id="270" r:id="rId21"/>
    <p:sldId id="275" r:id="rId22"/>
    <p:sldId id="276" r:id="rId23"/>
    <p:sldId id="259" r:id="rId24"/>
    <p:sldId id="260" r:id="rId25"/>
    <p:sldId id="26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3FEC-3012-424F-93BC-35D4986BA8DB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92844-60C6-4170-9348-0792B4DF0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69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D%D1%82%D0%B8%D0%BB%D1%8F%D1%86%D0%B8%D1%8F" TargetMode="External"/><Relationship Id="rId2" Type="http://schemas.openxmlformats.org/officeDocument/2006/relationships/hyperlink" Target="http://www.rfclimat.ru/htm/vent_tp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irheating.ru/vio_others/ventil_sistem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ИГРЫ ФЛЭШ\разное\презентации\оля\dom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04300" cy="5184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ПОДСЧЕТА ОСНОВНЫХ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ОБЪЕМНО -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ПЛАНИРОВОЧНЫХ ПАРАМЕТРОВ КВАРТИР И ЖИЛЫХ ЗДАНИЙ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предназначена для использования на уроках по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МДК02.02</a:t>
            </a:r>
            <a:r>
              <a:rPr lang="ru-RU" b="1" dirty="0" smtClean="0">
                <a:solidFill>
                  <a:srgbClr val="1A3337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/>
              <a:t>Учет и контроль технологических процессов</a:t>
            </a:r>
            <a:r>
              <a:rPr lang="ru-RU" b="1" dirty="0" smtClean="0">
                <a:solidFill>
                  <a:srgbClr val="1A3337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специальности  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08.02.01 «Строительство и эксплуатация зданий и сооружений»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гр. СЗ-31и СЗ-32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</a:t>
            </a:r>
            <a:r>
              <a:rPr lang="ru-RU" b="1" dirty="0" err="1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Недильская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ИГРЫ ФЛЭШ\разное\презентации\оля\do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140968"/>
            <a:ext cx="5981182" cy="37170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slope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131944"/>
            <a:ext cx="9252520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i="1" dirty="0">
                <a:solidFill>
                  <a:prstClr val="black"/>
                </a:solidFill>
              </a:rPr>
              <a:t>Площадь застройки здания</a:t>
            </a:r>
            <a:r>
              <a:rPr lang="ru-RU" sz="2800" dirty="0">
                <a:solidFill>
                  <a:prstClr val="black"/>
                </a:solidFill>
              </a:rPr>
              <a:t> определяется как площадь горизонтального сечения по внешнему обводу здания на уровне цоколя, включая вступающие части.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i="1" dirty="0">
                <a:solidFill>
                  <a:prstClr val="black"/>
                </a:solidFill>
              </a:rPr>
              <a:t>Строительный объем жилого здания </a:t>
            </a:r>
            <a:r>
              <a:rPr lang="ru-RU" sz="2800" dirty="0">
                <a:solidFill>
                  <a:prstClr val="black"/>
                </a:solidFill>
              </a:rPr>
              <a:t>определяется как сумма строительного объема выше отметки (подземная часть).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712968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i="1" dirty="0">
                <a:solidFill>
                  <a:prstClr val="black"/>
                </a:solidFill>
              </a:rPr>
              <a:t>Объем мансардного этажа</a:t>
            </a:r>
            <a:r>
              <a:rPr lang="ru-RU" sz="2800" dirty="0">
                <a:solidFill>
                  <a:prstClr val="black"/>
                </a:solidFill>
              </a:rPr>
              <a:t> равен произведению площади горизонтального сечения мансарды по внешнему обводу стен в уровне пола на высоту от пола мансарды до верха чердачного перекрытия. При криволинейном очертании перекрытия мансарды следует принимать ее среднюю высоту.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i="1" dirty="0">
                <a:solidFill>
                  <a:prstClr val="black"/>
                </a:solidFill>
              </a:rPr>
              <a:t>Объем подвала или полуподвала</a:t>
            </a:r>
            <a:r>
              <a:rPr lang="ru-RU" sz="2800" dirty="0">
                <a:solidFill>
                  <a:prstClr val="black"/>
                </a:solidFill>
              </a:rPr>
              <a:t> определяют умножением площади горизонтального сечения подвала в уровне первого этажа выше цоколя на высоту, измеренную от уровня чистого пола до уровня чистого пола первого этажа.</a:t>
            </a:r>
          </a:p>
        </p:txBody>
      </p:sp>
    </p:spTree>
    <p:extLst>
      <p:ext uri="{BB962C8B-B14F-4D97-AF65-F5344CB8AC3E}">
        <p14:creationId xmlns="" xmlns:p14="http://schemas.microsoft.com/office/powerpoint/2010/main" val="90369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ИГРЫ ФЛЭШ\разное\презентации\оля\house-project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786609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500042"/>
            <a:ext cx="8472518" cy="60744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Жилые дома усадебного типа</a:t>
            </a:r>
            <a:endParaRPr lang="ru-RU" dirty="0" smtClean="0"/>
          </a:p>
          <a:p>
            <a:r>
              <a:rPr lang="ru-RU" dirty="0" smtClean="0"/>
              <a:t>Малоэтажные индивидуальные жилые дома с </a:t>
            </a:r>
            <a:r>
              <a:rPr lang="ru-RU" dirty="0" err="1" smtClean="0"/>
              <a:t>приквартирными</a:t>
            </a:r>
            <a:r>
              <a:rPr lang="ru-RU" dirty="0" smtClean="0"/>
              <a:t> участками называют домами усадебного типа. Их подразделяют на одно- и двухквартирные. Усадебные дома наиболее полно отвечают потребностям быта сельского жителя. Основным преимуществом усадебного дома является непосредственная связь с приусадебным участком и хозяйственными помещениями, что объединяет их в единое целое, т.е. жилище.</a:t>
            </a:r>
          </a:p>
          <a:p>
            <a:r>
              <a:rPr lang="ru-RU" dirty="0" smtClean="0"/>
              <a:t>Усадебные жилые дома распространены в сельских поселениях и малых городах. В последнее время разрешено строительство усадебных домов и в больших городах на специально выделенных участках для </a:t>
            </a:r>
            <a:r>
              <a:rPr lang="ru-RU" dirty="0" err="1" smtClean="0"/>
              <a:t>коттеджной</a:t>
            </a:r>
            <a:r>
              <a:rPr lang="ru-RU" dirty="0" smtClean="0"/>
              <a:t> застройки.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ИГРЫ ФЛЭШ\разное\презентации\оля\294furP65bZI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6096001" cy="45720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303063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4" y="620689"/>
            <a:ext cx="835292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Одноквартирные  усадебные дома</a:t>
            </a:r>
            <a:endParaRPr lang="ru-RU" sz="2400" dirty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По архитектурно – планировочным приемам одноквартирные дома подразделяют на три типа: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- одноэтажные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- мансардные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- двухэтажные с квартирами в двух уровнях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" name="Picture 5" descr="B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212976"/>
            <a:ext cx="8352929" cy="381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1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В одноквартирном доме всю площадь можно условно разделить на три группы: жилую, хозяйственную и коммуникационную. В жилую группу включают общую комнату(гостиную), спальни, детские, комнаты для интеллектуальной работы. К хозяйственной относят чистую кухню (для приготовления пищи), кормокухню, кладовые для продуктов и сезонной одежды, гараж, мастерскую и т.д. Коммуникационная  группа помещений включает входную зону (тамбур, переднюю), коридоры, холл, лестницы. </a:t>
            </a:r>
          </a:p>
        </p:txBody>
      </p:sp>
    </p:spTree>
    <p:extLst>
      <p:ext uri="{BB962C8B-B14F-4D97-AF65-F5344CB8AC3E}">
        <p14:creationId xmlns="" xmlns:p14="http://schemas.microsoft.com/office/powerpoint/2010/main" val="140529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ИГРЫ ФЛЭШ\разное\презентации\оля\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4944"/>
            <a:ext cx="5619757" cy="3933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1520" y="366623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</a:pPr>
            <a:r>
              <a:rPr lang="ru-RU" sz="2800" i="1" dirty="0">
                <a:solidFill>
                  <a:prstClr val="black"/>
                </a:solidFill>
              </a:rPr>
              <a:t>Мансардный усадебный одноквартирный дом</a:t>
            </a:r>
            <a:r>
              <a:rPr lang="ru-RU" sz="2800" dirty="0">
                <a:solidFill>
                  <a:prstClr val="black"/>
                </a:solidFill>
              </a:rPr>
              <a:t> – дом с мансардным этажом, расположенным в чердачном пространстве, фасад которого полностью или частично образован поверхностью наклонной или ломаной крыши с уклоном не менее 45</a:t>
            </a:r>
            <a:r>
              <a:rPr lang="ru-RU" sz="2800" baseline="30000" dirty="0">
                <a:solidFill>
                  <a:prstClr val="black"/>
                </a:solidFill>
              </a:rPr>
              <a:t>0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428604"/>
            <a:ext cx="8856984" cy="3504452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Одноквартирные дома с квартирами в двух или трех уровнях</a:t>
            </a:r>
            <a:r>
              <a:rPr lang="ru-RU" dirty="0" smtClean="0"/>
              <a:t>, а также с эксплуатируемым цокольным этажом называют коттеджами. Главное преимущество дома такого типа заключается в архитектурно – планировочной компактности площади застройки и четкости изоляции основных зон – жилой (2 этаж) и хозяйственной (1 этаж).</a:t>
            </a:r>
          </a:p>
        </p:txBody>
      </p:sp>
      <p:pic>
        <p:nvPicPr>
          <p:cNvPr id="3" name="Picture 5" descr="DSC03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734481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ИГРЫ ФЛЭШ\разное\презентации\оля\41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01008"/>
            <a:ext cx="5040560" cy="33656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366623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Одноквартирные дома имеют три варианта внутреннего благоустройства: 1) упрощенная система (печное отопление, </a:t>
            </a:r>
            <a:r>
              <a:rPr lang="ru-RU" sz="2800" dirty="0" err="1">
                <a:solidFill>
                  <a:prstClr val="black"/>
                </a:solidFill>
              </a:rPr>
              <a:t>люфтклозет</a:t>
            </a:r>
            <a:r>
              <a:rPr lang="ru-RU" sz="2800" dirty="0">
                <a:solidFill>
                  <a:prstClr val="black"/>
                </a:solidFill>
              </a:rPr>
              <a:t>); 2) местная система водопровода, канализации, водяного отопления; 3) централизованная система инженерных коммуникаций.</a:t>
            </a:r>
          </a:p>
        </p:txBody>
      </p:sp>
    </p:spTree>
    <p:extLst>
      <p:ext uri="{BB962C8B-B14F-4D97-AF65-F5344CB8AC3E}">
        <p14:creationId xmlns="" xmlns:p14="http://schemas.microsoft.com/office/powerpoint/2010/main" val="30437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8856984" cy="586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Цель урока:</a:t>
            </a:r>
            <a:r>
              <a:rPr lang="ru-RU" sz="2800" b="1" dirty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ознакомить студентов с темой   </a:t>
            </a:r>
            <a:r>
              <a:rPr lang="ru-RU" sz="2800" b="1" dirty="0" smtClean="0">
                <a:solidFill>
                  <a:prstClr val="black"/>
                </a:solidFill>
                <a:latin typeface="Bookman Old Style" pitchFamily="18" charset="0"/>
              </a:rPr>
              <a:t>«</a:t>
            </a:r>
            <a:r>
              <a:rPr lang="ru-RU" b="1" dirty="0"/>
              <a:t>ПРАВИЛА ПОДСЧЕТА ОСНОВНЫХ ОБЬЕМНО ПЛАНИРОВОЧНЫХ ПАРАМЕТРОВ КВАРТИР И ЖИЛЫХ ЗДАНИЙ</a:t>
            </a:r>
            <a:r>
              <a:rPr lang="ru-RU" sz="2800" b="1" dirty="0" smtClean="0">
                <a:solidFill>
                  <a:prstClr val="black"/>
                </a:solidFill>
                <a:latin typeface="Lucida Sans Unicode"/>
              </a:rPr>
              <a:t>».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Задачи урока: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 изучить основные понятия   по </a:t>
            </a:r>
            <a:r>
              <a:rPr lang="ru-RU" b="1" dirty="0" smtClean="0">
                <a:solidFill>
                  <a:prstClr val="black"/>
                </a:solidFill>
              </a:rPr>
              <a:t>ПРАВИЛАМ </a:t>
            </a:r>
            <a:r>
              <a:rPr lang="ru-RU" b="1" dirty="0">
                <a:solidFill>
                  <a:prstClr val="black"/>
                </a:solidFill>
              </a:rPr>
              <a:t>ПОДСЧЕТА ОСНОВНЫХ ОБЬЕМНО ПЛАНИРОВОЧНЫХ ПАРАМЕТРОВ КВАРТИР И ЖИЛЫХ ЗДАНИЙ</a:t>
            </a:r>
            <a:r>
              <a:rPr lang="ru-RU" sz="2800" b="1" i="1" dirty="0" smtClean="0">
                <a:solidFill>
                  <a:prstClr val="black"/>
                </a:solidFill>
                <a:latin typeface="Lucida Sans Unicode"/>
              </a:rPr>
              <a:t>.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Закрепить материал с помощью контрольных вопросов.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Привить интерес к дисциплине и специальности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90923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1C80D7C"/>
          <p:cNvPicPr>
            <a:picLocks noChangeAspect="1" noChangeArrowheads="1"/>
          </p:cNvPicPr>
          <p:nvPr/>
        </p:nvPicPr>
        <p:blipFill>
          <a:blip r:embed="rId2" cstate="print"/>
          <a:srcRect l="6249" t="47203" r="3606" b="9965"/>
          <a:stretch>
            <a:fillRect/>
          </a:stretch>
        </p:blipFill>
        <p:spPr bwMode="auto">
          <a:xfrm rot="16200000">
            <a:off x="1857356" y="571480"/>
            <a:ext cx="535785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Двухквартирные усадебные дома</a:t>
            </a: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Двухквартирные усадебные дома (спаренные) представляют собой блок, состоящий из двух изолированных квартир, имеющих одну общую стену и объединенных одной крышей. У такого дома ряд преимуществ перед одноквартирными: меньше периметр наружных стен, меньше расход топлива на отопление, наличие блокировки инженерного оборудования, меньше ширина участка, что, в свою очередь, сокращает общую длину улицы и всех коммуникаций.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ИГРЫ ФЛЭШ\разное\презентации\оля\41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072362" cy="53578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4CF61F3"/>
          <p:cNvPicPr>
            <a:picLocks noChangeAspect="1" noChangeArrowheads="1"/>
          </p:cNvPicPr>
          <p:nvPr/>
        </p:nvPicPr>
        <p:blipFill>
          <a:blip r:embed="rId2" cstate="print"/>
          <a:srcRect l="11257" r="9615" b="56293"/>
          <a:stretch>
            <a:fillRect/>
          </a:stretch>
        </p:blipFill>
        <p:spPr bwMode="auto">
          <a:xfrm rot="16200000">
            <a:off x="1785918" y="-285776"/>
            <a:ext cx="5643602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ИГРЫ ФЛЭШ\разное\презентации\оля\2837av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143800" cy="4714908"/>
          </a:xfrm>
          <a:prstGeom prst="rect">
            <a:avLst/>
          </a:prstGeom>
          <a:noFill/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:\ИГРЫ ФЛЭШ\разное\презентации\оля\dom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22" y="764704"/>
            <a:ext cx="9004300" cy="551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5"/>
            <a:ext cx="7560840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Bookman Old Style" pitchFamily="18" charset="0"/>
              </a:rPr>
              <a:t>контрольные вопросы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1.Площадь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квартир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определяют как-?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2.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Общая площадь квартиры –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это…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Площадь помещений жилых зданий следует определять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…?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4.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Общую площадь квартир жилого здания </a:t>
            </a:r>
            <a:endParaRPr lang="ru-RU" sz="2000" i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5.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Площадь жилого здания следует определять как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6.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Площадь застройки здания определяется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как…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7.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Объем мансардного этажа равен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…..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8.Объем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подвала или полуподвала определяют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как….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9.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Домами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усадебного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типа называют…?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10.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По архитектурно – планировочным приемам одноквартирные дома подразделяют на три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типа…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11.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В одноквартирном доме всю площадь можно условно разделить на три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группы…</a:t>
            </a:r>
            <a:endParaRPr lang="ru-RU" sz="20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97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62144"/>
            <a:ext cx="8064896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ru-RU" sz="2800" dirty="0" smtClean="0">
              <a:solidFill>
                <a:srgbClr val="404040"/>
              </a:solidFill>
              <a:latin typeface="Corbel"/>
              <a:hlinkClick r:id="rId2"/>
            </a:endParaRP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ru-RU" sz="2800" dirty="0" smtClean="0">
              <a:solidFill>
                <a:srgbClr val="404040"/>
              </a:solidFill>
              <a:latin typeface="Corbel"/>
              <a:hlinkClick r:id="rId2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4040"/>
                </a:solidFill>
                <a:latin typeface="Corbel"/>
                <a:hlinkClick r:id="rId2"/>
              </a:rPr>
              <a:t>http</a:t>
            </a:r>
            <a:r>
              <a:rPr lang="en-US" sz="2800" dirty="0">
                <a:solidFill>
                  <a:srgbClr val="404040"/>
                </a:solidFill>
                <a:latin typeface="Corbel"/>
                <a:hlinkClick r:id="rId2"/>
              </a:rPr>
              <a:t>://www.rfclimat.ru/htm/vent_tp.htm</a:t>
            </a:r>
            <a:r>
              <a:rPr lang="ru-RU" sz="2800" dirty="0">
                <a:solidFill>
                  <a:srgbClr val="404040"/>
                </a:solidFill>
                <a:latin typeface="Corbel"/>
              </a:rPr>
              <a:t>                        </a:t>
            </a:r>
          </a:p>
          <a:p>
            <a:pPr lvl="0">
              <a:lnSpc>
                <a:spcPct val="90000"/>
              </a:lnSpc>
            </a:pP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  <a:latin typeface="Corbel"/>
                <a:hlinkClick r:id="rId3"/>
              </a:rPr>
              <a:t>https://ru.wikipedia.org/wiki/%D0%92%D0%B5%D0%BD%D1%82%D0%B8%D0%BB%D1%8F%D1%86%D0%B8%D1%8F</a:t>
            </a: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</a:pP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  <a:latin typeface="Corbel"/>
                <a:hlinkClick r:id="rId4"/>
              </a:rPr>
              <a:t>http://airheating.ru/vio_others/ventil_sistema/</a:t>
            </a: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</a:pP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ru-RU" sz="2800" dirty="0">
              <a:solidFill>
                <a:srgbClr val="404040"/>
              </a:solidFill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53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Новый рисун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054" y="567199"/>
            <a:ext cx="5162058" cy="60352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8144" y="764704"/>
            <a:ext cx="3096344" cy="536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табл. 3.5 приведены нормативные площади квартир в зависимости от состава семьи и нормы жилой площади на одного человека в домах различной планировки.</a:t>
            </a:r>
          </a:p>
          <a:p>
            <a:r>
              <a:rPr lang="ru-RU" sz="1600" dirty="0" smtClean="0"/>
              <a:t>  Планировка квартир отличается в первую очередь количеством комнат и размерами общей площади, состоящей из жилой и подсобной. Тип квартиры определяется численным составом семьи и расчетной нормой общей площади на одного члена семьи. В городской застройке наибольшее распространение получили 1-, 2-,3- и 4-комнатные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357703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Правила подсчета основных объемно – планировочных параметров квартир и жилых зданий.</a:t>
            </a:r>
            <a:endParaRPr lang="ru-RU" dirty="0" smtClean="0"/>
          </a:p>
          <a:p>
            <a:r>
              <a:rPr lang="ru-RU" i="1" dirty="0" smtClean="0"/>
              <a:t>Площадь квартир</a:t>
            </a:r>
            <a:r>
              <a:rPr lang="ru-RU" dirty="0" smtClean="0"/>
              <a:t> следует определять как сумму площадей жилых комнат и подсобных помещений без учета лоджий, балконов, веранд, террас, холодных кладовок и тамбуров.</a:t>
            </a:r>
          </a:p>
          <a:p>
            <a:endParaRPr lang="ru-RU" dirty="0"/>
          </a:p>
        </p:txBody>
      </p:sp>
      <p:pic>
        <p:nvPicPr>
          <p:cNvPr id="5" name="Рисунок 4" descr="plan_3_etaz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77072"/>
            <a:ext cx="6120680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8341218" cy="230425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 Двухкомнатные квартиры </a:t>
            </a:r>
            <a:r>
              <a:rPr lang="ru-RU" sz="2400" dirty="0" smtClean="0"/>
              <a:t>предназначены для заселения семей из двух-трех человек. Они могут иметь планировку с изолированными или смежными комнатами. Санитарный узел, как правило, раздельный.  Большую  комнату используют как гостиную, меньшую — как спальню.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55776" y="3037360"/>
            <a:ext cx="4608512" cy="372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Общая площадь</a:t>
            </a:r>
            <a:r>
              <a:rPr lang="ru-RU" dirty="0" smtClean="0"/>
              <a:t> квартиры – это суммарная площадь жилых и подсобных помещений. Общая площадь квартиры определяется как сумма площадей ее помещений, встроенных шкафов, а также лоджий, балконов, веранд, террас и холодных кладовых, подсчитываемых со следующими понижающими коэффициент: для лоджий – 0,5 , для балконов и террас – 0,3 , для веранд и холодных кладовых – 1,0.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836" y="2348880"/>
            <a:ext cx="41444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Площадь помещений жилых зданий</a:t>
            </a:r>
            <a:r>
              <a:rPr lang="ru-RU" dirty="0" smtClean="0"/>
              <a:t> следует определять по их размерам, измеряемых между отдельными поверхностями стен и перегородок на уровне пола ( без учета).</a:t>
            </a:r>
          </a:p>
        </p:txBody>
      </p:sp>
      <p:pic>
        <p:nvPicPr>
          <p:cNvPr id="3" name="Рисунок 2" descr="4ком.jpg"/>
          <p:cNvPicPr>
            <a:picLocks noChangeAspect="1"/>
          </p:cNvPicPr>
          <p:nvPr/>
        </p:nvPicPr>
        <p:blipFill>
          <a:blip r:embed="rId2" cstate="print"/>
          <a:srcRect l="11149" r="11149"/>
          <a:stretch>
            <a:fillRect/>
          </a:stretch>
        </p:blipFill>
        <p:spPr>
          <a:xfrm>
            <a:off x="1185694" y="1772816"/>
            <a:ext cx="4886504" cy="4656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Общую площадь квартир жилого здания</a:t>
            </a:r>
            <a:r>
              <a:rPr lang="ru-RU" dirty="0" smtClean="0"/>
              <a:t> следует определять как сумму общих площадей квартир этого здания. Площадь подполья для проветривания зданий, чердаков, технического подполья (технического этажа) , </a:t>
            </a:r>
            <a:r>
              <a:rPr lang="ru-RU" dirty="0" err="1" smtClean="0"/>
              <a:t>внеквартирных</a:t>
            </a:r>
            <a:r>
              <a:rPr lang="ru-RU" dirty="0" smtClean="0"/>
              <a:t> коммуникаций, а также тамбуров, лестничных клеток, лифтовых и других шахт, портиков, крылец, наружных открытых лестничных клеток в общую площадь зданий не включаются.</a:t>
            </a:r>
          </a:p>
        </p:txBody>
      </p:sp>
      <p:pic>
        <p:nvPicPr>
          <p:cNvPr id="3" name="Picture 2" descr="F:\ИГРЫ ФЛЭШ\разное\презентации\нужное\готовые\3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782" y="2447022"/>
            <a:ext cx="7572428" cy="436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85794"/>
            <a:ext cx="8784976" cy="350730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Площадь жилого здания</a:t>
            </a:r>
            <a:r>
              <a:rPr lang="ru-RU" dirty="0" smtClean="0"/>
              <a:t> следует определять как сумму площадей этажей здания, измеренных в пределах внутренних поверхностей наружных стен, а также площадей балконов и лоджий. Площадь лестничных клеток, лифтовых и других шахт включается в площадь этажа с учетом их площадей на уровне данного этажа. Площадь чердаков и хозяйственного подполья в площадь здания не включается.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552</TotalTime>
  <Words>1013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ПРАВИЛА ПОДСЧЕТА ОСНОВНЫХ ОБЪЕМНО - ПЛАНИРОВОЧНЫХ ПАРАМЕТРОВ КВАРТИР И ЖИЛЫХ ЗДАНИЙ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Двухквартирные усадебные дома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maslova</cp:lastModifiedBy>
  <cp:revision>64</cp:revision>
  <dcterms:modified xsi:type="dcterms:W3CDTF">2017-02-06T10:35:50Z</dcterms:modified>
</cp:coreProperties>
</file>