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5" r:id="rId2"/>
    <p:sldId id="266"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56" r:id="rId22"/>
    <p:sldId id="257" r:id="rId23"/>
    <p:sldId id="258" r:id="rId24"/>
    <p:sldId id="259" r:id="rId25"/>
    <p:sldId id="260" r:id="rId26"/>
    <p:sldId id="261" r:id="rId27"/>
    <p:sldId id="262" r:id="rId28"/>
    <p:sldId id="263" r:id="rId29"/>
    <p:sldId id="264"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8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8A06FBE-E5C9-4D13-8B38-11D4B2C4F62D}" type="datetimeFigureOut">
              <a:rPr lang="ru-RU" smtClean="0"/>
              <a:pPr/>
              <a:t>03.02.2017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AF9E2239-CE6E-403A-B2B6-F5ABAF3EFB62}"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8A06FBE-E5C9-4D13-8B38-11D4B2C4F62D}" type="datetimeFigureOut">
              <a:rPr lang="ru-RU" smtClean="0"/>
              <a:pPr/>
              <a:t>03.02.2017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AF9E2239-CE6E-403A-B2B6-F5ABAF3EFB62}"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8A06FBE-E5C9-4D13-8B38-11D4B2C4F62D}" type="datetimeFigureOut">
              <a:rPr lang="ru-RU" smtClean="0"/>
              <a:pPr/>
              <a:t>03.02.2017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AF9E2239-CE6E-403A-B2B6-F5ABAF3EFB62}"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8A06FBE-E5C9-4D13-8B38-11D4B2C4F62D}" type="datetimeFigureOut">
              <a:rPr lang="ru-RU" smtClean="0"/>
              <a:pPr/>
              <a:t>03.02.2017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AF9E2239-CE6E-403A-B2B6-F5ABAF3EFB62}"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8A06FBE-E5C9-4D13-8B38-11D4B2C4F62D}" type="datetimeFigureOut">
              <a:rPr lang="ru-RU" smtClean="0"/>
              <a:pPr/>
              <a:t>03.02.2017</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AF9E2239-CE6E-403A-B2B6-F5ABAF3EFB62}"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8A06FBE-E5C9-4D13-8B38-11D4B2C4F62D}" type="datetimeFigureOut">
              <a:rPr lang="ru-RU" smtClean="0"/>
              <a:pPr/>
              <a:t>03.02.2017</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AF9E2239-CE6E-403A-B2B6-F5ABAF3EFB62}"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D8A06FBE-E5C9-4D13-8B38-11D4B2C4F62D}" type="datetimeFigureOut">
              <a:rPr lang="ru-RU" smtClean="0"/>
              <a:pPr/>
              <a:t>03.02.2017</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AF9E2239-CE6E-403A-B2B6-F5ABAF3EFB62}"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D8A06FBE-E5C9-4D13-8B38-11D4B2C4F62D}" type="datetimeFigureOut">
              <a:rPr lang="ru-RU" smtClean="0"/>
              <a:pPr/>
              <a:t>03.02.2017</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AF9E2239-CE6E-403A-B2B6-F5ABAF3EFB62}"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A06FBE-E5C9-4D13-8B38-11D4B2C4F62D}" type="datetimeFigureOut">
              <a:rPr lang="ru-RU" smtClean="0"/>
              <a:pPr/>
              <a:t>03.02.2017</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AF9E2239-CE6E-403A-B2B6-F5ABAF3EFB62}"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ru-RU" smtClean="0"/>
              <a:t>Образец заголовка</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8A06FBE-E5C9-4D13-8B38-11D4B2C4F62D}" type="datetimeFigureOut">
              <a:rPr lang="ru-RU" smtClean="0"/>
              <a:pPr/>
              <a:t>03.02.2017</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AF9E2239-CE6E-403A-B2B6-F5ABAF3EFB62}" type="slidenum">
              <a:rPr lang="ru-RU" smtClean="0"/>
              <a:pPr/>
              <a:t>‹#›</a:t>
            </a:fld>
            <a:endParaRPr lang="ru-RU" dirty="0"/>
          </a:p>
        </p:txBody>
      </p:sp>
      <p:sp>
        <p:nvSpPr>
          <p:cNvPr id="9" name="Content Placeholder 8"/>
          <p:cNvSpPr>
            <a:spLocks noGrp="1"/>
          </p:cNvSpPr>
          <p:nvPr>
            <p:ph sz="quarter" idx="13"/>
          </p:nvPr>
        </p:nvSpPr>
        <p:spPr>
          <a:xfrm>
            <a:off x="304800" y="381000"/>
            <a:ext cx="7772400" cy="49428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Date Placeholder 7"/>
          <p:cNvSpPr>
            <a:spLocks noGrp="1"/>
          </p:cNvSpPr>
          <p:nvPr>
            <p:ph type="dt" sz="half" idx="10"/>
          </p:nvPr>
        </p:nvSpPr>
        <p:spPr/>
        <p:txBody>
          <a:bodyPr/>
          <a:lstStyle/>
          <a:p>
            <a:fld id="{D8A06FBE-E5C9-4D13-8B38-11D4B2C4F62D}" type="datetimeFigureOut">
              <a:rPr lang="ru-RU" smtClean="0"/>
              <a:pPr/>
              <a:t>03.02.2017</a:t>
            </a:fld>
            <a:endParaRPr lang="ru-RU" dirty="0"/>
          </a:p>
        </p:txBody>
      </p:sp>
      <p:sp>
        <p:nvSpPr>
          <p:cNvPr id="9" name="Slide Number Placeholder 8"/>
          <p:cNvSpPr>
            <a:spLocks noGrp="1"/>
          </p:cNvSpPr>
          <p:nvPr>
            <p:ph type="sldNum" sz="quarter" idx="11"/>
          </p:nvPr>
        </p:nvSpPr>
        <p:spPr/>
        <p:txBody>
          <a:bodyPr/>
          <a:lstStyle/>
          <a:p>
            <a:fld id="{AF9E2239-CE6E-403A-B2B6-F5ABAF3EFB62}" type="slidenum">
              <a:rPr lang="ru-RU" smtClean="0"/>
              <a:pPr/>
              <a:t>‹#›</a:t>
            </a:fld>
            <a:endParaRPr lang="ru-RU" dirty="0"/>
          </a:p>
        </p:txBody>
      </p:sp>
      <p:sp>
        <p:nvSpPr>
          <p:cNvPr id="10" name="Footer Placeholder 9"/>
          <p:cNvSpPr>
            <a:spLocks noGrp="1"/>
          </p:cNvSpPr>
          <p:nvPr>
            <p:ph type="ftr" sz="quarter" idx="12"/>
          </p:nvPr>
        </p:nvSpPr>
        <p:spPr/>
        <p:txBody>
          <a:bodyPr/>
          <a:lstStyle/>
          <a:p>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AF9E2239-CE6E-403A-B2B6-F5ABAF3EFB62}" type="slidenum">
              <a:rPr lang="ru-RU" smtClean="0"/>
              <a:pPr/>
              <a:t>‹#›</a:t>
            </a:fld>
            <a:endParaRPr lang="ru-RU"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ru-RU"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D8A06FBE-E5C9-4D13-8B38-11D4B2C4F62D}" type="datetimeFigureOut">
              <a:rPr lang="ru-RU" smtClean="0"/>
              <a:pPr/>
              <a:t>03.02.2017</a:t>
            </a:fld>
            <a:endParaRPr lang="ru-RU"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1772816"/>
            <a:ext cx="7620000" cy="4800600"/>
          </a:xfrm>
        </p:spPr>
        <p:txBody>
          <a:bodyPr>
            <a:normAutofit/>
          </a:bodyPr>
          <a:lstStyle/>
          <a:p>
            <a:pPr algn="ctr">
              <a:buNone/>
            </a:pPr>
            <a:r>
              <a:rPr lang="ru-RU" sz="3200" dirty="0" smtClean="0"/>
              <a:t>Данная презентация предназначена для ознакомления, изучения и сравнения  Русских  и Английских традиций и праздников</a:t>
            </a:r>
          </a:p>
          <a:p>
            <a:pPr algn="ctr">
              <a:buNone/>
            </a:pPr>
            <a:r>
              <a:rPr lang="ru-RU" sz="3200" dirty="0" smtClean="0"/>
              <a:t> для вторых курсов всех специальностей.</a:t>
            </a:r>
            <a:endParaRPr lang="ru-RU"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eaLnBrk="1" hangingPunct="1"/>
            <a:r>
              <a:rPr lang="en-GB" smtClean="0"/>
              <a:t>ST</a:t>
            </a:r>
            <a:r>
              <a:rPr lang="en-US" smtClean="0"/>
              <a:t>. </a:t>
            </a:r>
            <a:r>
              <a:rPr lang="en-GB" smtClean="0"/>
              <a:t>DAVID’S DAY</a:t>
            </a:r>
            <a:r>
              <a:rPr lang="ru-RU" b="1" smtClean="0"/>
              <a:t/>
            </a:r>
            <a:br>
              <a:rPr lang="ru-RU" b="1" smtClean="0"/>
            </a:br>
            <a:endParaRPr lang="ru-RU" b="1" smtClean="0"/>
          </a:p>
        </p:txBody>
      </p:sp>
      <p:sp>
        <p:nvSpPr>
          <p:cNvPr id="11267" name="Rectangle 3"/>
          <p:cNvSpPr>
            <a:spLocks noGrp="1" noChangeArrowheads="1"/>
          </p:cNvSpPr>
          <p:nvPr>
            <p:ph type="body" idx="1"/>
          </p:nvPr>
        </p:nvSpPr>
        <p:spPr>
          <a:xfrm>
            <a:off x="250825" y="1341438"/>
            <a:ext cx="6985000" cy="3167062"/>
          </a:xfrm>
        </p:spPr>
        <p:txBody>
          <a:bodyPr/>
          <a:lstStyle/>
          <a:p>
            <a:pPr eaLnBrk="1" hangingPunct="1">
              <a:buFontTx/>
              <a:buNone/>
            </a:pPr>
            <a:r>
              <a:rPr lang="en-US" smtClean="0"/>
              <a:t>   On the 1st of March each year one can see people walking around London with leeks pinned to their coats. </a:t>
            </a:r>
            <a:r>
              <a:rPr lang="ru-RU" smtClean="0"/>
              <a:t>А</a:t>
            </a:r>
            <a:r>
              <a:rPr lang="en-US" smtClean="0"/>
              <a:t> leek is the national emblem of Wales. </a:t>
            </a:r>
            <a:endParaRPr lang="ru-RU" smtClean="0"/>
          </a:p>
        </p:txBody>
      </p:sp>
      <p:cxnSp>
        <p:nvCxnSpPr>
          <p:cNvPr id="11268" name="AutoShape 5"/>
          <p:cNvCxnSpPr>
            <a:cxnSpLocks noChangeShapeType="1"/>
            <a:endCxn id="11269" idx="0"/>
          </p:cNvCxnSpPr>
          <p:nvPr/>
        </p:nvCxnSpPr>
        <p:spPr bwMode="auto">
          <a:xfrm flipH="1">
            <a:off x="6048375" y="5583238"/>
            <a:ext cx="1076325" cy="150812"/>
          </a:xfrm>
          <a:prstGeom prst="straightConnector1">
            <a:avLst/>
          </a:prstGeom>
          <a:noFill/>
          <a:ln w="9525">
            <a:solidFill>
              <a:schemeClr val="tx1"/>
            </a:solidFill>
            <a:round/>
            <a:headEnd/>
            <a:tailEnd type="triangle" w="med" len="med"/>
          </a:ln>
        </p:spPr>
      </p:cxnSp>
      <p:sp>
        <p:nvSpPr>
          <p:cNvPr id="11269" name="Text Box 6"/>
          <p:cNvSpPr txBox="1">
            <a:spLocks noChangeArrowheads="1"/>
          </p:cNvSpPr>
          <p:nvPr/>
        </p:nvSpPr>
        <p:spPr bwMode="auto">
          <a:xfrm>
            <a:off x="5435600" y="5734050"/>
            <a:ext cx="1223963" cy="366713"/>
          </a:xfrm>
          <a:prstGeom prst="rect">
            <a:avLst/>
          </a:prstGeom>
          <a:noFill/>
          <a:ln w="9525">
            <a:noFill/>
            <a:miter lim="800000"/>
            <a:headEnd/>
            <a:tailEnd/>
          </a:ln>
        </p:spPr>
        <p:txBody>
          <a:bodyPr>
            <a:spAutoFit/>
          </a:bodyPr>
          <a:lstStyle/>
          <a:p>
            <a:pPr>
              <a:spcBef>
                <a:spcPct val="50000"/>
              </a:spcBef>
            </a:pPr>
            <a:r>
              <a:rPr lang="en-US" i="1"/>
              <a:t>A leek</a:t>
            </a:r>
            <a:endParaRPr lang="ru-RU" i="1"/>
          </a:p>
        </p:txBody>
      </p:sp>
      <p:pic>
        <p:nvPicPr>
          <p:cNvPr id="11270" name="Picture 8" descr="leek"/>
          <p:cNvPicPr>
            <a:picLocks noChangeAspect="1" noChangeArrowheads="1"/>
          </p:cNvPicPr>
          <p:nvPr/>
        </p:nvPicPr>
        <p:blipFill>
          <a:blip r:embed="rId2" cstate="print"/>
          <a:srcRect/>
          <a:stretch>
            <a:fillRect/>
          </a:stretch>
        </p:blipFill>
        <p:spPr bwMode="auto">
          <a:xfrm>
            <a:off x="2195513" y="4581525"/>
            <a:ext cx="2019300" cy="1962150"/>
          </a:xfrm>
          <a:prstGeom prst="rect">
            <a:avLst/>
          </a:prstGeom>
          <a:noFill/>
          <a:ln w="9525">
            <a:noFill/>
            <a:miter lim="800000"/>
            <a:headEnd/>
            <a:tailEnd/>
          </a:ln>
        </p:spPr>
      </p:pic>
      <p:cxnSp>
        <p:nvCxnSpPr>
          <p:cNvPr id="11271" name="AutoShape 9"/>
          <p:cNvCxnSpPr>
            <a:cxnSpLocks noChangeShapeType="1"/>
            <a:endCxn id="11269" idx="0"/>
          </p:cNvCxnSpPr>
          <p:nvPr/>
        </p:nvCxnSpPr>
        <p:spPr bwMode="auto">
          <a:xfrm>
            <a:off x="4427538" y="5229225"/>
            <a:ext cx="1620837" cy="504825"/>
          </a:xfrm>
          <a:prstGeom prst="straightConnector1">
            <a:avLst/>
          </a:prstGeom>
          <a:noFill/>
          <a:ln w="9525">
            <a:solidFill>
              <a:schemeClr val="tx1"/>
            </a:solidFill>
            <a:round/>
            <a:headEnd/>
            <a:tailEnd type="triangle" w="med" len="med"/>
          </a:ln>
        </p:spPr>
      </p:cxnSp>
      <p:pic>
        <p:nvPicPr>
          <p:cNvPr id="11272" name="Picture 10" descr="Рисунок9"/>
          <p:cNvPicPr>
            <a:picLocks noChangeAspect="1" noChangeArrowheads="1"/>
          </p:cNvPicPr>
          <p:nvPr/>
        </p:nvPicPr>
        <p:blipFill>
          <a:blip r:embed="rId3" cstate="print"/>
          <a:srcRect/>
          <a:stretch>
            <a:fillRect/>
          </a:stretch>
        </p:blipFill>
        <p:spPr bwMode="auto">
          <a:xfrm>
            <a:off x="7164388" y="4076700"/>
            <a:ext cx="1649412" cy="202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r>
              <a:rPr lang="en-GB" smtClean="0"/>
              <a:t>MOTHERS’ DAY</a:t>
            </a:r>
            <a:r>
              <a:rPr lang="ru-RU" smtClean="0"/>
              <a:t> </a:t>
            </a:r>
          </a:p>
        </p:txBody>
      </p:sp>
      <p:sp>
        <p:nvSpPr>
          <p:cNvPr id="12291" name="Rectangle 3"/>
          <p:cNvSpPr>
            <a:spLocks noGrp="1" noChangeArrowheads="1"/>
          </p:cNvSpPr>
          <p:nvPr>
            <p:ph type="body" idx="1"/>
          </p:nvPr>
        </p:nvSpPr>
        <p:spPr>
          <a:xfrm>
            <a:off x="179388" y="1412875"/>
            <a:ext cx="7772400" cy="4114800"/>
          </a:xfrm>
        </p:spPr>
        <p:txBody>
          <a:bodyPr/>
          <a:lstStyle/>
          <a:p>
            <a:pPr eaLnBrk="1" hangingPunct="1">
              <a:buFontTx/>
              <a:buNone/>
            </a:pPr>
            <a:r>
              <a:rPr lang="en-US" smtClean="0"/>
              <a:t>  People visit their mothers if possible and give them flowers and small presents. If they cannot go they send a “Mothers’ Day card”. </a:t>
            </a:r>
            <a:endParaRPr lang="ru-RU" smtClean="0"/>
          </a:p>
        </p:txBody>
      </p:sp>
      <p:pic>
        <p:nvPicPr>
          <p:cNvPr id="12292" name="Picture 4" descr="386"/>
          <p:cNvPicPr>
            <a:picLocks noChangeAspect="1" noChangeArrowheads="1"/>
          </p:cNvPicPr>
          <p:nvPr/>
        </p:nvPicPr>
        <p:blipFill>
          <a:blip r:embed="rId2" cstate="print"/>
          <a:srcRect/>
          <a:stretch>
            <a:fillRect/>
          </a:stretch>
        </p:blipFill>
        <p:spPr bwMode="auto">
          <a:xfrm>
            <a:off x="5795963" y="4292600"/>
            <a:ext cx="2952750" cy="2105025"/>
          </a:xfrm>
          <a:prstGeom prst="rect">
            <a:avLst/>
          </a:prstGeom>
          <a:noFill/>
          <a:ln w="9525">
            <a:noFill/>
            <a:miter lim="800000"/>
            <a:headEnd/>
            <a:tailEnd/>
          </a:ln>
        </p:spPr>
      </p:pic>
      <p:pic>
        <p:nvPicPr>
          <p:cNvPr id="12293" name="Picture 5" descr="mothers_day_in_usa"/>
          <p:cNvPicPr>
            <a:picLocks noChangeAspect="1" noChangeArrowheads="1"/>
          </p:cNvPicPr>
          <p:nvPr/>
        </p:nvPicPr>
        <p:blipFill>
          <a:blip r:embed="rId3" cstate="print"/>
          <a:srcRect/>
          <a:stretch>
            <a:fillRect/>
          </a:stretch>
        </p:blipFill>
        <p:spPr bwMode="auto">
          <a:xfrm>
            <a:off x="468313" y="3933825"/>
            <a:ext cx="2735262" cy="2716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en-US" smtClean="0"/>
              <a:t>ST. PARTRICK`S DAY</a:t>
            </a:r>
            <a:endParaRPr lang="ru-RU" smtClean="0"/>
          </a:p>
        </p:txBody>
      </p:sp>
      <p:sp>
        <p:nvSpPr>
          <p:cNvPr id="13315" name="Rectangle 3"/>
          <p:cNvSpPr>
            <a:spLocks noGrp="1" noChangeArrowheads="1"/>
          </p:cNvSpPr>
          <p:nvPr>
            <p:ph type="body" idx="1"/>
          </p:nvPr>
        </p:nvSpPr>
        <p:spPr>
          <a:xfrm>
            <a:off x="179388" y="1412875"/>
            <a:ext cx="7772400" cy="4114800"/>
          </a:xfrm>
        </p:spPr>
        <p:txBody>
          <a:bodyPr/>
          <a:lstStyle/>
          <a:p>
            <a:pPr eaLnBrk="1" hangingPunct="1"/>
            <a:r>
              <a:rPr lang="en-US" smtClean="0"/>
              <a:t>It is not a national holiday. </a:t>
            </a:r>
          </a:p>
          <a:p>
            <a:pPr eaLnBrk="1" hangingPunct="1"/>
            <a:r>
              <a:rPr lang="en-US" smtClean="0"/>
              <a:t>It’s an Irish religious holiday. </a:t>
            </a:r>
          </a:p>
          <a:p>
            <a:pPr eaLnBrk="1" hangingPunct="1"/>
            <a:r>
              <a:rPr lang="en-US" smtClean="0"/>
              <a:t>St. Patrick is the patron of Ireland. </a:t>
            </a:r>
          </a:p>
          <a:p>
            <a:pPr eaLnBrk="1" hangingPunct="1"/>
            <a:r>
              <a:rPr lang="en-US" smtClean="0"/>
              <a:t>Irish and Irish Americans celebrate the day. </a:t>
            </a:r>
            <a:endParaRPr lang="ru-RU" smtClean="0"/>
          </a:p>
        </p:txBody>
      </p:sp>
      <p:pic>
        <p:nvPicPr>
          <p:cNvPr id="13316" name="Picture 5" descr="main_pic"/>
          <p:cNvPicPr>
            <a:picLocks noChangeAspect="1" noChangeArrowheads="1"/>
          </p:cNvPicPr>
          <p:nvPr/>
        </p:nvPicPr>
        <p:blipFill>
          <a:blip r:embed="rId2" cstate="print"/>
          <a:srcRect/>
          <a:stretch>
            <a:fillRect/>
          </a:stretch>
        </p:blipFill>
        <p:spPr bwMode="auto">
          <a:xfrm>
            <a:off x="250825" y="5013325"/>
            <a:ext cx="3810000" cy="1543050"/>
          </a:xfrm>
          <a:prstGeom prst="rect">
            <a:avLst/>
          </a:prstGeom>
          <a:noFill/>
          <a:ln w="9525">
            <a:noFill/>
            <a:miter lim="800000"/>
            <a:headEnd/>
            <a:tailEnd/>
          </a:ln>
        </p:spPr>
      </p:pic>
      <p:pic>
        <p:nvPicPr>
          <p:cNvPr id="13317" name="Picture 6" descr="Рисунок10"/>
          <p:cNvPicPr>
            <a:picLocks noChangeAspect="1" noChangeArrowheads="1"/>
          </p:cNvPicPr>
          <p:nvPr/>
        </p:nvPicPr>
        <p:blipFill>
          <a:blip r:embed="rId3" cstate="print"/>
          <a:srcRect/>
          <a:stretch>
            <a:fillRect/>
          </a:stretch>
        </p:blipFill>
        <p:spPr bwMode="auto">
          <a:xfrm>
            <a:off x="5508625" y="4365625"/>
            <a:ext cx="3414713"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11188" y="333375"/>
            <a:ext cx="7772400" cy="1111250"/>
          </a:xfrm>
        </p:spPr>
        <p:txBody>
          <a:bodyPr/>
          <a:lstStyle/>
          <a:p>
            <a:pPr algn="ctr" eaLnBrk="1" hangingPunct="1"/>
            <a:r>
              <a:rPr lang="en-US" sz="4000" smtClean="0"/>
              <a:t>EASTER</a:t>
            </a:r>
            <a:r>
              <a:rPr lang="ru-RU" sz="4000" b="1" smtClean="0"/>
              <a:t/>
            </a:r>
            <a:br>
              <a:rPr lang="ru-RU" sz="4000" b="1" smtClean="0"/>
            </a:br>
            <a:endParaRPr lang="ru-RU" sz="4000" b="1" smtClean="0"/>
          </a:p>
        </p:txBody>
      </p:sp>
      <p:sp>
        <p:nvSpPr>
          <p:cNvPr id="14339" name="Rectangle 3"/>
          <p:cNvSpPr>
            <a:spLocks noGrp="1" noChangeArrowheads="1"/>
          </p:cNvSpPr>
          <p:nvPr>
            <p:ph type="body" idx="1"/>
          </p:nvPr>
        </p:nvSpPr>
        <p:spPr>
          <a:xfrm>
            <a:off x="250825" y="1125538"/>
            <a:ext cx="7772400" cy="3240087"/>
          </a:xfrm>
        </p:spPr>
        <p:txBody>
          <a:bodyPr/>
          <a:lstStyle/>
          <a:p>
            <a:pPr eaLnBrk="1" hangingPunct="1"/>
            <a:r>
              <a:rPr lang="en-US" smtClean="0"/>
              <a:t>Many modern Easter symbols come from ancient time.</a:t>
            </a:r>
          </a:p>
          <a:p>
            <a:pPr eaLnBrk="1" hangingPunct="1"/>
            <a:r>
              <a:rPr lang="en-US" smtClean="0"/>
              <a:t> The egg was a symbol long before the Christian era. </a:t>
            </a:r>
          </a:p>
          <a:p>
            <a:pPr eaLnBrk="1" hangingPunct="1"/>
            <a:r>
              <a:rPr lang="en-US" smtClean="0"/>
              <a:t>The Easter bunny is also originated in pre-Christian time. </a:t>
            </a:r>
            <a:endParaRPr lang="ru-RU" smtClean="0"/>
          </a:p>
        </p:txBody>
      </p:sp>
      <p:pic>
        <p:nvPicPr>
          <p:cNvPr id="14340" name="Picture 5" descr="C38-29"/>
          <p:cNvPicPr>
            <a:picLocks noChangeAspect="1" noChangeArrowheads="1"/>
          </p:cNvPicPr>
          <p:nvPr/>
        </p:nvPicPr>
        <p:blipFill>
          <a:blip r:embed="rId2" cstate="print"/>
          <a:srcRect/>
          <a:stretch>
            <a:fillRect/>
          </a:stretch>
        </p:blipFill>
        <p:spPr bwMode="auto">
          <a:xfrm>
            <a:off x="684213" y="4508500"/>
            <a:ext cx="2103437" cy="2036763"/>
          </a:xfrm>
          <a:prstGeom prst="rect">
            <a:avLst/>
          </a:prstGeom>
          <a:noFill/>
          <a:ln w="9525">
            <a:noFill/>
            <a:miter lim="800000"/>
            <a:headEnd/>
            <a:tailEnd/>
          </a:ln>
        </p:spPr>
      </p:pic>
      <p:pic>
        <p:nvPicPr>
          <p:cNvPr id="14341" name="Picture 6" descr="Рисунок11"/>
          <p:cNvPicPr>
            <a:picLocks noChangeAspect="1" noChangeArrowheads="1"/>
          </p:cNvPicPr>
          <p:nvPr/>
        </p:nvPicPr>
        <p:blipFill>
          <a:blip r:embed="rId3" cstate="print"/>
          <a:srcRect/>
          <a:stretch>
            <a:fillRect/>
          </a:stretch>
        </p:blipFill>
        <p:spPr bwMode="auto">
          <a:xfrm>
            <a:off x="5724525" y="4508500"/>
            <a:ext cx="2800350" cy="209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eaLnBrk="1" hangingPunct="1"/>
            <a:r>
              <a:rPr lang="en-US" smtClean="0"/>
              <a:t>APRIL FOOLS’ DAY</a:t>
            </a:r>
            <a:r>
              <a:rPr lang="ru-RU" b="1" smtClean="0"/>
              <a:t/>
            </a:r>
            <a:br>
              <a:rPr lang="ru-RU" b="1" smtClean="0"/>
            </a:br>
            <a:endParaRPr lang="ru-RU" b="1" smtClean="0"/>
          </a:p>
        </p:txBody>
      </p:sp>
      <p:sp>
        <p:nvSpPr>
          <p:cNvPr id="15363" name="Rectangle 3"/>
          <p:cNvSpPr>
            <a:spLocks noGrp="1" noChangeArrowheads="1"/>
          </p:cNvSpPr>
          <p:nvPr>
            <p:ph type="body" idx="1"/>
          </p:nvPr>
        </p:nvSpPr>
        <p:spPr>
          <a:xfrm>
            <a:off x="323850" y="1268413"/>
            <a:ext cx="6264275" cy="5040312"/>
          </a:xfrm>
        </p:spPr>
        <p:txBody>
          <a:bodyPr/>
          <a:lstStyle/>
          <a:p>
            <a:pPr eaLnBrk="1" hangingPunct="1"/>
            <a:r>
              <a:rPr lang="en-US" smtClean="0"/>
              <a:t>This is a very old tradition from the Middle Ages. At that time the servants were masters for one day of the year. </a:t>
            </a:r>
          </a:p>
          <a:p>
            <a:pPr eaLnBrk="1" hangingPunct="1"/>
            <a:r>
              <a:rPr lang="en-US" smtClean="0"/>
              <a:t>Now April Fool’s Day is different. It is a day for jokes and tricks. </a:t>
            </a:r>
            <a:endParaRPr lang="ru-RU" smtClean="0"/>
          </a:p>
        </p:txBody>
      </p:sp>
      <p:pic>
        <p:nvPicPr>
          <p:cNvPr id="15364" name="Picture 5" descr="Рисунок12"/>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6372225" y="3141663"/>
            <a:ext cx="2598738" cy="3471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eaLnBrk="1" hangingPunct="1"/>
            <a:r>
              <a:rPr lang="en-US" sz="4000" smtClean="0"/>
              <a:t>MAY DAY IN GREAT BRITAIN</a:t>
            </a:r>
            <a:r>
              <a:rPr lang="ru-RU" sz="4000" b="1" smtClean="0"/>
              <a:t/>
            </a:r>
            <a:br>
              <a:rPr lang="ru-RU" sz="4000" b="1" smtClean="0"/>
            </a:br>
            <a:endParaRPr lang="ru-RU" sz="4000" b="1" smtClean="0"/>
          </a:p>
        </p:txBody>
      </p:sp>
      <p:sp>
        <p:nvSpPr>
          <p:cNvPr id="16387" name="Rectangle 3"/>
          <p:cNvSpPr>
            <a:spLocks noGrp="1" noChangeArrowheads="1"/>
          </p:cNvSpPr>
          <p:nvPr>
            <p:ph type="body" idx="1"/>
          </p:nvPr>
        </p:nvSpPr>
        <p:spPr/>
        <p:txBody>
          <a:bodyPr/>
          <a:lstStyle/>
          <a:p>
            <a:pPr eaLnBrk="1" hangingPunct="1"/>
            <a:r>
              <a:rPr lang="en-GB" smtClean="0"/>
              <a:t>May 1st is not a public holiday in Great Britain</a:t>
            </a:r>
            <a:r>
              <a:rPr lang="ru-RU" smtClean="0"/>
              <a:t> </a:t>
            </a:r>
            <a:endParaRPr lang="en-US" smtClean="0"/>
          </a:p>
          <a:p>
            <a:pPr eaLnBrk="1" hangingPunct="1"/>
            <a:r>
              <a:rPr lang="en-GB" smtClean="0"/>
              <a:t>On May Sunday workers march through the streets and hold meetings. </a:t>
            </a:r>
            <a:endParaRPr lang="ru-RU" smtClean="0"/>
          </a:p>
        </p:txBody>
      </p:sp>
      <p:pic>
        <p:nvPicPr>
          <p:cNvPr id="16388" name="Picture 4" descr="pr_p_93bc9f6fcb0f7085c6477edd926d1c23"/>
          <p:cNvPicPr>
            <a:picLocks noChangeAspect="1" noChangeArrowheads="1"/>
          </p:cNvPicPr>
          <p:nvPr/>
        </p:nvPicPr>
        <p:blipFill>
          <a:blip r:embed="rId2" cstate="print"/>
          <a:srcRect/>
          <a:stretch>
            <a:fillRect/>
          </a:stretch>
        </p:blipFill>
        <p:spPr bwMode="auto">
          <a:xfrm>
            <a:off x="5435600" y="4806950"/>
            <a:ext cx="3205163" cy="1731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4213" y="0"/>
            <a:ext cx="7772400" cy="1462088"/>
          </a:xfrm>
        </p:spPr>
        <p:txBody>
          <a:bodyPr/>
          <a:lstStyle/>
          <a:p>
            <a:pPr algn="ctr" eaLnBrk="1" hangingPunct="1"/>
            <a:r>
              <a:rPr lang="en-US" smtClean="0"/>
              <a:t>TROOPING OF ТНE COLOUR</a:t>
            </a:r>
            <a:endParaRPr lang="ru-RU" smtClean="0"/>
          </a:p>
        </p:txBody>
      </p:sp>
      <p:sp>
        <p:nvSpPr>
          <p:cNvPr id="17411" name="Rectangle 3"/>
          <p:cNvSpPr>
            <a:spLocks noGrp="1" noChangeArrowheads="1"/>
          </p:cNvSpPr>
          <p:nvPr>
            <p:ph type="body" idx="1"/>
          </p:nvPr>
        </p:nvSpPr>
        <p:spPr>
          <a:xfrm>
            <a:off x="1763713" y="1484313"/>
            <a:ext cx="4968875" cy="5373687"/>
          </a:xfrm>
        </p:spPr>
        <p:txBody>
          <a:bodyPr/>
          <a:lstStyle/>
          <a:p>
            <a:pPr algn="ctr" eaLnBrk="1" hangingPunct="1">
              <a:lnSpc>
                <a:spcPct val="80000"/>
              </a:lnSpc>
              <a:buFontTx/>
              <a:buNone/>
            </a:pPr>
            <a:r>
              <a:rPr lang="en-US" sz="2800" smtClean="0"/>
              <a:t>  </a:t>
            </a:r>
            <a:r>
              <a:rPr lang="en-US" smtClean="0"/>
              <a:t>On the Queen’s official birthday, there is a traditional ceremony called the Trooping of the Colour. It is a big parade with brass bands and hundreds of soldiers at Horse Guard’s Parade in London.</a:t>
            </a:r>
            <a:endParaRPr lang="ru-RU" smtClean="0"/>
          </a:p>
        </p:txBody>
      </p:sp>
      <p:pic>
        <p:nvPicPr>
          <p:cNvPr id="17412" name="Picture 4" descr="country__GB__4395"/>
          <p:cNvPicPr>
            <a:picLocks noChangeAspect="1" noChangeArrowheads="1"/>
          </p:cNvPicPr>
          <p:nvPr/>
        </p:nvPicPr>
        <p:blipFill>
          <a:blip r:embed="rId2" cstate="print"/>
          <a:srcRect/>
          <a:stretch>
            <a:fillRect/>
          </a:stretch>
        </p:blipFill>
        <p:spPr bwMode="auto">
          <a:xfrm>
            <a:off x="6732588" y="4221163"/>
            <a:ext cx="2232025" cy="2232025"/>
          </a:xfrm>
          <a:prstGeom prst="rect">
            <a:avLst/>
          </a:prstGeom>
          <a:noFill/>
          <a:ln w="9525">
            <a:noFill/>
            <a:miter lim="800000"/>
            <a:headEnd/>
            <a:tailEnd/>
          </a:ln>
        </p:spPr>
      </p:pic>
      <p:pic>
        <p:nvPicPr>
          <p:cNvPr id="17413" name="Picture 5" descr="country__GB__4365"/>
          <p:cNvPicPr>
            <a:picLocks noChangeAspect="1" noChangeArrowheads="1"/>
          </p:cNvPicPr>
          <p:nvPr/>
        </p:nvPicPr>
        <p:blipFill>
          <a:blip r:embed="rId3" cstate="print"/>
          <a:srcRect/>
          <a:stretch>
            <a:fillRect/>
          </a:stretch>
        </p:blipFill>
        <p:spPr bwMode="auto">
          <a:xfrm>
            <a:off x="250825" y="1231900"/>
            <a:ext cx="2017713" cy="2017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n-US" smtClean="0"/>
              <a:t>MIDSUMMER`S DAY</a:t>
            </a:r>
            <a:endParaRPr lang="ru-RU" smtClean="0"/>
          </a:p>
        </p:txBody>
      </p:sp>
      <p:sp>
        <p:nvSpPr>
          <p:cNvPr id="18435" name="Rectangle 3"/>
          <p:cNvSpPr>
            <a:spLocks noGrp="1" noChangeArrowheads="1"/>
          </p:cNvSpPr>
          <p:nvPr>
            <p:ph type="body" idx="1"/>
          </p:nvPr>
        </p:nvSpPr>
        <p:spPr>
          <a:xfrm>
            <a:off x="250825" y="1412875"/>
            <a:ext cx="7772400" cy="3384550"/>
          </a:xfrm>
        </p:spPr>
        <p:txBody>
          <a:bodyPr/>
          <a:lstStyle/>
          <a:p>
            <a:pPr eaLnBrk="1" hangingPunct="1"/>
            <a:r>
              <a:rPr lang="en-US" smtClean="0"/>
              <a:t>Midsummer's Day, June 24th, is the longest day of the year. </a:t>
            </a:r>
          </a:p>
          <a:p>
            <a:pPr eaLnBrk="1" hangingPunct="1"/>
            <a:r>
              <a:rPr lang="en-US" smtClean="0"/>
              <a:t>On that day you can see a very old custom at Stonehenge. </a:t>
            </a:r>
          </a:p>
          <a:p>
            <a:pPr eaLnBrk="1" hangingPunct="1"/>
            <a:r>
              <a:rPr lang="en-US" smtClean="0"/>
              <a:t>Stonehenge is one of Europe's biggest stone circles. </a:t>
            </a:r>
            <a:endParaRPr lang="ru-RU" smtClean="0"/>
          </a:p>
        </p:txBody>
      </p:sp>
      <p:pic>
        <p:nvPicPr>
          <p:cNvPr id="18436" name="Picture 4" descr="стоунхендж"/>
          <p:cNvPicPr>
            <a:picLocks noChangeAspect="1" noChangeArrowheads="1"/>
          </p:cNvPicPr>
          <p:nvPr/>
        </p:nvPicPr>
        <p:blipFill>
          <a:blip r:embed="rId2" cstate="print"/>
          <a:srcRect/>
          <a:stretch>
            <a:fillRect/>
          </a:stretch>
        </p:blipFill>
        <p:spPr bwMode="auto">
          <a:xfrm>
            <a:off x="5940425" y="4292600"/>
            <a:ext cx="3024188" cy="2268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4213" y="0"/>
            <a:ext cx="7772400" cy="1462088"/>
          </a:xfrm>
        </p:spPr>
        <p:txBody>
          <a:bodyPr/>
          <a:lstStyle/>
          <a:p>
            <a:pPr algn="ctr" eaLnBrk="1" hangingPunct="1"/>
            <a:r>
              <a:rPr lang="en-US" smtClean="0"/>
              <a:t>HALLOWEEN</a:t>
            </a:r>
            <a:endParaRPr lang="ru-RU" smtClean="0"/>
          </a:p>
        </p:txBody>
      </p:sp>
      <p:sp>
        <p:nvSpPr>
          <p:cNvPr id="19459" name="Rectangle 3"/>
          <p:cNvSpPr>
            <a:spLocks noGrp="1" noChangeArrowheads="1"/>
          </p:cNvSpPr>
          <p:nvPr>
            <p:ph type="body" idx="1"/>
          </p:nvPr>
        </p:nvSpPr>
        <p:spPr>
          <a:xfrm>
            <a:off x="1979613" y="1268413"/>
            <a:ext cx="5472112" cy="3600450"/>
          </a:xfrm>
        </p:spPr>
        <p:txBody>
          <a:bodyPr/>
          <a:lstStyle/>
          <a:p>
            <a:pPr eaLnBrk="1" hangingPunct="1"/>
            <a:r>
              <a:rPr lang="en-US" sz="2800" smtClean="0"/>
              <a:t>On October 31st British people celebrate Halloween. It is the most colourful and exciting holiday of the year.</a:t>
            </a:r>
            <a:r>
              <a:rPr lang="ru-RU" sz="2800" smtClean="0"/>
              <a:t> </a:t>
            </a:r>
            <a:endParaRPr lang="en-US" sz="2800" smtClean="0"/>
          </a:p>
          <a:p>
            <a:pPr eaLnBrk="1" hangingPunct="1"/>
            <a:r>
              <a:rPr lang="en-US" sz="2800" smtClean="0"/>
              <a:t>Halloween is a time for fun. </a:t>
            </a:r>
          </a:p>
          <a:p>
            <a:pPr eaLnBrk="1" hangingPunct="1">
              <a:buFontTx/>
              <a:buNone/>
            </a:pPr>
            <a:endParaRPr lang="ru-RU" sz="2800" smtClean="0"/>
          </a:p>
        </p:txBody>
      </p:sp>
      <p:pic>
        <p:nvPicPr>
          <p:cNvPr id="19460" name="Picture 4" descr="3helloween"/>
          <p:cNvPicPr>
            <a:picLocks noChangeAspect="1" noChangeArrowheads="1"/>
          </p:cNvPicPr>
          <p:nvPr/>
        </p:nvPicPr>
        <p:blipFill>
          <a:blip r:embed="rId2" cstate="print"/>
          <a:srcRect/>
          <a:stretch>
            <a:fillRect/>
          </a:stretch>
        </p:blipFill>
        <p:spPr bwMode="auto">
          <a:xfrm>
            <a:off x="6959600" y="3860800"/>
            <a:ext cx="1993900" cy="2736850"/>
          </a:xfrm>
          <a:prstGeom prst="rect">
            <a:avLst/>
          </a:prstGeom>
          <a:noFill/>
          <a:ln w="9525">
            <a:noFill/>
            <a:miter lim="800000"/>
            <a:headEnd/>
            <a:tailEnd/>
          </a:ln>
        </p:spPr>
      </p:pic>
      <p:pic>
        <p:nvPicPr>
          <p:cNvPr id="19461" name="Picture 5" descr="halloween_g"/>
          <p:cNvPicPr>
            <a:picLocks noChangeAspect="1" noChangeArrowheads="1"/>
          </p:cNvPicPr>
          <p:nvPr/>
        </p:nvPicPr>
        <p:blipFill>
          <a:blip r:embed="rId3" cstate="print"/>
          <a:srcRect/>
          <a:stretch>
            <a:fillRect/>
          </a:stretch>
        </p:blipFill>
        <p:spPr bwMode="auto">
          <a:xfrm>
            <a:off x="323850" y="4535488"/>
            <a:ext cx="4319588" cy="2160587"/>
          </a:xfrm>
          <a:prstGeom prst="rect">
            <a:avLst/>
          </a:prstGeom>
          <a:noFill/>
          <a:ln w="9525">
            <a:noFill/>
            <a:miter lim="800000"/>
            <a:headEnd/>
            <a:tailEnd/>
          </a:ln>
        </p:spPr>
      </p:pic>
      <p:pic>
        <p:nvPicPr>
          <p:cNvPr id="19462" name="Picture 7" descr="Рисунок13"/>
          <p:cNvPicPr>
            <a:picLocks noChangeAspect="1" noChangeArrowheads="1"/>
          </p:cNvPicPr>
          <p:nvPr/>
        </p:nvPicPr>
        <p:blipFill>
          <a:blip r:embed="rId4" cstate="print"/>
          <a:srcRect/>
          <a:stretch>
            <a:fillRect/>
          </a:stretch>
        </p:blipFill>
        <p:spPr bwMode="auto">
          <a:xfrm>
            <a:off x="250825" y="404813"/>
            <a:ext cx="1836738" cy="2024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eaLnBrk="1" hangingPunct="1"/>
            <a:r>
              <a:rPr lang="en-US" smtClean="0"/>
              <a:t>GUY FAWKES NIGHT— NOVEMBER 5</a:t>
            </a:r>
            <a:endParaRPr lang="ru-RU" smtClean="0"/>
          </a:p>
        </p:txBody>
      </p:sp>
      <p:sp>
        <p:nvSpPr>
          <p:cNvPr id="20483" name="Rectangle 3"/>
          <p:cNvSpPr>
            <a:spLocks noGrp="1" noChangeArrowheads="1"/>
          </p:cNvSpPr>
          <p:nvPr>
            <p:ph type="body" idx="1"/>
          </p:nvPr>
        </p:nvSpPr>
        <p:spPr>
          <a:xfrm>
            <a:off x="1403350" y="1700213"/>
            <a:ext cx="6192838" cy="4249737"/>
          </a:xfrm>
        </p:spPr>
        <p:txBody>
          <a:bodyPr/>
          <a:lstStyle/>
          <a:p>
            <a:pPr algn="ctr" eaLnBrk="1" hangingPunct="1">
              <a:buFontTx/>
              <a:buNone/>
            </a:pPr>
            <a:r>
              <a:rPr lang="en-US" smtClean="0"/>
              <a:t>  </a:t>
            </a:r>
            <a:r>
              <a:rPr lang="en-GB" smtClean="0"/>
              <a:t>Guy Fawkes Night is one of the most popular festivals in Great Britain. It commemorates the discovery of the so-called Gunpowder Plot, and is celebrated throughout the country.</a:t>
            </a:r>
            <a:endParaRPr lang="ru-RU" smtClean="0"/>
          </a:p>
        </p:txBody>
      </p:sp>
      <p:pic>
        <p:nvPicPr>
          <p:cNvPr id="20484" name="Picture 4" descr="200px-Guy_Fawkes_portrait"/>
          <p:cNvPicPr>
            <a:picLocks noChangeAspect="1" noChangeArrowheads="1"/>
          </p:cNvPicPr>
          <p:nvPr/>
        </p:nvPicPr>
        <p:blipFill>
          <a:blip r:embed="rId2" cstate="print"/>
          <a:srcRect/>
          <a:stretch>
            <a:fillRect/>
          </a:stretch>
        </p:blipFill>
        <p:spPr bwMode="auto">
          <a:xfrm>
            <a:off x="7308850" y="4508500"/>
            <a:ext cx="1624013" cy="2160588"/>
          </a:xfrm>
          <a:prstGeom prst="rect">
            <a:avLst/>
          </a:prstGeom>
          <a:noFill/>
          <a:ln w="9525">
            <a:noFill/>
            <a:miter lim="800000"/>
            <a:headEnd/>
            <a:tailEnd/>
          </a:ln>
        </p:spPr>
      </p:pic>
      <p:pic>
        <p:nvPicPr>
          <p:cNvPr id="20485" name="Picture 5" descr="гай фокс"/>
          <p:cNvPicPr>
            <a:picLocks noChangeAspect="1" noChangeArrowheads="1"/>
          </p:cNvPicPr>
          <p:nvPr/>
        </p:nvPicPr>
        <p:blipFill>
          <a:blip r:embed="rId3" cstate="print"/>
          <a:srcRect/>
          <a:stretch>
            <a:fillRect/>
          </a:stretch>
        </p:blipFill>
        <p:spPr bwMode="auto">
          <a:xfrm>
            <a:off x="161925" y="1268413"/>
            <a:ext cx="1706563" cy="2276475"/>
          </a:xfrm>
          <a:prstGeom prst="rect">
            <a:avLst/>
          </a:prstGeom>
          <a:noFill/>
          <a:ln w="9525">
            <a:noFill/>
            <a:miter lim="800000"/>
            <a:headEnd/>
            <a:tailEnd/>
          </a:ln>
        </p:spPr>
      </p:pic>
      <p:pic>
        <p:nvPicPr>
          <p:cNvPr id="20486" name="Picture 7" descr="Рисунок14"/>
          <p:cNvPicPr>
            <a:picLocks noChangeAspect="1" noChangeArrowheads="1"/>
          </p:cNvPicPr>
          <p:nvPr/>
        </p:nvPicPr>
        <p:blipFill>
          <a:blip r:embed="rId4" cstate="print"/>
          <a:srcRect/>
          <a:stretch>
            <a:fillRect/>
          </a:stretch>
        </p:blipFill>
        <p:spPr bwMode="auto">
          <a:xfrm>
            <a:off x="179388" y="3789363"/>
            <a:ext cx="1766887" cy="266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7" descr="Рисунок1"/>
          <p:cNvPicPr>
            <a:picLocks noChangeAspect="1" noChangeArrowheads="1"/>
          </p:cNvPicPr>
          <p:nvPr/>
        </p:nvPicPr>
        <p:blipFill>
          <a:blip r:embed="rId2" cstate="print"/>
          <a:srcRect/>
          <a:stretch>
            <a:fillRect/>
          </a:stretch>
        </p:blipFill>
        <p:spPr bwMode="auto">
          <a:xfrm rot="821961">
            <a:off x="484593" y="267819"/>
            <a:ext cx="2460625" cy="1655763"/>
          </a:xfrm>
          <a:prstGeom prst="rect">
            <a:avLst/>
          </a:prstGeom>
          <a:noFill/>
          <a:ln w="9525">
            <a:noFill/>
            <a:miter lim="800000"/>
            <a:headEnd/>
            <a:tailEnd/>
          </a:ln>
        </p:spPr>
      </p:pic>
      <p:pic>
        <p:nvPicPr>
          <p:cNvPr id="3074" name="Picture 9" descr="Рисунок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833993">
            <a:off x="7164388" y="188913"/>
            <a:ext cx="1801812" cy="2220912"/>
          </a:xfrm>
          <a:prstGeom prst="rect">
            <a:avLst/>
          </a:prstGeom>
          <a:noFill/>
          <a:ln w="9525">
            <a:noFill/>
            <a:miter lim="800000"/>
            <a:headEnd/>
            <a:tailEnd/>
          </a:ln>
        </p:spPr>
      </p:pic>
      <p:sp>
        <p:nvSpPr>
          <p:cNvPr id="3075" name="Rectangle 2"/>
          <p:cNvSpPr>
            <a:spLocks noGrp="1" noChangeArrowheads="1"/>
          </p:cNvSpPr>
          <p:nvPr>
            <p:ph type="ctrTitle"/>
          </p:nvPr>
        </p:nvSpPr>
        <p:spPr/>
        <p:txBody>
          <a:bodyPr/>
          <a:lstStyle/>
          <a:p>
            <a:pPr algn="ctr" eaLnBrk="1" hangingPunct="1"/>
            <a:r>
              <a:rPr lang="en-US" dirty="0" smtClean="0"/>
              <a:t>Traditions and holidays of Great Britain</a:t>
            </a:r>
            <a:endParaRPr lang="ru-RU" dirty="0" smtClean="0"/>
          </a:p>
        </p:txBody>
      </p:sp>
      <p:pic>
        <p:nvPicPr>
          <p:cNvPr id="3077" name="Picture 8" descr="Рисунок2"/>
          <p:cNvPicPr>
            <a:picLocks noChangeAspect="1" noChangeArrowheads="1"/>
          </p:cNvPicPr>
          <p:nvPr/>
        </p:nvPicPr>
        <p:blipFill>
          <a:blip r:embed="rId4" cstate="print"/>
          <a:srcRect/>
          <a:stretch>
            <a:fillRect/>
          </a:stretch>
        </p:blipFill>
        <p:spPr bwMode="auto">
          <a:xfrm>
            <a:off x="2928938" y="3500438"/>
            <a:ext cx="3403600" cy="2222500"/>
          </a:xfrm>
          <a:prstGeom prst="rect">
            <a:avLst/>
          </a:prstGeom>
          <a:noFill/>
          <a:ln w="9525">
            <a:noFill/>
            <a:miter lim="800000"/>
            <a:headEnd/>
            <a:tailEnd/>
          </a:ln>
        </p:spPr>
      </p:pic>
      <p:sp>
        <p:nvSpPr>
          <p:cNvPr id="3078" name="Подзаголовок 8"/>
          <p:cNvSpPr>
            <a:spLocks noGrp="1"/>
          </p:cNvSpPr>
          <p:nvPr>
            <p:ph type="subTitle" sz="quarter" idx="1"/>
          </p:nvPr>
        </p:nvSpPr>
        <p:spPr/>
        <p:txBody>
          <a:bodyPr/>
          <a:lstStyle/>
          <a:p>
            <a:pPr eaLnBrk="1" hangingPunct="1"/>
            <a:endParaRPr lang="ru-RU"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eaLnBrk="1" hangingPunct="1"/>
            <a:r>
              <a:rPr lang="en-US" sz="4000" smtClean="0"/>
              <a:t>CHRISTMAS CELEBRATIONS</a:t>
            </a:r>
            <a:r>
              <a:rPr lang="ru-RU" sz="4000" b="1" smtClean="0"/>
              <a:t/>
            </a:r>
            <a:br>
              <a:rPr lang="ru-RU" sz="4000" b="1" smtClean="0"/>
            </a:br>
            <a:endParaRPr lang="ru-RU" sz="4000" b="1" smtClean="0"/>
          </a:p>
        </p:txBody>
      </p:sp>
      <p:sp>
        <p:nvSpPr>
          <p:cNvPr id="21507" name="Rectangle 3"/>
          <p:cNvSpPr>
            <a:spLocks noGrp="1" noChangeArrowheads="1"/>
          </p:cNvSpPr>
          <p:nvPr>
            <p:ph type="body" idx="1"/>
          </p:nvPr>
        </p:nvSpPr>
        <p:spPr>
          <a:xfrm>
            <a:off x="827088" y="1412875"/>
            <a:ext cx="7921625" cy="3024188"/>
          </a:xfrm>
        </p:spPr>
        <p:txBody>
          <a:bodyPr/>
          <a:lstStyle/>
          <a:p>
            <a:pPr algn="ctr" eaLnBrk="1" hangingPunct="1">
              <a:buFontTx/>
              <a:buNone/>
            </a:pPr>
            <a:r>
              <a:rPr lang="en-US" smtClean="0"/>
              <a:t>  The most popular holiday in Britain is Christmas. People give each other presents and send Christmas cards. The traditional English dinner on Christmas is turkey and pudding.</a:t>
            </a:r>
            <a:r>
              <a:rPr lang="ru-RU" smtClean="0"/>
              <a:t> </a:t>
            </a:r>
          </a:p>
        </p:txBody>
      </p:sp>
      <p:pic>
        <p:nvPicPr>
          <p:cNvPr id="21508" name="Picture 5" descr="add-img"/>
          <p:cNvPicPr>
            <a:picLocks noChangeAspect="1" noChangeArrowheads="1"/>
          </p:cNvPicPr>
          <p:nvPr/>
        </p:nvPicPr>
        <p:blipFill>
          <a:blip r:embed="rId2" cstate="print"/>
          <a:srcRect/>
          <a:stretch>
            <a:fillRect/>
          </a:stretch>
        </p:blipFill>
        <p:spPr bwMode="auto">
          <a:xfrm>
            <a:off x="250825" y="333375"/>
            <a:ext cx="609600" cy="2381250"/>
          </a:xfrm>
          <a:prstGeom prst="rect">
            <a:avLst/>
          </a:prstGeom>
          <a:noFill/>
          <a:ln w="9525">
            <a:noFill/>
            <a:miter lim="800000"/>
            <a:headEnd/>
            <a:tailEnd/>
          </a:ln>
        </p:spPr>
      </p:pic>
      <p:pic>
        <p:nvPicPr>
          <p:cNvPr id="21509" name="Picture 6" descr="Englis4"/>
          <p:cNvPicPr>
            <a:picLocks noChangeAspect="1" noChangeArrowheads="1"/>
          </p:cNvPicPr>
          <p:nvPr/>
        </p:nvPicPr>
        <p:blipFill>
          <a:blip r:embed="rId3" cstate="print"/>
          <a:srcRect/>
          <a:stretch>
            <a:fillRect/>
          </a:stretch>
        </p:blipFill>
        <p:spPr bwMode="auto">
          <a:xfrm>
            <a:off x="179388" y="5013325"/>
            <a:ext cx="2314575" cy="1476375"/>
          </a:xfrm>
          <a:prstGeom prst="rect">
            <a:avLst/>
          </a:prstGeom>
          <a:noFill/>
          <a:ln w="9525">
            <a:noFill/>
            <a:miter lim="800000"/>
            <a:headEnd/>
            <a:tailEnd/>
          </a:ln>
        </p:spPr>
      </p:pic>
      <p:pic>
        <p:nvPicPr>
          <p:cNvPr id="21510" name="Picture 8" descr="chr"/>
          <p:cNvPicPr>
            <a:picLocks noChangeAspect="1" noChangeArrowheads="1"/>
          </p:cNvPicPr>
          <p:nvPr/>
        </p:nvPicPr>
        <p:blipFill>
          <a:blip r:embed="rId4" cstate="print"/>
          <a:srcRect/>
          <a:stretch>
            <a:fillRect/>
          </a:stretch>
        </p:blipFill>
        <p:spPr bwMode="auto">
          <a:xfrm>
            <a:off x="6372225" y="4724400"/>
            <a:ext cx="2514600" cy="1293813"/>
          </a:xfrm>
          <a:prstGeom prst="rect">
            <a:avLst/>
          </a:prstGeom>
          <a:noFill/>
          <a:ln w="9525">
            <a:noFill/>
            <a:miter lim="800000"/>
            <a:headEnd/>
            <a:tailEnd/>
          </a:ln>
        </p:spPr>
      </p:pic>
      <p:pic>
        <p:nvPicPr>
          <p:cNvPr id="21511" name="Picture 9" descr="Рисунок15"/>
          <p:cNvPicPr>
            <a:picLocks noChangeAspect="1" noChangeArrowheads="1"/>
          </p:cNvPicPr>
          <p:nvPr/>
        </p:nvPicPr>
        <p:blipFill>
          <a:blip r:embed="rId5" cstate="print"/>
          <a:srcRect/>
          <a:stretch>
            <a:fillRect/>
          </a:stretch>
        </p:blipFill>
        <p:spPr bwMode="auto">
          <a:xfrm>
            <a:off x="3059113" y="4437063"/>
            <a:ext cx="2925762"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5013176"/>
            <a:ext cx="7978080" cy="1080120"/>
          </a:xfrm>
        </p:spPr>
        <p:txBody>
          <a:bodyPr/>
          <a:lstStyle/>
          <a:p>
            <a:r>
              <a:rPr lang="en-US" dirty="0" smtClean="0"/>
              <a:t>Russian tradition</a:t>
            </a:r>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88640"/>
            <a:ext cx="7920880" cy="48965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Подзаголовок 4"/>
          <p:cNvSpPr>
            <a:spLocks noGrp="1"/>
          </p:cNvSpPr>
          <p:nvPr>
            <p:ph type="subTitle" idx="1"/>
          </p:nvPr>
        </p:nvSpPr>
        <p:spPr/>
        <p:txBody>
          <a:bodyPr/>
          <a:lstStyle/>
          <a:p>
            <a:endParaRPr lang="ru-RU"/>
          </a:p>
        </p:txBody>
      </p:sp>
    </p:spTree>
    <p:extLst>
      <p:ext uri="{BB962C8B-B14F-4D97-AF65-F5344CB8AC3E}">
        <p14:creationId xmlns:p14="http://schemas.microsoft.com/office/powerpoint/2010/main" xmlns="" val="2820629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107504" y="4869160"/>
            <a:ext cx="8208912" cy="1800200"/>
          </a:xfrm>
        </p:spPr>
        <p:txBody>
          <a:bodyPr>
            <a:normAutofit lnSpcReduction="10000"/>
          </a:bodyPr>
          <a:lstStyle/>
          <a:p>
            <a:pPr marL="114300" indent="0">
              <a:buNone/>
            </a:pPr>
            <a:r>
              <a:rPr lang="en-GB" sz="2400" i="1" dirty="0"/>
              <a:t>Russia is indeed a unique country, which, along with highly developed modern culture carefully preserves the national traditions deeply rooted not only in Christianity but also in paganism. The Russians still celebrate pagan holidays, believe in many of the popular superstitions and legends.</a:t>
            </a:r>
            <a:endParaRPr lang="ru-RU" sz="2400" i="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60032" y="100013"/>
            <a:ext cx="3322117" cy="44811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332656"/>
            <a:ext cx="4334869" cy="36724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36986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620000" cy="58018"/>
          </a:xfrm>
        </p:spPr>
        <p:txBody>
          <a:bodyPr/>
          <a:lstStyle/>
          <a:p>
            <a:endParaRPr lang="ru-RU" dirty="0"/>
          </a:p>
        </p:txBody>
      </p:sp>
      <p:sp>
        <p:nvSpPr>
          <p:cNvPr id="3" name="Объект 2"/>
          <p:cNvSpPr>
            <a:spLocks noGrp="1"/>
          </p:cNvSpPr>
          <p:nvPr>
            <p:ph idx="1"/>
          </p:nvPr>
        </p:nvSpPr>
        <p:spPr>
          <a:xfrm>
            <a:off x="395536" y="5661248"/>
            <a:ext cx="7620000" cy="1008112"/>
          </a:xfrm>
        </p:spPr>
        <p:txBody>
          <a:bodyPr>
            <a:normAutofit lnSpcReduction="10000"/>
          </a:bodyPr>
          <a:lstStyle/>
          <a:p>
            <a:pPr marL="114300" indent="0">
              <a:buNone/>
            </a:pPr>
            <a:r>
              <a:rPr lang="en-GB" b="1" i="1" dirty="0"/>
              <a:t>Christianity gave Russians such great holidays like Easter , Christmas and Baptism , and paganism – pancake day and Ivan </a:t>
            </a:r>
            <a:r>
              <a:rPr lang="en-GB" b="1" i="1" dirty="0" err="1"/>
              <a:t>Kupala</a:t>
            </a:r>
            <a:r>
              <a:rPr lang="en-GB" b="1" i="1" dirty="0"/>
              <a:t>.</a:t>
            </a:r>
            <a:endParaRPr lang="ru-RU" b="1" i="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3" y="156166"/>
            <a:ext cx="3744415" cy="26247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3968" y="156166"/>
            <a:ext cx="3960440" cy="26247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2924944"/>
            <a:ext cx="3744415" cy="27090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83969" y="2995241"/>
            <a:ext cx="3960440" cy="26387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879323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79512" y="5805264"/>
            <a:ext cx="8136904" cy="864096"/>
          </a:xfrm>
        </p:spPr>
        <p:txBody>
          <a:bodyPr>
            <a:normAutofit/>
          </a:bodyPr>
          <a:lstStyle/>
          <a:p>
            <a:pPr marL="114300" indent="0">
              <a:buNone/>
            </a:pPr>
            <a:r>
              <a:rPr lang="en-GB" b="1" i="1" dirty="0"/>
              <a:t>Among the Russian traditions, the wedding traditions that have been passed down from generation to generation.</a:t>
            </a:r>
            <a:endParaRPr lang="ru-RU" b="1" i="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9" y="190631"/>
            <a:ext cx="4464495" cy="28783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4048" y="252577"/>
            <a:ext cx="3312368" cy="27544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9" y="3212975"/>
            <a:ext cx="3744415" cy="25202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27984" y="3288190"/>
            <a:ext cx="3888431" cy="24518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155269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67544" y="5705872"/>
            <a:ext cx="7620000" cy="1152128"/>
          </a:xfrm>
        </p:spPr>
        <p:txBody>
          <a:bodyPr>
            <a:normAutofit/>
          </a:bodyPr>
          <a:lstStyle/>
          <a:p>
            <a:pPr marL="114300" indent="0">
              <a:buNone/>
            </a:pPr>
            <a:r>
              <a:rPr lang="en-GB" b="1" i="1" dirty="0"/>
              <a:t>In Russia since olden times people believe in different omens. Signs were in Russia for a long time. And during this time, they appeared quite a large number.</a:t>
            </a:r>
            <a:endParaRPr lang="ru-RU" b="1" i="1"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4199" y="188640"/>
            <a:ext cx="3789729" cy="25202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222086"/>
            <a:ext cx="2952328" cy="24947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5587" y="2852936"/>
            <a:ext cx="3952357" cy="27393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32386" y="3060577"/>
            <a:ext cx="3847579" cy="25317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13356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5085184"/>
            <a:ext cx="7620000" cy="1315616"/>
          </a:xfrm>
        </p:spPr>
        <p:txBody>
          <a:bodyPr/>
          <a:lstStyle/>
          <a:p>
            <a:pPr marL="114300" indent="0">
              <a:buNone/>
            </a:pPr>
            <a:r>
              <a:rPr lang="en-GB" b="1" i="1" dirty="0"/>
              <a:t>The holiday table is not only breaking from the caterer, but also push him very long and not always friendly toast, so are these competitions.</a:t>
            </a:r>
            <a:endParaRPr lang="ru-RU" b="1" i="1"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437749"/>
            <a:ext cx="7632848" cy="43594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438937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0" y="4293096"/>
            <a:ext cx="8077200" cy="2376264"/>
          </a:xfrm>
        </p:spPr>
        <p:txBody>
          <a:bodyPr>
            <a:normAutofit fontScale="92500" lnSpcReduction="10000"/>
          </a:bodyPr>
          <a:lstStyle/>
          <a:p>
            <a:pPr marL="114300" indent="0">
              <a:buNone/>
            </a:pPr>
            <a:r>
              <a:rPr lang="en-GB" sz="2400" b="1" i="1" dirty="0"/>
              <a:t>Russians almost never smile, especially in conversation with strangers, the question is why Russians don't smile is probably the most incomprehensible Russian soul for foreigners. The answer is quite simple. The first is a smile in Russian communication is not a signal of politeness. Smiling man may even arouse suspicion, and suddenly he's laughing at us, and that only is Russian proverb "Laughter for no reason — sign fool".</a:t>
            </a:r>
            <a:endParaRPr lang="ru-RU" sz="2400" b="1" i="1" dirty="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88641"/>
            <a:ext cx="7776864" cy="39604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51938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4869160"/>
            <a:ext cx="7620000" cy="1531640"/>
          </a:xfrm>
        </p:spPr>
        <p:txBody>
          <a:bodyPr/>
          <a:lstStyle/>
          <a:p>
            <a:pPr marL="114300" indent="0">
              <a:buNone/>
            </a:pPr>
            <a:r>
              <a:rPr lang="en-GB" b="1" i="1" dirty="0"/>
              <a:t>Traveling abroad Russians are always seen, even among themselves they have to talk very quietly, drinking strong drink, they become much louder foreigners. Before the trip, there is a strange custom to "sit down on the track."</a:t>
            </a:r>
            <a:endParaRPr lang="ru-RU" b="1" i="1"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9817" y="1196752"/>
            <a:ext cx="4054151" cy="33123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50297" y="1196752"/>
            <a:ext cx="3766119" cy="33123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792306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57200" y="5301208"/>
            <a:ext cx="7620000" cy="1099592"/>
          </a:xfrm>
        </p:spPr>
        <p:txBody>
          <a:bodyPr/>
          <a:lstStyle/>
          <a:p>
            <a:pPr marL="114300" indent="0">
              <a:buNone/>
            </a:pPr>
            <a:r>
              <a:rPr lang="en-GB" b="1" i="1" dirty="0"/>
              <a:t>Russia is an amazing country with amazing people ! Only in it you will find a surprising number of traditions , customs and colorful Festivals with delicious food and cheerful feasts.</a:t>
            </a:r>
            <a:endParaRPr lang="ru-RU" b="1" i="1"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3" y="188640"/>
            <a:ext cx="8133734" cy="50405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00551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mtClean="0"/>
              <a:t>English Traditions</a:t>
            </a:r>
            <a:endParaRPr lang="ru-RU" smtClean="0"/>
          </a:p>
        </p:txBody>
      </p:sp>
      <p:sp>
        <p:nvSpPr>
          <p:cNvPr id="4099" name="Rectangle 3"/>
          <p:cNvSpPr>
            <a:spLocks noGrp="1" noChangeArrowheads="1"/>
          </p:cNvSpPr>
          <p:nvPr>
            <p:ph type="body" idx="1"/>
          </p:nvPr>
        </p:nvSpPr>
        <p:spPr>
          <a:xfrm>
            <a:off x="685800" y="1484313"/>
            <a:ext cx="7772400" cy="4611687"/>
          </a:xfrm>
        </p:spPr>
        <p:txBody>
          <a:bodyPr/>
          <a:lstStyle/>
          <a:p>
            <a:pPr marL="609600" indent="-609600" eaLnBrk="1" hangingPunct="1"/>
            <a:r>
              <a:rPr lang="en-US" smtClean="0"/>
              <a:t>state traditions</a:t>
            </a:r>
          </a:p>
          <a:p>
            <a:pPr marL="609600" indent="-609600" eaLnBrk="1" hangingPunct="1"/>
            <a:r>
              <a:rPr lang="en-US" smtClean="0"/>
              <a:t>national holidays</a:t>
            </a:r>
          </a:p>
          <a:p>
            <a:pPr marL="609600" indent="-609600" eaLnBrk="1" hangingPunct="1"/>
            <a:r>
              <a:rPr lang="en-US" smtClean="0"/>
              <a:t>religious holidays</a:t>
            </a:r>
          </a:p>
          <a:p>
            <a:pPr marL="609600" indent="-609600" eaLnBrk="1" hangingPunct="1"/>
            <a:r>
              <a:rPr lang="en-US" smtClean="0"/>
              <a:t>public holidays</a:t>
            </a:r>
          </a:p>
          <a:p>
            <a:pPr marL="609600" indent="-609600" eaLnBrk="1" hangingPunct="1"/>
            <a:r>
              <a:rPr lang="en-US" smtClean="0"/>
              <a:t>concerning private life (child's birth, wedding, marriage)</a:t>
            </a:r>
          </a:p>
          <a:p>
            <a:pPr marL="609600" indent="-609600" eaLnBrk="1" hangingPunct="1"/>
            <a:r>
              <a:rPr lang="en-US" smtClean="0"/>
              <a:t>traditional ceremonies</a:t>
            </a:r>
          </a:p>
          <a:p>
            <a:pPr marL="609600" indent="-609600" eaLnBrk="1" hangingPunct="1"/>
            <a:endParaRPr lang="ru-RU" smtClean="0"/>
          </a:p>
        </p:txBody>
      </p:sp>
      <p:pic>
        <p:nvPicPr>
          <p:cNvPr id="4100" name="Picture 4" descr="image003"/>
          <p:cNvPicPr>
            <a:picLocks noChangeAspect="1" noChangeArrowheads="1"/>
          </p:cNvPicPr>
          <p:nvPr/>
        </p:nvPicPr>
        <p:blipFill>
          <a:blip r:embed="rId2" cstate="print"/>
          <a:srcRect/>
          <a:stretch>
            <a:fillRect/>
          </a:stretch>
        </p:blipFill>
        <p:spPr bwMode="auto">
          <a:xfrm>
            <a:off x="6732588" y="4868863"/>
            <a:ext cx="2159000" cy="1785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9750" y="188913"/>
            <a:ext cx="7772400" cy="1462087"/>
          </a:xfrm>
        </p:spPr>
        <p:txBody>
          <a:bodyPr/>
          <a:lstStyle/>
          <a:p>
            <a:pPr algn="ctr" eaLnBrk="1" hangingPunct="1"/>
            <a:r>
              <a:rPr lang="en-US" smtClean="0"/>
              <a:t>Holidays</a:t>
            </a:r>
            <a:endParaRPr lang="ru-RU" smtClean="0"/>
          </a:p>
        </p:txBody>
      </p:sp>
      <p:sp>
        <p:nvSpPr>
          <p:cNvPr id="5123" name="Rectangle 3"/>
          <p:cNvSpPr>
            <a:spLocks noGrp="1" noChangeArrowheads="1"/>
          </p:cNvSpPr>
          <p:nvPr>
            <p:ph type="body" idx="1"/>
          </p:nvPr>
        </p:nvSpPr>
        <p:spPr>
          <a:xfrm>
            <a:off x="250825" y="1268413"/>
            <a:ext cx="8893175" cy="5329237"/>
          </a:xfrm>
        </p:spPr>
        <p:txBody>
          <a:bodyPr/>
          <a:lstStyle/>
          <a:p>
            <a:pPr algn="ctr" eaLnBrk="1" hangingPunct="1">
              <a:buFontTx/>
              <a:buNone/>
            </a:pPr>
            <a:r>
              <a:rPr lang="en-US" smtClean="0"/>
              <a:t>New Year</a:t>
            </a:r>
          </a:p>
          <a:p>
            <a:pPr eaLnBrk="1" hangingPunct="1"/>
            <a:r>
              <a:rPr lang="en-US" smtClean="0"/>
              <a:t>The most common type of celebration is a New Year party</a:t>
            </a:r>
          </a:p>
        </p:txBody>
      </p:sp>
      <p:pic>
        <p:nvPicPr>
          <p:cNvPr id="5124" name="Picture 4" descr="new year"/>
          <p:cNvPicPr>
            <a:picLocks noChangeAspect="1" noChangeArrowheads="1"/>
          </p:cNvPicPr>
          <p:nvPr/>
        </p:nvPicPr>
        <p:blipFill>
          <a:blip r:embed="rId2" cstate="print"/>
          <a:srcRect/>
          <a:stretch>
            <a:fillRect/>
          </a:stretch>
        </p:blipFill>
        <p:spPr bwMode="auto">
          <a:xfrm>
            <a:off x="323850" y="2997200"/>
            <a:ext cx="2435225" cy="3651250"/>
          </a:xfrm>
          <a:prstGeom prst="rect">
            <a:avLst/>
          </a:prstGeom>
          <a:noFill/>
          <a:ln w="9525">
            <a:noFill/>
            <a:miter lim="800000"/>
            <a:headEnd/>
            <a:tailEnd/>
          </a:ln>
        </p:spPr>
      </p:pic>
      <p:pic>
        <p:nvPicPr>
          <p:cNvPr id="5125" name="Picture 6" descr="new2"/>
          <p:cNvPicPr>
            <a:picLocks noChangeAspect="1" noChangeArrowheads="1"/>
          </p:cNvPicPr>
          <p:nvPr/>
        </p:nvPicPr>
        <p:blipFill>
          <a:blip r:embed="rId3" cstate="print"/>
          <a:srcRect/>
          <a:stretch>
            <a:fillRect/>
          </a:stretch>
        </p:blipFill>
        <p:spPr bwMode="auto">
          <a:xfrm>
            <a:off x="6372225" y="4086225"/>
            <a:ext cx="2447925"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8"/>
          <p:cNvSpPr>
            <a:spLocks noGrp="1" noChangeArrowheads="1"/>
          </p:cNvSpPr>
          <p:nvPr>
            <p:ph type="title"/>
          </p:nvPr>
        </p:nvSpPr>
        <p:spPr>
          <a:xfrm>
            <a:off x="395288" y="333375"/>
            <a:ext cx="7772400" cy="1081088"/>
          </a:xfrm>
        </p:spPr>
        <p:txBody>
          <a:bodyPr/>
          <a:lstStyle/>
          <a:p>
            <a:pPr algn="ctr" eaLnBrk="1" hangingPunct="1"/>
            <a:r>
              <a:rPr lang="en-US" sz="4000" smtClean="0"/>
              <a:t>New Year</a:t>
            </a:r>
            <a:br>
              <a:rPr lang="en-US" sz="4000" smtClean="0"/>
            </a:br>
            <a:endParaRPr lang="ru-RU" sz="4000" smtClean="0"/>
          </a:p>
        </p:txBody>
      </p:sp>
      <p:sp>
        <p:nvSpPr>
          <p:cNvPr id="6147" name="Rectangle 9"/>
          <p:cNvSpPr>
            <a:spLocks noGrp="1" noChangeArrowheads="1"/>
          </p:cNvSpPr>
          <p:nvPr>
            <p:ph type="body" idx="1"/>
          </p:nvPr>
        </p:nvSpPr>
        <p:spPr>
          <a:xfrm>
            <a:off x="0" y="1125538"/>
            <a:ext cx="8207375" cy="5187950"/>
          </a:xfrm>
        </p:spPr>
        <p:txBody>
          <a:bodyPr/>
          <a:lstStyle/>
          <a:p>
            <a:pPr eaLnBrk="1" hangingPunct="1"/>
            <a:r>
              <a:rPr lang="en-US" smtClean="0"/>
              <a:t>Every year the people of Norway give the city of London a present – a big Christmas tree</a:t>
            </a:r>
          </a:p>
          <a:p>
            <a:pPr eaLnBrk="1" hangingPunct="1"/>
            <a:r>
              <a:rPr lang="en-US" smtClean="0"/>
              <a:t>Some people make New Year Resolutions</a:t>
            </a:r>
            <a:r>
              <a:rPr lang="ru-RU" smtClean="0"/>
              <a:t>:</a:t>
            </a:r>
          </a:p>
          <a:p>
            <a:pPr algn="ctr" eaLnBrk="1" hangingPunct="1">
              <a:buFont typeface="Wingdings" pitchFamily="2" charset="2"/>
              <a:buChar char="ü"/>
            </a:pPr>
            <a:r>
              <a:rPr lang="en-US" sz="2400" i="1" smtClean="0"/>
              <a:t>I'll get up early every morning next year.</a:t>
            </a:r>
          </a:p>
          <a:p>
            <a:pPr algn="ctr" eaLnBrk="1" hangingPunct="1">
              <a:buFont typeface="Wingdings" pitchFamily="2" charset="2"/>
              <a:buChar char="ü"/>
            </a:pPr>
            <a:r>
              <a:rPr lang="en-US" sz="2400" i="1" smtClean="0"/>
              <a:t>I'll clean, my shoes every day.</a:t>
            </a:r>
            <a:endParaRPr lang="ru-RU" sz="2400" i="1" smtClean="0"/>
          </a:p>
          <a:p>
            <a:pPr eaLnBrk="1" hangingPunct="1"/>
            <a:endParaRPr lang="ru-RU" smtClean="0"/>
          </a:p>
        </p:txBody>
      </p:sp>
      <p:pic>
        <p:nvPicPr>
          <p:cNvPr id="6148" name="Picture 10" descr="i-uk_londoneyenewyear06"/>
          <p:cNvPicPr>
            <a:picLocks noChangeAspect="1" noChangeArrowheads="1"/>
          </p:cNvPicPr>
          <p:nvPr/>
        </p:nvPicPr>
        <p:blipFill>
          <a:blip r:embed="rId2" cstate="print"/>
          <a:srcRect/>
          <a:stretch>
            <a:fillRect/>
          </a:stretch>
        </p:blipFill>
        <p:spPr bwMode="auto">
          <a:xfrm>
            <a:off x="6300788" y="4686300"/>
            <a:ext cx="2592387" cy="1979613"/>
          </a:xfrm>
          <a:prstGeom prst="rect">
            <a:avLst/>
          </a:prstGeom>
          <a:noFill/>
          <a:ln w="9525">
            <a:noFill/>
            <a:miter lim="800000"/>
            <a:headEnd/>
            <a:tailEnd/>
          </a:ln>
        </p:spPr>
      </p:pic>
      <p:pic>
        <p:nvPicPr>
          <p:cNvPr id="6149" name="Picture 13" descr="new 1"/>
          <p:cNvPicPr>
            <a:picLocks noChangeAspect="1" noChangeArrowheads="1"/>
          </p:cNvPicPr>
          <p:nvPr/>
        </p:nvPicPr>
        <p:blipFill>
          <a:blip r:embed="rId3" cstate="print"/>
          <a:srcRect/>
          <a:stretch>
            <a:fillRect/>
          </a:stretch>
        </p:blipFill>
        <p:spPr bwMode="auto">
          <a:xfrm>
            <a:off x="179388" y="4572000"/>
            <a:ext cx="2106612" cy="2106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2843213" y="260350"/>
            <a:ext cx="4460875" cy="1462088"/>
          </a:xfrm>
        </p:spPr>
        <p:txBody>
          <a:bodyPr/>
          <a:lstStyle/>
          <a:p>
            <a:pPr algn="ctr" eaLnBrk="1" hangingPunct="1"/>
            <a:r>
              <a:rPr lang="en-US" smtClean="0"/>
              <a:t>Hogmanay </a:t>
            </a:r>
            <a:br>
              <a:rPr lang="en-US" smtClean="0"/>
            </a:br>
            <a:r>
              <a:rPr lang="en-US" smtClean="0"/>
              <a:t>celebrations</a:t>
            </a:r>
            <a:endParaRPr lang="ru-RU" smtClean="0"/>
          </a:p>
        </p:txBody>
      </p:sp>
      <p:sp>
        <p:nvSpPr>
          <p:cNvPr id="7171" name="Rectangle 5"/>
          <p:cNvSpPr>
            <a:spLocks noGrp="1" noChangeArrowheads="1"/>
          </p:cNvSpPr>
          <p:nvPr>
            <p:ph type="body" idx="1"/>
          </p:nvPr>
        </p:nvSpPr>
        <p:spPr>
          <a:xfrm>
            <a:off x="0" y="1700213"/>
            <a:ext cx="9144000" cy="3167062"/>
          </a:xfrm>
        </p:spPr>
        <p:txBody>
          <a:bodyPr/>
          <a:lstStyle/>
          <a:p>
            <a:pPr eaLnBrk="1" hangingPunct="1"/>
            <a:r>
              <a:rPr lang="en-US" smtClean="0"/>
              <a:t>Festival in Scotland</a:t>
            </a:r>
          </a:p>
          <a:p>
            <a:pPr eaLnBrk="1" hangingPunct="1"/>
            <a:r>
              <a:rPr lang="en-US" smtClean="0"/>
              <a:t>It is not clear where the word </a:t>
            </a:r>
            <a:r>
              <a:rPr lang="ru-RU" smtClean="0"/>
              <a:t>«</a:t>
            </a:r>
            <a:r>
              <a:rPr lang="en-US" smtClean="0"/>
              <a:t>Hogmanay</a:t>
            </a:r>
            <a:r>
              <a:rPr lang="ru-RU" smtClean="0"/>
              <a:t>» </a:t>
            </a:r>
            <a:r>
              <a:rPr lang="en-US" smtClean="0"/>
              <a:t>comes from, but it is connected with the provision of food and drink for all visitors to your home on 31st of December</a:t>
            </a:r>
            <a:endParaRPr lang="ru-RU" smtClean="0"/>
          </a:p>
        </p:txBody>
      </p:sp>
      <p:pic>
        <p:nvPicPr>
          <p:cNvPr id="7172" name="Picture 9" descr="Рисунок4"/>
          <p:cNvPicPr>
            <a:picLocks noChangeAspect="1" noChangeArrowheads="1"/>
          </p:cNvPicPr>
          <p:nvPr/>
        </p:nvPicPr>
        <p:blipFill>
          <a:blip r:embed="rId2" cstate="print"/>
          <a:srcRect/>
          <a:stretch>
            <a:fillRect/>
          </a:stretch>
        </p:blipFill>
        <p:spPr bwMode="auto">
          <a:xfrm>
            <a:off x="539750" y="4724400"/>
            <a:ext cx="2532063" cy="1939925"/>
          </a:xfrm>
          <a:prstGeom prst="rect">
            <a:avLst/>
          </a:prstGeom>
          <a:noFill/>
          <a:ln w="9525">
            <a:noFill/>
            <a:miter lim="800000"/>
            <a:headEnd/>
            <a:tailEnd/>
          </a:ln>
        </p:spPr>
      </p:pic>
      <p:pic>
        <p:nvPicPr>
          <p:cNvPr id="7173" name="Picture 10" descr="Рисунок5"/>
          <p:cNvPicPr>
            <a:picLocks noChangeAspect="1" noChangeArrowheads="1"/>
          </p:cNvPicPr>
          <p:nvPr/>
        </p:nvPicPr>
        <p:blipFill>
          <a:blip r:embed="rId3" cstate="print"/>
          <a:srcRect/>
          <a:stretch>
            <a:fillRect/>
          </a:stretch>
        </p:blipFill>
        <p:spPr bwMode="auto">
          <a:xfrm>
            <a:off x="5651500" y="4581525"/>
            <a:ext cx="3228975" cy="2087563"/>
          </a:xfrm>
          <a:prstGeom prst="rect">
            <a:avLst/>
          </a:prstGeom>
          <a:noFill/>
          <a:ln w="9525">
            <a:noFill/>
            <a:miter lim="800000"/>
            <a:headEnd/>
            <a:tailEnd/>
          </a:ln>
        </p:spPr>
      </p:pic>
      <p:pic>
        <p:nvPicPr>
          <p:cNvPr id="7174" name="Picture 11" descr="Рисунок6"/>
          <p:cNvPicPr>
            <a:picLocks noChangeAspect="1" noChangeArrowheads="1"/>
          </p:cNvPicPr>
          <p:nvPr/>
        </p:nvPicPr>
        <p:blipFill>
          <a:blip r:embed="rId4" cstate="print"/>
          <a:srcRect/>
          <a:stretch>
            <a:fillRect/>
          </a:stretch>
        </p:blipFill>
        <p:spPr bwMode="auto">
          <a:xfrm>
            <a:off x="323850" y="188913"/>
            <a:ext cx="2565400" cy="1627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ctr" eaLnBrk="1" hangingPunct="1"/>
            <a:r>
              <a:rPr lang="en-US" smtClean="0"/>
              <a:t>First Footing</a:t>
            </a:r>
            <a:endParaRPr lang="ru-RU" smtClean="0"/>
          </a:p>
        </p:txBody>
      </p:sp>
      <p:sp>
        <p:nvSpPr>
          <p:cNvPr id="8195" name="Rectangle 3"/>
          <p:cNvSpPr>
            <a:spLocks noGrp="1" noChangeArrowheads="1"/>
          </p:cNvSpPr>
          <p:nvPr>
            <p:ph type="body" idx="1"/>
          </p:nvPr>
        </p:nvSpPr>
        <p:spPr>
          <a:xfrm>
            <a:off x="250825" y="1773238"/>
            <a:ext cx="7993063" cy="1871662"/>
          </a:xfrm>
        </p:spPr>
        <p:txBody>
          <a:bodyPr/>
          <a:lstStyle/>
          <a:p>
            <a:pPr eaLnBrk="1" hangingPunct="1">
              <a:buFontTx/>
              <a:buNone/>
            </a:pPr>
            <a:r>
              <a:rPr lang="en-US" smtClean="0"/>
              <a:t>  The first visitor who comes into a house in the New Year morning is called the First Foot</a:t>
            </a:r>
            <a:endParaRPr lang="ru-RU" smtClean="0"/>
          </a:p>
        </p:txBody>
      </p:sp>
      <p:pic>
        <p:nvPicPr>
          <p:cNvPr id="8196" name="Picture 5" descr="Рисунок7"/>
          <p:cNvPicPr>
            <a:picLocks noChangeAspect="1" noChangeArrowheads="1"/>
          </p:cNvPicPr>
          <p:nvPr/>
        </p:nvPicPr>
        <p:blipFill>
          <a:blip r:embed="rId2" cstate="print"/>
          <a:srcRect/>
          <a:stretch>
            <a:fillRect/>
          </a:stretch>
        </p:blipFill>
        <p:spPr bwMode="auto">
          <a:xfrm>
            <a:off x="3492500" y="3644900"/>
            <a:ext cx="2478088" cy="247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r>
              <a:rPr lang="en-GB" smtClean="0"/>
              <a:t>ST. VALENTINE’S DAY – FEBRUARY 14</a:t>
            </a:r>
            <a:endParaRPr lang="ru-RU" smtClean="0"/>
          </a:p>
        </p:txBody>
      </p:sp>
      <p:sp>
        <p:nvSpPr>
          <p:cNvPr id="9219" name="Rectangle 3"/>
          <p:cNvSpPr>
            <a:spLocks noGrp="1" noChangeArrowheads="1"/>
          </p:cNvSpPr>
          <p:nvPr>
            <p:ph type="body" idx="1"/>
          </p:nvPr>
        </p:nvSpPr>
        <p:spPr>
          <a:xfrm>
            <a:off x="323850" y="1981200"/>
            <a:ext cx="8569325" cy="4114800"/>
          </a:xfrm>
        </p:spPr>
        <p:txBody>
          <a:bodyPr/>
          <a:lstStyle/>
          <a:p>
            <a:pPr eaLnBrk="1" hangingPunct="1">
              <a:buFontTx/>
              <a:buNone/>
            </a:pPr>
            <a:r>
              <a:rPr lang="en-US" smtClean="0"/>
              <a:t>  On this day, people send Valentine cards to their husbands, wives, girlfriends and boyfriends. You can also send a card to a person you do not know.</a:t>
            </a:r>
            <a:r>
              <a:rPr lang="ru-RU" smtClean="0"/>
              <a:t> </a:t>
            </a:r>
          </a:p>
        </p:txBody>
      </p:sp>
      <p:pic>
        <p:nvPicPr>
          <p:cNvPr id="9220" name="Picture 5" descr="Рисунок8"/>
          <p:cNvPicPr>
            <a:picLocks noChangeAspect="1" noChangeArrowheads="1"/>
          </p:cNvPicPr>
          <p:nvPr/>
        </p:nvPicPr>
        <p:blipFill>
          <a:blip r:embed="rId2" cstate="print"/>
          <a:srcRect/>
          <a:stretch>
            <a:fillRect/>
          </a:stretch>
        </p:blipFill>
        <p:spPr bwMode="auto">
          <a:xfrm>
            <a:off x="3276600" y="4437063"/>
            <a:ext cx="3221038" cy="215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eaLnBrk="1" hangingPunct="1"/>
            <a:r>
              <a:rPr lang="en-GB" smtClean="0"/>
              <a:t>PANCAKE DAY</a:t>
            </a:r>
            <a:r>
              <a:rPr lang="ru-RU" b="1" smtClean="0"/>
              <a:t/>
            </a:r>
            <a:br>
              <a:rPr lang="ru-RU" b="1" smtClean="0"/>
            </a:br>
            <a:endParaRPr lang="ru-RU" b="1" smtClean="0"/>
          </a:p>
        </p:txBody>
      </p:sp>
      <p:sp>
        <p:nvSpPr>
          <p:cNvPr id="10243" name="Rectangle 3"/>
          <p:cNvSpPr>
            <a:spLocks noGrp="1" noChangeArrowheads="1"/>
          </p:cNvSpPr>
          <p:nvPr>
            <p:ph type="body" idx="1"/>
          </p:nvPr>
        </p:nvSpPr>
        <p:spPr>
          <a:xfrm>
            <a:off x="0" y="1628775"/>
            <a:ext cx="6588125" cy="4899025"/>
          </a:xfrm>
        </p:spPr>
        <p:txBody>
          <a:bodyPr/>
          <a:lstStyle/>
          <a:p>
            <a:pPr eaLnBrk="1" hangingPunct="1">
              <a:buFontTx/>
              <a:buNone/>
            </a:pPr>
            <a:r>
              <a:rPr lang="en-US" smtClean="0"/>
              <a:t>  It takes place in spring and people not only eat pancakes everywhere but run with them. </a:t>
            </a:r>
            <a:endParaRPr lang="ru-RU" smtClean="0"/>
          </a:p>
        </p:txBody>
      </p:sp>
      <p:pic>
        <p:nvPicPr>
          <p:cNvPr id="10244" name="Picture 5" descr="chef"/>
          <p:cNvPicPr>
            <a:picLocks noChangeAspect="1" noChangeArrowheads="1" noCrop="1"/>
          </p:cNvPicPr>
          <p:nvPr/>
        </p:nvPicPr>
        <p:blipFill>
          <a:blip r:embed="rId2" cstate="print"/>
          <a:srcRect/>
          <a:stretch>
            <a:fillRect/>
          </a:stretch>
        </p:blipFill>
        <p:spPr bwMode="auto">
          <a:xfrm>
            <a:off x="5724525" y="4292600"/>
            <a:ext cx="3024188" cy="2058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седство">
  <a:themeElements>
    <a:clrScheme name="Другая 7">
      <a:dk1>
        <a:sysClr val="windowText" lastClr="000000"/>
      </a:dk1>
      <a:lt1>
        <a:sysClr val="window" lastClr="FFFFFF"/>
      </a:lt1>
      <a:dk2>
        <a:srgbClr val="CC1800"/>
      </a:dk2>
      <a:lt2>
        <a:srgbClr val="DEDEE0"/>
      </a:lt2>
      <a:accent1>
        <a:srgbClr val="AD0101"/>
      </a:accent1>
      <a:accent2>
        <a:srgbClr val="FFFFFF"/>
      </a:accent2>
      <a:accent3>
        <a:srgbClr val="AC956E"/>
      </a:accent3>
      <a:accent4>
        <a:srgbClr val="808DA9"/>
      </a:accent4>
      <a:accent5>
        <a:srgbClr val="424E5B"/>
      </a:accent5>
      <a:accent6>
        <a:srgbClr val="730E00"/>
      </a:accent6>
      <a:hlink>
        <a:srgbClr val="D26900"/>
      </a:hlink>
      <a:folHlink>
        <a:srgbClr val="D89243"/>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седство">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72</TotalTime>
  <Words>917</Words>
  <Application>Microsoft Office PowerPoint</Application>
  <PresentationFormat>Экран (4:3)</PresentationFormat>
  <Paragraphs>69</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Соседство</vt:lpstr>
      <vt:lpstr>Слайд 1</vt:lpstr>
      <vt:lpstr>Traditions and holidays of Great Britain</vt:lpstr>
      <vt:lpstr>English Traditions</vt:lpstr>
      <vt:lpstr>Holidays</vt:lpstr>
      <vt:lpstr>New Year </vt:lpstr>
      <vt:lpstr>Hogmanay  celebrations</vt:lpstr>
      <vt:lpstr>First Footing</vt:lpstr>
      <vt:lpstr>ST. VALENTINE’S DAY – FEBRUARY 14</vt:lpstr>
      <vt:lpstr>PANCAKE DAY </vt:lpstr>
      <vt:lpstr>ST. DAVID’S DAY </vt:lpstr>
      <vt:lpstr>MOTHERS’ DAY </vt:lpstr>
      <vt:lpstr>ST. PARTRICK`S DAY</vt:lpstr>
      <vt:lpstr>EASTER </vt:lpstr>
      <vt:lpstr>APRIL FOOLS’ DAY </vt:lpstr>
      <vt:lpstr>MAY DAY IN GREAT BRITAIN </vt:lpstr>
      <vt:lpstr>TROOPING OF ТНE COLOUR</vt:lpstr>
      <vt:lpstr>MIDSUMMER`S DAY</vt:lpstr>
      <vt:lpstr>HALLOWEEN</vt:lpstr>
      <vt:lpstr>GUY FAWKES NIGHT— NOVEMBER 5</vt:lpstr>
      <vt:lpstr>CHRISTMAS CELEBRATIONS </vt:lpstr>
      <vt:lpstr>Russian tradition</vt:lpstr>
      <vt:lpstr>Слайд 22</vt:lpstr>
      <vt:lpstr>Слайд 23</vt:lpstr>
      <vt:lpstr>Слайд 24</vt:lpstr>
      <vt:lpstr>Слайд 25</vt:lpstr>
      <vt:lpstr>Слайд 26</vt:lpstr>
      <vt:lpstr>Слайд 27</vt:lpstr>
      <vt:lpstr>Слайд 28</vt:lpstr>
      <vt:lpstr>Слайд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Russian tradition</dc:title>
  <dc:creator>Arsenii</dc:creator>
  <cp:lastModifiedBy>bondarenko</cp:lastModifiedBy>
  <cp:revision>8</cp:revision>
  <dcterms:created xsi:type="dcterms:W3CDTF">2016-10-13T14:46:16Z</dcterms:created>
  <dcterms:modified xsi:type="dcterms:W3CDTF">2017-02-03T13:33:52Z</dcterms:modified>
</cp:coreProperties>
</file>