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8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88FB7C-1847-45D5-B33B-92CC8A2BF9BE}" type="datetimeFigureOut">
              <a:rPr lang="ru-RU" smtClean="0"/>
              <a:pPr/>
              <a:t>19.10.2010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8B944E-5B8F-41AE-8888-84972AC716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hvest.ru/photos/24.03.2004/mandarin.jpg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allday.ru/uploads/posts/1191269027_c4112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allposters.com/IMAGES/BRGPOD/226047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ostav.ru/articles/rus/2006/14.07/news/images/kl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00034" y="142852"/>
            <a:ext cx="8072494" cy="1000132"/>
          </a:xfrm>
        </p:spPr>
        <p:txBody>
          <a:bodyPr>
            <a:normAutofit/>
          </a:bodyPr>
          <a:lstStyle/>
          <a:p>
            <a:pPr algn="ctr"/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214422"/>
            <a:ext cx="53578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Речевые ошибки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Ошибки, связанные с неверным или не с самым удачным употреблением слов или фразеологизмов, квалифицируются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студенческой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практике как речевые.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Учащиеся нарушают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коммуникативную точность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высказываний, употребляя слова и фразеологизмы в несвойственном им значении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без должного учета стилистических или эмоционально-экспрессивных оттенков выражений: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Это слово не имеет в русском языке прототипа. Люди, которые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повязли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в лени, много теряют. Наши чиновники подлизываются к мэру. Эти примеры обличают поэта как романтика. Славка выступает в этом тексте в роли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патриота-трудоголика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214290"/>
            <a:ext cx="77867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 В РЕЧИ</a:t>
            </a:r>
          </a:p>
        </p:txBody>
      </p:sp>
      <p:pic>
        <p:nvPicPr>
          <p:cNvPr id="10" name="Picture 4" descr="Картинка 15 из 601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12" y="2071678"/>
            <a:ext cx="2676525" cy="3810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Задание.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Найдите и исправьте речевые ошибки.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Примеры предложений для нахождения и квалификации речевых ошибок: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Булгаков сожалел, что белая армия понесла крах. Этот юноша отталкивает всех своим себялюбием и эгоизмом.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Молодому преподавателю не оставалось другого выбора, как показать свои огромные знания.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факт оказал на меня огромное впечатление.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Главной чертой России всегда было </a:t>
            </a:r>
            <a:r>
              <a:rPr lang="ru-RU"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чинопочитательство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наши дни бескорыстно и бесплатно уже никто ничего не делает.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Этот человек был дворянином от мозга до костей. 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главная проблема, заложенная в тексте.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повествует нам о том, что нужно правильно путешествовать. 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Прочитав текст, явно понимаешь и видишь ту проблему, которую до нас доносит автор. 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Шахматы развивают </a:t>
            </a:r>
            <a:r>
              <a:rPr lang="ru-RU"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воительность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память.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своего лица и автора советую путешествовать.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Автор, Д.Лихачев, умело подмечает проблему и убеждает своих сообщников, молодых людей, сохранять памятники культуры малых народов. 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 советуют слушать музыку Моцарта, чтобы повысить работу умственной деятельности.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Писатель данной статьи гласит, что великая Волга располагается по всей России.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Жарким углем в костре мировой литературы пылает имя моего любимого писателя Гоголя.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Гимназист, стесняясь бедности своей матери, врет парням, что это его бывшая гувернантка</a:t>
            </a:r>
          </a:p>
          <a:p>
            <a:r>
              <a:rPr lang="ru-RU"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Вадичка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сгорел в стыде перед товарищами, но все-таки подошел к матери.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 проблема спровоцирована активным развитием науки.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был рок судьбы.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Она хотела помочь семье и отцу.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Школьные годы пропали не зря.</a:t>
            </a:r>
          </a:p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Человек в наше время читает книгу по нужде.</a:t>
            </a:r>
          </a:p>
          <a:p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Картинка 4 из 1899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95413" y="5106112"/>
            <a:ext cx="1643074" cy="16430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noFill/>
            <a:miter lim="800000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  <a:reflection blurRad="12700" stA="33000" endPos="28000" dist="5000" dir="5400000" sy="-100000" algn="bl" rotWithShape="0"/>
          </a:effectLst>
          <a:scene3d>
            <a:camera prst="isometricOffAxis2Left"/>
            <a:lightRig rig="flood" dir="t">
              <a:rot lat="0" lon="0" rev="13800000"/>
            </a:lightRig>
          </a:scene3d>
          <a:sp3d extrusionH="107950" prstMaterial="plastic">
            <a:bevelT w="82550" h="63500" prst="hardEdge"/>
            <a:bevelB/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4186238" cy="585791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Лень – это монстр современной молодежи.</a:t>
            </a:r>
            <a:endParaRPr lang="ru-RU" sz="3200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Многочисленны примеры смешения паронимов, то есть однокоренных или сходно звучащих слов с различными значениями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дает гормональное воспитание человеку. Она всегда была человеком замкнутым, скрытым. Кристаллическая честность. Он не хотел лечиться от алкоголя. К книге нужно относиться очень бережливо, она этого заслуживает. Автор злостно обличает равнодушных людей.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Documents and Settings\Администратор\Рабочий стол\40069608_1210169998_93706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6314" y="714356"/>
            <a:ext cx="3714776" cy="50006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3757642" cy="592935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Плеоназм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ошибка, состоящая в употреблении лишнего слова, она также часто встречается в сочинениях выпускников:</a:t>
            </a:r>
          </a:p>
          <a:p>
            <a:pPr algn="ctr">
              <a:buNone/>
            </a:pPr>
            <a:r>
              <a:rPr lang="ru-RU" dirty="0" smtClean="0"/>
              <a:t>Примеры:</a:t>
            </a:r>
          </a:p>
          <a:p>
            <a:r>
              <a:rPr lang="ru-RU" dirty="0" smtClean="0"/>
              <a:t>«пожилой старик» </a:t>
            </a:r>
          </a:p>
          <a:p>
            <a:r>
              <a:rPr lang="ru-RU" dirty="0" smtClean="0"/>
              <a:t>«молодой юноша» </a:t>
            </a:r>
          </a:p>
          <a:p>
            <a:r>
              <a:rPr lang="ru-RU" dirty="0" smtClean="0"/>
              <a:t>«увидеть собственными глазами» </a:t>
            </a:r>
          </a:p>
          <a:p>
            <a:r>
              <a:rPr lang="ru-RU" dirty="0" smtClean="0"/>
              <a:t>«май месяц» </a:t>
            </a:r>
          </a:p>
          <a:p>
            <a:r>
              <a:rPr lang="ru-RU" dirty="0" smtClean="0"/>
              <a:t>«белоснежно белый снег» </a:t>
            </a:r>
          </a:p>
          <a:p>
            <a:r>
              <a:rPr lang="ru-RU" dirty="0" smtClean="0"/>
              <a:t>«все мы»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" name="Picture 4" descr="Картинка 8 из 2336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643570" y="0"/>
            <a:ext cx="3287380" cy="4214842"/>
          </a:xfrm>
          <a:prstGeom prst="rect">
            <a:avLst/>
          </a:prstGeom>
          <a:noFill/>
        </p:spPr>
      </p:pic>
      <p:pic>
        <p:nvPicPr>
          <p:cNvPr id="4" name="Picture 2" descr="C:\Documents and Settings\Администратор\Local Settings\Temporary Internet Files\Content.IE5\81MJOHQV\pict4[1].jpg"/>
          <p:cNvPicPr>
            <a:picLocks noChangeAspect="1" noChangeArrowheads="1"/>
          </p:cNvPicPr>
          <p:nvPr/>
        </p:nvPicPr>
        <p:blipFill>
          <a:blip r:embed="rId4"/>
          <a:srcRect t="18956" r="69048"/>
          <a:stretch>
            <a:fillRect/>
          </a:stretch>
        </p:blipFill>
        <p:spPr bwMode="auto">
          <a:xfrm>
            <a:off x="4000496" y="2285992"/>
            <a:ext cx="1928826" cy="400841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286808" cy="1643074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Стилистические ошибки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это, с одной стороны, употребление неуместных в данном стиле языковых средств, а с другой – нарушение требований ясности, точности, краткости, богатства и выразительности.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5602" name="Picture 2" descr="C:\Documents and Settings\Администратор\Local Settings\Temporary Internet Files\Content.IE5\81MJOHQV\pict4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285992"/>
            <a:ext cx="3000396" cy="43518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285720" y="1928802"/>
            <a:ext cx="55007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анахронизмы, то есть ошибки вследствие смешения лексики разных исторических и социальных эпох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Когда-то Мармеладов имел работу, но потом его сократили.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стилистическими являются и ошибки в результате смешения выражений разных стилей, немотивированное использование диалектных, просторечных выражений, что противоречит нормам литературного языка: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Я маленько не согласна с точкой зрения автора. Подобным жмотом показал Гоголь Плюшкина. Нам необходимо набивать голову знаниями. Екатерина II стремилась к тому, чтобы философы и писатели ославили ее имя во всем мире. Авторскую позицию выражает пословица, которая гласит: «По одежке встречают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 уму провожают». Шариков, получив некоторую власть, стал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беспредельщиком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972452" cy="654008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Грамматические ошибки</a:t>
            </a:r>
            <a:endParaRPr lang="ru-RU" sz="36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6786610" cy="6000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Грамматические ошибки - это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неcоблюдение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 слово- и формообразования, норм синтаксической связи между словами в словосочетании и предложении.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   Грамматические ошибки могут быть двух видов: </a:t>
            </a:r>
          </a:p>
          <a:p>
            <a:pPr>
              <a:buFont typeface="Wingdings" pitchFamily="2" charset="2"/>
              <a:buChar char="q"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Словообразовательные.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Нарушена структура слова: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беспощадство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", «бессмертность",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заместо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",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публицизм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>
              <a:buFont typeface="Wingdings" pitchFamily="2" charset="2"/>
              <a:buChar char="q"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Морфологические.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Ошибки, связанные с ненормативным образованием форм слова.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этому виду ошибок относятся: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ошибки в образовании форм существительных: "облеки",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англичаны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", "два знамя", "на мосте", "Гринев жил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недорослью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", "Он не боялся опасностей и рисков", "Во дворе построили большую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качель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ошибки в образовании форм прилагательных: "Один брат был богатей другого", "Эта книга более интереснее".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 ошибки в образовании местоимений: "Я пошел к ему",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ихний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дом".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г) ошибки в образовании глагола: "Он ни разу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ошибился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", "Мама всегда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радовается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гостям",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Вышев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середину комнаты, он заговорил", "В дальнем углу сидел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улыбающий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ребенок".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неправильное конструирование видовой пары, чаще всего парного глагола несовершенного вида: "Мы с братом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отпиляем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все лишние ветки, ставим елку на середину комнаты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украшиваем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ее".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8" name="Picture 8" descr="Картинка 383 из 312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45001" t="48847" r="9999" b="25444"/>
          <a:stretch>
            <a:fillRect/>
          </a:stretch>
        </p:blipFill>
        <p:spPr bwMode="auto">
          <a:xfrm rot="747586">
            <a:off x="6286511" y="1500174"/>
            <a:ext cx="2500331" cy="2071702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072494" cy="9397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Словообразовательные ошибки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285860"/>
            <a:ext cx="5857916" cy="51880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Словообразовательные ошибки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 результат словотворчества с нарушением норм: слова образуются по не существующим в литературном языке моделям или не учитывается, что совокупность реально существующих лексем не полностью совпадает с системой слов, которые могли быть в языке, но в речи они не употребляются.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Стесняемость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стыдьба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стыдство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за бедный вид матери.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Взятничество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бич нашего времени. Оплошки героев. Основная проблема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робкость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молодого преподавателя. Бороться с нахальностью трудно.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Просторечивые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слова. Общественный устрой. По асфальтной дорожке. С детства у нее были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приклонности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 музыке. Воины проявляли упорность и отвагу.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Documents and Settings\Пользователь\Local Settings\Temporary Internet Files\Content.IE5\HH22O8QT\32-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061" y="2428868"/>
            <a:ext cx="2614781" cy="27713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868346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Синтаксические ошибки</a:t>
            </a:r>
            <a:endParaRPr lang="ru-RU" sz="4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758138" cy="542928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Синтаксические ошибки заключаются в неверном построении словосочетаний, в нарушении структуры простых, осложненных и сложных предложений.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      </a:t>
            </a:r>
          </a:p>
          <a:p>
            <a:pPr algn="ctr">
              <a:buNone/>
            </a:pPr>
            <a:r>
              <a:rPr lang="ru-RU" sz="49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Ошибки в структуре словосочетаний: 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300" dirty="0" smtClean="0">
                <a:latin typeface="Times New Roman" pitchFamily="18" charset="0"/>
                <a:cs typeface="Times New Roman" pitchFamily="18" charset="0"/>
              </a:rPr>
            </a:b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Нарушение согласования с главным словом в роде, числе и падеже слова зависимого, выраженного прилагательным, причастием, порядковым числительным, местоимением: "Нынешнее летом я был в степном Заволжье". </a:t>
            </a: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Нарушение управления. </a:t>
            </a:r>
            <a:br>
              <a:rPr lang="ru-RU" sz="5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Ошибки в беспредложном управлении (неправильный выбор предлога): "Если в жаркий день дотронешься к березе, то почувствуешь прохладный ствол".</a:t>
            </a: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Неправильный выбор падежа при правильно выбранном предлоге: "Он был похож на смертельно усталым человеком".</a:t>
            </a: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Пропуск предлога: "Пообедав торопливо, сел за штурвал, поехал (?) поле". </a:t>
            </a: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Употребление лишнего предлога "Жажда к славе". </a:t>
            </a:r>
          </a:p>
          <a:p>
            <a:pPr>
              <a:buClr>
                <a:srgbClr val="92D050"/>
              </a:buClr>
              <a:buFont typeface="Wingdings" pitchFamily="2" charset="2"/>
              <a:buChar char="q"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Пропуск зависимого компонента словосочетания: "Снова садиться в жаркую кабину, снова крутить лоснящийся от ладоней штурвал, (?) ехать". </a:t>
            </a:r>
          </a:p>
          <a:p>
            <a:pPr>
              <a:buNone/>
            </a:pPr>
            <a:endParaRPr lang="ru-RU" sz="49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Этические ошибки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7072362" cy="578647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Этические ошибки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первом случае имеется в виду особый вид речевых ошибок – этических.</a:t>
            </a:r>
          </a:p>
          <a:p>
            <a:pPr>
              <a:buNone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Нечасто, но встречались работы, в которых фиксировалось проявление речевой агрессии, недоброжелательности, обнаруживались высказывания, унижающие человеческое достоинство, выражающие высокомерное и циничное отношение к человеческой личности: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Этот текст меня бесит. Михалков сам писатель, вот он и призывает всех книги читать.</a:t>
            </a:r>
          </a:p>
          <a:p>
            <a:pPr>
              <a:buClr>
                <a:srgbClr val="00B0F0"/>
              </a:buClr>
              <a:buFont typeface="Wingdings" pitchFamily="2" charset="2"/>
              <a:buChar char="v"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Этически некорректно называть писателя только по имени и отчеству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Александр Сергеевич считал…;</a:t>
            </a:r>
          </a:p>
          <a:p>
            <a:pPr>
              <a:buClr>
                <a:srgbClr val="00B0F0"/>
              </a:buClr>
              <a:buFont typeface="Wingdings" pitchFamily="2" charset="2"/>
              <a:buChar char="v"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снисходительно оценивать действия известных писателей: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Довольно ясно выразил свою мысль Дмитрий Лихачев. Мне хотелось бы поблагодарить автора текста за умение передавать свои мысли.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  <a:buFont typeface="Wingdings" pitchFamily="2" charset="2"/>
              <a:buChar char="v"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грубых жаргонизмов также рассматривается в качестве этической ошибки: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Малые народы дали нашей стране множество вещей, знаний, а мы, как последние свиньи, повернулись к ним спиной. Если бы я был там, то за такое отношение к матери я бы этому кексу в грызло бы дал.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7650" name="Picture 2" descr="C:\Documents and Settings\Администратор\Local Settings\Temporary Internet Files\Content.IE5\C1YBCXEV\33-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857364"/>
            <a:ext cx="2071702" cy="22145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186766" cy="785818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Фактологические ошибки</a:t>
            </a:r>
            <a:endParaRPr lang="ru-RU" sz="4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214422"/>
            <a:ext cx="5572164" cy="542928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Фактологические ошибки –это с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облюдение фактологической точности в фоновом материале также оценивается по особому критерию. Имеются в виду ошибки при пересказе содержания литературных произведений, путаница в датах исторических событий, в названиях произведений, именах героев, фамилиях их авторов, неточности при цитировании и т.д.: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Книга очень много для меня значит, ведь еще Ленин сказал: «Век живи – век учись!» Базаров был нигилист и поэтому убил старуху топором. Солдаты, победившие фашизм, возвращались к мирной жизни и продолжали писать: «Москва, как много в этом звуке для сердца русского слилось!. Убив ростовщицу из-за денег, Раскольников убивает и ее беременную сестру Лизавету. Счастьем для Обломова, как известно, было одиночество и равнодушие. В повести Тургенева «Преступление и наказание»...…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Фамилию писателя В.Тендрякова экзаменуемые исказили так: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Тундриков, Трендьяков, Трюндиков,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хотя она была в тексте перед глазами пишущих.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Documents and Settings\Пользователь\Local Settings\Temporary Internet Files\Content.IE5\3FVOFJ5H\33-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45628">
            <a:off x="6216543" y="1475178"/>
            <a:ext cx="2571768" cy="4429156"/>
          </a:xfrm>
          <a:prstGeom prst="roundRect">
            <a:avLst>
              <a:gd name="adj" fmla="val 11111"/>
            </a:avLst>
          </a:prstGeom>
          <a:ln w="190500" cap="rnd">
            <a:noFill/>
            <a:prstDash val="solid"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isometricOffAxis2Left"/>
            <a:lightRig rig="flood" dir="t">
              <a:rot lat="0" lon="0" rev="13800000"/>
            </a:lightRig>
          </a:scene3d>
          <a:sp3d extrusionH="107950" prstMaterial="plastic">
            <a:bevelT w="82550" h="63500" prst="hardEdge"/>
            <a:bevelB/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238</TotalTime>
  <Words>1053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Слайд 1</vt:lpstr>
      <vt:lpstr>Слайд 2</vt:lpstr>
      <vt:lpstr>Слайд 3</vt:lpstr>
      <vt:lpstr>Слайд 4</vt:lpstr>
      <vt:lpstr>Грамматические ошибки</vt:lpstr>
      <vt:lpstr>Словообразовательные ошибки</vt:lpstr>
      <vt:lpstr>Синтаксические ошибки</vt:lpstr>
      <vt:lpstr>Этические ошибки </vt:lpstr>
      <vt:lpstr>Фактологические ошибки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Новороссийский колледж строительства и экономики</dc:title>
  <dc:creator>Пользователь</dc:creator>
  <cp:lastModifiedBy>user</cp:lastModifiedBy>
  <cp:revision>34</cp:revision>
  <dcterms:created xsi:type="dcterms:W3CDTF">2010-09-08T11:09:06Z</dcterms:created>
  <dcterms:modified xsi:type="dcterms:W3CDTF">2010-10-19T04:31:35Z</dcterms:modified>
</cp:coreProperties>
</file>