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82" r:id="rId3"/>
    <p:sldId id="283" r:id="rId4"/>
    <p:sldId id="285" r:id="rId5"/>
    <p:sldId id="286" r:id="rId6"/>
    <p:sldId id="284" r:id="rId7"/>
    <p:sldId id="287" r:id="rId8"/>
    <p:sldId id="288" r:id="rId9"/>
    <p:sldId id="289" r:id="rId10"/>
    <p:sldId id="290" r:id="rId11"/>
    <p:sldId id="291" r:id="rId12"/>
    <p:sldId id="294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5" r:id="rId21"/>
    <p:sldId id="306" r:id="rId22"/>
    <p:sldId id="307" r:id="rId23"/>
    <p:sldId id="308" r:id="rId24"/>
    <p:sldId id="256" r:id="rId25"/>
    <p:sldId id="276" r:id="rId26"/>
    <p:sldId id="277" r:id="rId27"/>
    <p:sldId id="281" r:id="rId28"/>
    <p:sldId id="311" r:id="rId29"/>
    <p:sldId id="272" r:id="rId30"/>
    <p:sldId id="278" r:id="rId31"/>
    <p:sldId id="312" r:id="rId32"/>
    <p:sldId id="279" r:id="rId33"/>
    <p:sldId id="310" r:id="rId34"/>
    <p:sldId id="273" r:id="rId35"/>
    <p:sldId id="313" r:id="rId36"/>
    <p:sldId id="271" r:id="rId37"/>
    <p:sldId id="309" r:id="rId38"/>
    <p:sldId id="260" r:id="rId39"/>
    <p:sldId id="316" r:id="rId40"/>
    <p:sldId id="314" r:id="rId41"/>
    <p:sldId id="315" r:id="rId42"/>
    <p:sldId id="31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2%D1%88_(%D1%80%D0%B0%D0%B1%D0%BE%D1%87%D0%B8%D0%B9_%D0%BE%D1%80%D0%B3%D0%B0%D0%BD)" TargetMode="External"/><Relationship Id="rId2" Type="http://schemas.openxmlformats.org/officeDocument/2006/relationships/hyperlink" Target="https://ru.wikipedia.org/wiki/%D0%AD%D0%BA%D1%81%D0%BA%D0%B0%D0%B2%D0%B0%D1%82%D0%BE%D1%80_%D0%BD%D0%B5%D0%BF%D1%80%D0%B5%D1%80%D1%8B%D0%B2%D0%BD%D0%BE%D0%B3%D0%BE_%D0%B4%D0%B5%D0%B9%D1%81%D1%82%D0%B2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D%D0%BE%D1%83%D0%B3%D0%BB%D1%83%D0%B1%D0%B8%D1%82%D0%B5%D0%BB%D1%8C%D0%BD%D1%8B%D0%B5_%D1%80%D0%B0%D0%B1%D0%BE%D1%82%D1%8B" TargetMode="External"/><Relationship Id="rId5" Type="http://schemas.openxmlformats.org/officeDocument/2006/relationships/hyperlink" Target="https://ru.wikipedia.org/wiki/%D0%A2%D1%80%D1%83%D0%B1%D0%BE%D0%BF%D1%80%D0%BE%D0%B2%D0%BE%D0%B4" TargetMode="External"/><Relationship Id="rId4" Type="http://schemas.openxmlformats.org/officeDocument/2006/relationships/hyperlink" Target="https://ru.wikipedia.org/wiki/%D0%9E%D0%B4%D0%BD%D0%BE%D0%BA%D0%BE%D0%B2%D1%88%D0%BE%D0%B2%D1%8B%D0%B9_%D1%8D%D0%BA%D1%81%D0%BA%D0%B0%D0%B2%D0%B0%D1%82%D0%BE%D1%8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851648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>
                <a:solidFill>
                  <a:srgbClr val="C00000"/>
                </a:solidFill>
              </a:rPr>
              <a:t/>
            </a:r>
            <a:br>
              <a:rPr lang="ru-RU" sz="6600" dirty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700" dirty="0" smtClean="0">
                <a:solidFill>
                  <a:srgbClr val="C00000"/>
                </a:solidFill>
              </a:rPr>
              <a:t>Машины </a:t>
            </a:r>
            <a:r>
              <a:rPr lang="ru-RU" sz="6700" dirty="0">
                <a:solidFill>
                  <a:srgbClr val="C00000"/>
                </a:solidFill>
              </a:rPr>
              <a:t>для устройства земляного полотна и дорожных одежд</a:t>
            </a:r>
            <a:r>
              <a:rPr lang="ru-RU" sz="5400" dirty="0">
                <a:solidFill>
                  <a:srgbClr val="C00000"/>
                </a:solidFill>
              </a:rPr>
              <a:t/>
            </a:r>
            <a:br>
              <a:rPr lang="ru-RU" sz="5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854696" cy="976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Разработчик преподаватель НКСЭ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Диденко Ия Станиславовна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03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89640" cy="79208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/>
              <a:t>Землеройно-фрезерные </a:t>
            </a:r>
            <a:r>
              <a:rPr lang="ru-RU" sz="4000" i="1" dirty="0" smtClean="0"/>
              <a:t>машины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/>
              <a:t>послойно фрезеруют мерзлые грунты с прочностью до 250 ударов ударника </a:t>
            </a:r>
            <a:r>
              <a:rPr lang="ru-RU" sz="3600" dirty="0" err="1"/>
              <a:t>ДорНИИ</a:t>
            </a:r>
            <a:r>
              <a:rPr lang="ru-RU" sz="3600" dirty="0"/>
              <a:t> и каменистыми включениями до 100 мм при устройстве котлованов, траншей и других объектов. 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Глубина </a:t>
            </a:r>
            <a:r>
              <a:rPr lang="ru-RU" sz="3600" dirty="0"/>
              <a:t>фрезерования достигает 0,2 - 0,35 м при ширине захвата до 3,4 м.</a:t>
            </a:r>
          </a:p>
        </p:txBody>
      </p:sp>
    </p:spTree>
    <p:extLst>
      <p:ext uri="{BB962C8B-B14F-4D97-AF65-F5344CB8AC3E}">
        <p14:creationId xmlns:p14="http://schemas.microsoft.com/office/powerpoint/2010/main" xmlns="" val="312420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03" y="404664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/>
              <a:t>Конструктивная </a:t>
            </a:r>
            <a:r>
              <a:rPr lang="ru-RU" sz="4000" b="1" i="1" dirty="0" smtClean="0"/>
              <a:t>схема </a:t>
            </a:r>
            <a:br>
              <a:rPr lang="ru-RU" sz="4000" b="1" i="1" dirty="0" smtClean="0"/>
            </a:br>
            <a:r>
              <a:rPr lang="ru-RU" sz="4000" b="1" i="1" dirty="0" smtClean="0"/>
              <a:t>землеройно-фрезерной </a:t>
            </a:r>
            <a:r>
              <a:rPr lang="ru-RU" sz="4000" b="1" i="1" dirty="0"/>
              <a:t>машины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5190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/>
              <a:t>1 - противовес; 2 - базовый трактор; 3 - редуктор отбора мощности; 4 - гидроцилиндры подъема и опускания; 5 - тяги; 6 - цепная передача; 7 - рабочий орган; 8 - бортовые редукторы; 9 - рама.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73" b="5998"/>
          <a:stretch/>
        </p:blipFill>
        <p:spPr bwMode="auto">
          <a:xfrm>
            <a:off x="1187624" y="3212976"/>
            <a:ext cx="709149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083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4900" b="1" i="1" dirty="0" smtClean="0">
                <a:solidFill>
                  <a:srgbClr val="0070C0"/>
                </a:solidFill>
                <a:cs typeface="Arial" pitchFamily="34" charset="0"/>
              </a:rPr>
              <a:t>Клиновой </a:t>
            </a:r>
            <a:r>
              <a:rPr lang="ru-RU" sz="4900" b="1" i="1" dirty="0">
                <a:solidFill>
                  <a:srgbClr val="0070C0"/>
                </a:solidFill>
                <a:cs typeface="Arial" pitchFamily="34" charset="0"/>
              </a:rPr>
              <a:t>рыхлитель с забиваемым рабочим органом</a:t>
            </a:r>
            <a:r>
              <a:rPr lang="ru-RU" sz="369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sz="369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752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/>
              <a:t>   </a:t>
            </a:r>
            <a:r>
              <a:rPr lang="ru-RU" sz="3600" dirty="0" smtClean="0"/>
              <a:t>Конструктивно </a:t>
            </a:r>
            <a:r>
              <a:rPr lang="ru-RU" sz="3600" dirty="0"/>
              <a:t>машины с направленно падающими рабочими органами представляют собой навесное оборудование на базе гусеничного трактора с задним расположением и бульдозерным отвалом или противовесом, смонтированным в передней части </a:t>
            </a:r>
            <a:r>
              <a:rPr lang="ru-RU" sz="3600" dirty="0" smtClean="0"/>
              <a:t>     Падающий </a:t>
            </a:r>
            <a:r>
              <a:rPr lang="ru-RU" sz="3600" dirty="0"/>
              <a:t>рабочий орган выполнен в виде массивного клинового рыхлителя с числом зубьев от одного до трех.</a:t>
            </a:r>
          </a:p>
        </p:txBody>
      </p:sp>
    </p:spTree>
    <p:extLst>
      <p:ext uri="{BB962C8B-B14F-4D97-AF65-F5344CB8AC3E}">
        <p14:creationId xmlns:p14="http://schemas.microsoft.com/office/powerpoint/2010/main" xmlns="" val="131053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19" y="548680"/>
            <a:ext cx="8892480" cy="11430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Конструктивная схема клинового рыхлителя</a:t>
            </a:r>
            <a:br>
              <a:rPr lang="ru-RU" sz="3200" b="1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с забиваемым рабочим </a:t>
            </a:r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органом</a:t>
            </a:r>
            <a:endParaRPr lang="ru-RU" sz="32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20084"/>
            <a:ext cx="4244280" cy="45332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24425" y="1628800"/>
            <a:ext cx="4619575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 </a:t>
            </a: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 базовый трактор;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2 - рама;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3 -</a:t>
            </a:r>
            <a:r>
              <a:rPr lang="ru-RU" sz="28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двухбарабанная</a:t>
            </a: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лебедка</a:t>
            </a: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;</a:t>
            </a: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4 - блок; </a:t>
            </a:r>
            <a:endParaRPr lang="ru-RU" sz="2800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5 </a:t>
            </a: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 кронштейн;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6 - блок; 7 - </a:t>
            </a:r>
            <a:r>
              <a:rPr lang="ru-RU" sz="28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седловой</a:t>
            </a: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подшипник;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8 - направляющая штанга;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9 - поворотная стоянка</a:t>
            </a: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10 - ударный груз;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11 - асимметричный клин.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2" t="5414" b="4260"/>
          <a:stretch/>
        </p:blipFill>
        <p:spPr bwMode="auto">
          <a:xfrm>
            <a:off x="179512" y="2132856"/>
            <a:ext cx="4369731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71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/>
              <a:t/>
            </a:r>
            <a:br>
              <a:rPr lang="ru-RU" sz="5400" dirty="0"/>
            </a:br>
            <a:r>
              <a:rPr lang="ru-RU" sz="4000" b="1" i="1" dirty="0" smtClean="0"/>
              <a:t>Машины </a:t>
            </a:r>
            <a:r>
              <a:rPr lang="ru-RU" sz="4000" b="1" i="1" dirty="0"/>
              <a:t>с </a:t>
            </a:r>
            <a:r>
              <a:rPr lang="ru-RU" sz="4000" b="1" i="1" dirty="0" err="1"/>
              <a:t>винтоклиновым</a:t>
            </a:r>
            <a:r>
              <a:rPr lang="ru-RU" sz="4000" b="1" i="1" dirty="0"/>
              <a:t> рабочим органом на базе трактора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800" dirty="0" smtClean="0"/>
              <a:t>Обладают высокой эффективностью </a:t>
            </a:r>
            <a:r>
              <a:rPr lang="ru-RU" sz="2800" dirty="0"/>
              <a:t>при разрушении мерзлых и прочных </a:t>
            </a:r>
            <a:r>
              <a:rPr lang="ru-RU" sz="2800" dirty="0" smtClean="0"/>
              <a:t>грунтов. Их </a:t>
            </a:r>
            <a:r>
              <a:rPr lang="ru-RU" sz="2800" dirty="0"/>
              <a:t>особенностью является наличие приводимого от </a:t>
            </a:r>
            <a:r>
              <a:rPr lang="ru-RU" sz="2800" dirty="0" err="1"/>
              <a:t>гидромотора</a:t>
            </a:r>
            <a:r>
              <a:rPr lang="ru-RU" sz="2800" dirty="0"/>
              <a:t> через редуктор лопастного винта и двух клиньев. Принцип работы заключается в том, что в массив мерзлого грунта завинчивается лопастной винт и внедряются два клина. В системе винт-грунт-клин создается напряженное состояние, в результате которого происходит скалывание грунта в забое, а при его отсутствии - отрыв грунта от массива</a:t>
            </a:r>
          </a:p>
        </p:txBody>
      </p:sp>
    </p:spTree>
    <p:extLst>
      <p:ext uri="{BB962C8B-B14F-4D97-AF65-F5344CB8AC3E}">
        <p14:creationId xmlns:p14="http://schemas.microsoft.com/office/powerpoint/2010/main" xmlns="" val="27106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/>
              <a:t>Конструктивная схема машины </a:t>
            </a:r>
            <a:r>
              <a:rPr lang="ru-RU" sz="3100" b="1" i="1" dirty="0"/>
              <a:t>с </a:t>
            </a:r>
            <a:r>
              <a:rPr lang="ru-RU" sz="3100" b="1" i="1" dirty="0" err="1"/>
              <a:t>винтоклиновым</a:t>
            </a:r>
            <a:r>
              <a:rPr lang="ru-RU" sz="3100" b="1" i="1" dirty="0"/>
              <a:t> рабочим органом на базе трактора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3178" y="1628800"/>
            <a:ext cx="4280822" cy="50405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1 - трактор;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- гидроцилиндр подъема и опускания стрелы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3 - гидроцилиндр подъема и опускания рукояти;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- стрела;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, 6, 7 </a:t>
            </a:r>
            <a:r>
              <a:rPr lang="ru-RU" dirty="0" smtClean="0"/>
              <a:t>– тяги </a:t>
            </a:r>
            <a:r>
              <a:rPr lang="ru-RU" dirty="0" err="1" smtClean="0"/>
              <a:t>параллелограммной</a:t>
            </a:r>
            <a:r>
              <a:rPr lang="ru-RU" dirty="0" smtClean="0"/>
              <a:t> </a:t>
            </a:r>
            <a:r>
              <a:rPr lang="ru-RU" dirty="0"/>
              <a:t>навески;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 </a:t>
            </a:r>
            <a:r>
              <a:rPr lang="ru-RU" dirty="0"/>
              <a:t>- рукоять;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9 </a:t>
            </a:r>
            <a:r>
              <a:rPr lang="ru-RU" dirty="0"/>
              <a:t>- редуктор;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 </a:t>
            </a:r>
            <a:r>
              <a:rPr lang="ru-RU" dirty="0"/>
              <a:t>- рама крепления рабочего органа к трактору.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2" t="4514" b="4031"/>
          <a:stretch/>
        </p:blipFill>
        <p:spPr bwMode="auto">
          <a:xfrm>
            <a:off x="323528" y="1876064"/>
            <a:ext cx="4539650" cy="44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70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2456"/>
            <a:ext cx="8305800" cy="8527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i="1" smtClean="0"/>
              <a:t>Бульдозеры</a:t>
            </a:r>
            <a:endParaRPr lang="ru-RU" sz="6000" b="1" i="1" dirty="0"/>
          </a:p>
        </p:txBody>
      </p:sp>
      <p:pic>
        <p:nvPicPr>
          <p:cNvPr id="5" name="Picture 2" descr="C:\Documents and Settings\didenko\Мои документы\спец.картинки\для конкурса\IMG_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75688"/>
            <a:ext cx="8356336" cy="5107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99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091" y="736463"/>
            <a:ext cx="857939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i="1" dirty="0"/>
              <a:t>Бульдозеры предназначены для послойного срезания грунта, его перемещения на небольшое расстояние и разравнивания. Их широко используют в различных отраслях гражданского, промышленного, гидротехнического и мелиоративного строительства, при прокладке железных и автомобильных дорог, в аэродромном строительстве, в горнодобывающей промышленности. открытым способом.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xmlns="" val="279005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/>
              <a:t>Бульдозеры применяют для разработки песчано-гравийных карьеров, котлованов, выемок и траншей, сооружения каналов, прудов и водоемов, возведения насыпей, дамб и плотин, на вскрышных работах при добыче полезных ископаемых.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87626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/>
              <a:t>Бульдозер состоит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920084"/>
            <a:ext cx="3491880" cy="4677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 — нож;</a:t>
            </a:r>
          </a:p>
          <a:p>
            <a:pPr marL="0" indent="0">
              <a:buNone/>
            </a:pPr>
            <a:r>
              <a:rPr lang="ru-RU" dirty="0"/>
              <a:t> 2 — отвал; </a:t>
            </a:r>
          </a:p>
          <a:p>
            <a:pPr marL="0" indent="0">
              <a:buNone/>
            </a:pPr>
            <a:r>
              <a:rPr lang="ru-RU" dirty="0"/>
              <a:t>3 — козырек; </a:t>
            </a:r>
          </a:p>
          <a:p>
            <a:pPr marL="0" indent="0">
              <a:buNone/>
            </a:pPr>
            <a:r>
              <a:rPr lang="ru-RU" dirty="0"/>
              <a:t>4 — кронштейн; </a:t>
            </a:r>
          </a:p>
          <a:p>
            <a:pPr marL="0" indent="0">
              <a:buNone/>
            </a:pPr>
            <a:r>
              <a:rPr lang="ru-RU" dirty="0"/>
              <a:t>5 — гидроцилиндр подъема-опускания;</a:t>
            </a:r>
          </a:p>
          <a:p>
            <a:pPr marL="0" indent="0">
              <a:buNone/>
            </a:pPr>
            <a:r>
              <a:rPr lang="ru-RU" dirty="0"/>
              <a:t> 6 — базовый трактор;</a:t>
            </a:r>
          </a:p>
          <a:p>
            <a:pPr marL="0" indent="0">
              <a:buNone/>
            </a:pPr>
            <a:r>
              <a:rPr lang="ru-RU" dirty="0"/>
              <a:t> 7 — рычаг управления </a:t>
            </a:r>
            <a:r>
              <a:rPr lang="ru-RU" dirty="0" err="1"/>
              <a:t>гидрораспределителем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8 — поперечная балка с цапфами; </a:t>
            </a:r>
          </a:p>
          <a:p>
            <a:pPr marL="0" indent="0">
              <a:buNone/>
            </a:pPr>
            <a:r>
              <a:rPr lang="ru-RU" dirty="0"/>
              <a:t>9 — толкающий брус</a:t>
            </a:r>
          </a:p>
        </p:txBody>
      </p:sp>
      <p:pic>
        <p:nvPicPr>
          <p:cNvPr id="5" name="Picture 2" descr="http://www.newreferat.com/images/referats/27350/image01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70" b="9380"/>
          <a:stretch/>
        </p:blipFill>
        <p:spPr bwMode="auto">
          <a:xfrm>
            <a:off x="107504" y="1867934"/>
            <a:ext cx="5472608" cy="480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75522" y="3244334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Скреперы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6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72808" cy="1800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>Машины </a:t>
            </a:r>
            <a:r>
              <a:rPr lang="ru-RU" sz="4000" b="1" i="1" dirty="0"/>
              <a:t>для подготовительных работ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52528"/>
          </a:xfrm>
        </p:spPr>
        <p:txBody>
          <a:bodyPr/>
          <a:lstStyle/>
          <a:p>
            <a:r>
              <a:rPr lang="ru-RU" b="1" dirty="0"/>
              <a:t>К</a:t>
            </a:r>
            <a:r>
              <a:rPr lang="ru-RU" b="1" dirty="0" smtClean="0"/>
              <a:t>усторезы</a:t>
            </a:r>
            <a:r>
              <a:rPr lang="ru-RU" dirty="0"/>
              <a:t> и </a:t>
            </a:r>
            <a:r>
              <a:rPr lang="ru-RU" b="1" dirty="0" smtClean="0"/>
              <a:t>корчеватели-собиратели</a:t>
            </a:r>
            <a:endParaRPr lang="ru-RU" dirty="0" smtClean="0"/>
          </a:p>
          <a:p>
            <a:r>
              <a:rPr lang="ru-RU" b="1" dirty="0"/>
              <a:t>Рыхлитель с трехзвенный подвеской рабочего </a:t>
            </a:r>
            <a:r>
              <a:rPr lang="ru-RU" b="1" dirty="0" smtClean="0"/>
              <a:t>оборудования </a:t>
            </a:r>
            <a:r>
              <a:rPr lang="ru-RU" b="1" dirty="0"/>
              <a:t>и </a:t>
            </a:r>
            <a:r>
              <a:rPr lang="ru-RU" b="1" dirty="0" smtClean="0"/>
              <a:t>рыхлитель </a:t>
            </a:r>
            <a:r>
              <a:rPr lang="ru-RU" b="1" dirty="0"/>
              <a:t>с четырехзвенной (</a:t>
            </a:r>
            <a:r>
              <a:rPr lang="ru-RU" b="1" dirty="0" err="1"/>
              <a:t>параллелограммной</a:t>
            </a:r>
            <a:r>
              <a:rPr lang="ru-RU" b="1" dirty="0"/>
              <a:t>) подвеской рабочего </a:t>
            </a:r>
            <a:r>
              <a:rPr lang="ru-RU" b="1" dirty="0" smtClean="0"/>
              <a:t>оборудования</a:t>
            </a:r>
          </a:p>
          <a:p>
            <a:r>
              <a:rPr lang="ru-RU" b="1" dirty="0"/>
              <a:t>Землеройно-фрезерная </a:t>
            </a:r>
            <a:r>
              <a:rPr lang="ru-RU" b="1" dirty="0" smtClean="0"/>
              <a:t>машина</a:t>
            </a:r>
          </a:p>
          <a:p>
            <a:r>
              <a:rPr lang="ru-RU" b="1" dirty="0"/>
              <a:t>Машина с </a:t>
            </a:r>
            <a:r>
              <a:rPr lang="ru-RU" b="1" dirty="0" err="1"/>
              <a:t>винтоклиновым</a:t>
            </a:r>
            <a:r>
              <a:rPr lang="ru-RU" b="1" dirty="0"/>
              <a:t> рабочим органом на базе </a:t>
            </a:r>
            <a:r>
              <a:rPr lang="ru-RU" b="1" dirty="0" smtClean="0"/>
              <a:t>трактора</a:t>
            </a:r>
          </a:p>
          <a:p>
            <a:r>
              <a:rPr lang="ru-RU" b="1" dirty="0"/>
              <a:t>Клиновой рыхлитель с забиваемым рабочим </a:t>
            </a:r>
            <a:r>
              <a:rPr lang="ru-RU" b="1" dirty="0" smtClean="0"/>
              <a:t>органом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1697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i="1" dirty="0"/>
              <a:t>Скрепер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32"/>
          <a:stretch/>
        </p:blipFill>
        <p:spPr bwMode="auto">
          <a:xfrm>
            <a:off x="467544" y="1916832"/>
            <a:ext cx="8136904" cy="45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41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7848872" cy="56886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 </a:t>
            </a:r>
            <a:r>
              <a:rPr lang="ru-RU" sz="4700" i="1" dirty="0"/>
              <a:t>Скрепер - это </a:t>
            </a:r>
            <a:r>
              <a:rPr lang="ru-RU" sz="4700" i="1" dirty="0" smtClean="0"/>
              <a:t>землеройно-транспортная машина</a:t>
            </a:r>
            <a:r>
              <a:rPr lang="ru-RU" sz="4700" b="1" i="1" dirty="0"/>
              <a:t> </a:t>
            </a:r>
            <a:r>
              <a:rPr lang="ru-RU" sz="4700" i="1" dirty="0"/>
              <a:t>предназначенная для послойной разработки, перемещения и отсыпки грунта</a:t>
            </a:r>
            <a:r>
              <a:rPr lang="ru-RU" sz="4700" i="1" dirty="0" smtClean="0"/>
              <a:t>.</a:t>
            </a:r>
          </a:p>
          <a:p>
            <a:pPr marL="0" indent="0" algn="just">
              <a:buNone/>
            </a:pPr>
            <a:r>
              <a:rPr lang="ru-RU" sz="4700" i="1" dirty="0" smtClean="0"/>
              <a:t>    Применяют </a:t>
            </a:r>
            <a:r>
              <a:rPr lang="ru-RU" sz="4700" i="1" dirty="0"/>
              <a:t>скреперы при разработке различных грунтов - от</a:t>
            </a:r>
            <a:r>
              <a:rPr lang="ru-RU" sz="4700" b="1" i="1" dirty="0"/>
              <a:t> </a:t>
            </a:r>
            <a:r>
              <a:rPr lang="ru-RU" sz="4700" i="1" dirty="0"/>
              <a:t>песчаного до глинистого, причем тяжелые и плотные из них предварительно разрыхляют. </a:t>
            </a:r>
            <a:r>
              <a:rPr lang="ru-RU" dirty="0"/>
              <a:t>       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232453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692696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400" b="1" i="1" dirty="0"/>
              <a:t>Скреперы используются на следующих работах: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 smtClean="0"/>
              <a:t>срезка </a:t>
            </a:r>
            <a:r>
              <a:rPr lang="ru-RU" sz="3600" i="1" dirty="0"/>
              <a:t>растительного или плодородного слоя;</a:t>
            </a:r>
          </a:p>
          <a:p>
            <a:r>
              <a:rPr lang="ru-RU" sz="3600" i="1" dirty="0"/>
              <a:t>возведение насыпей высотой до 3 м из грунта боковых резервов;</a:t>
            </a:r>
          </a:p>
          <a:p>
            <a:r>
              <a:rPr lang="ru-RU" sz="3600" i="1" dirty="0"/>
              <a:t>разработка выемок в кавальеры или отвалы;</a:t>
            </a:r>
          </a:p>
          <a:p>
            <a:r>
              <a:rPr lang="ru-RU" sz="3600" i="1" dirty="0"/>
              <a:t>разработка выемок с транспортировкой грунта в соседние насыпи;</a:t>
            </a:r>
          </a:p>
          <a:p>
            <a:r>
              <a:rPr lang="ru-RU" sz="3600" i="1" dirty="0"/>
              <a:t>устройство котлованов;</a:t>
            </a:r>
          </a:p>
          <a:p>
            <a:r>
              <a:rPr lang="ru-RU" sz="3600" i="1" dirty="0"/>
              <a:t>для вскрышных работ при разработке карьеров;</a:t>
            </a:r>
          </a:p>
          <a:p>
            <a:r>
              <a:rPr lang="ru-RU" sz="3600" i="1" dirty="0"/>
              <a:t>постройка каналов, дамб и плотин;</a:t>
            </a:r>
          </a:p>
          <a:p>
            <a:r>
              <a:rPr lang="ru-RU" sz="3600" i="1" dirty="0"/>
              <a:t>планировка строительных площадок.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004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936104"/>
          </a:xfrm>
        </p:spPr>
        <p:txBody>
          <a:bodyPr>
            <a:normAutofit/>
          </a:bodyPr>
          <a:lstStyle/>
          <a:p>
            <a:r>
              <a:rPr lang="ru-RU" sz="4400" b="1" i="1" dirty="0"/>
              <a:t>Конструктивная </a:t>
            </a:r>
            <a:r>
              <a:rPr lang="ru-RU" sz="4400" b="1" i="1" dirty="0" smtClean="0"/>
              <a:t>схема скрепера</a:t>
            </a:r>
            <a:endParaRPr lang="ru-RU" sz="4400" dirty="0"/>
          </a:p>
        </p:txBody>
      </p:sp>
      <p:pic>
        <p:nvPicPr>
          <p:cNvPr id="1028" name="Picture 4" descr="http://stroy-technics.ru/gallery/stroitelnii_mashini/image8_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" y="1556792"/>
            <a:ext cx="91362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293096"/>
            <a:ext cx="8496944" cy="23042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 — седельно-сцепное устройство; 2 — тяговая рама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3 — рычажный механизм заслонки; 4 — гидросистема;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</a:t>
            </a:r>
            <a:r>
              <a:rPr lang="ru-RU" dirty="0"/>
              <a:t>— ковш с заслонкой и задней стенкой;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 </a:t>
            </a:r>
            <a:r>
              <a:rPr lang="ru-RU" dirty="0"/>
              <a:t>— </a:t>
            </a:r>
            <a:r>
              <a:rPr lang="ru-RU" dirty="0" err="1"/>
              <a:t>пневмосистема</a:t>
            </a:r>
            <a:r>
              <a:rPr lang="ru-RU" dirty="0"/>
              <a:t> тормозов; 7 — колесо;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 </a:t>
            </a:r>
            <a:r>
              <a:rPr lang="ru-RU" dirty="0"/>
              <a:t>— электрооборудование; 9 — трактор Т-150К</a:t>
            </a:r>
          </a:p>
        </p:txBody>
      </p:sp>
    </p:spTree>
    <p:extLst>
      <p:ext uri="{BB962C8B-B14F-4D97-AF65-F5344CB8AC3E}">
        <p14:creationId xmlns:p14="http://schemas.microsoft.com/office/powerpoint/2010/main" xmlns="" val="3029683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i="1" dirty="0" smtClean="0">
                <a:solidFill>
                  <a:schemeClr val="accent1"/>
                </a:solidFill>
              </a:rPr>
              <a:t>Автогрейдер </a:t>
            </a:r>
            <a:endParaRPr lang="ru-RU" sz="8800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didenko\Мои документы\спец.картинки\для конкурса\IMG_0001.jpg"/>
          <p:cNvPicPr>
            <a:picLocks noChangeAspect="1" noChangeArrowheads="1"/>
          </p:cNvPicPr>
          <p:nvPr/>
        </p:nvPicPr>
        <p:blipFill rotWithShape="1">
          <a:blip r:embed="rId2" cstate="print"/>
          <a:srcRect l="1733" t="10716" r="6024" b="4971"/>
          <a:stretch/>
        </p:blipFill>
        <p:spPr bwMode="auto">
          <a:xfrm>
            <a:off x="395536" y="1988840"/>
            <a:ext cx="8452167" cy="434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 </a:t>
            </a:r>
            <a:r>
              <a:rPr lang="ru-RU" sz="4400" i="1" dirty="0" smtClean="0"/>
              <a:t>Автогрейдеры предназначены для планировки и профилирования поверхности грунта, возведения невысоких насыпей, перемещения грунта и дорожно-строительных материалов, планировки откосов, выемок и насыпей, устройства корыт и боковых канав, а также для очистки дорог и площадей от снега.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xmlns="" val="25294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976664"/>
          </a:xfrm>
        </p:spPr>
        <p:txBody>
          <a:bodyPr>
            <a:noAutofit/>
          </a:bodyPr>
          <a:lstStyle/>
          <a:p>
            <a:pPr algn="just"/>
            <a:r>
              <a:rPr lang="ru-RU" sz="3800" i="1" dirty="0"/>
              <a:t>применяют в дорожном строительстве в качестве основных для выполнения земляных работ, начиная с подготовительных и кончая профилированием земляного полотна; при ремонте и содержании автомобильных дорог; при строительстве железных дорог и аэродромов; в гидротехническом и мелиоративном строительстве</a:t>
            </a:r>
            <a:r>
              <a:rPr lang="ru-RU" sz="3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0798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dirty="0"/>
              <a:t> </a:t>
            </a:r>
            <a:r>
              <a:rPr lang="ru-RU" sz="4400" b="1" dirty="0"/>
              <a:t>Автогрейдер ДЗ-98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dirty="0" smtClean="0"/>
              <a:t>1- </a:t>
            </a:r>
            <a:r>
              <a:rPr lang="ru-RU" sz="2400" dirty="0"/>
              <a:t>передняя фара; 2- гидроцилиндр бульдозерного оборудования;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3- </a:t>
            </a:r>
            <a:r>
              <a:rPr lang="ru-RU" sz="2400" dirty="0"/>
              <a:t>рама автогрейдера; 4-карданный вал; 5,7- гидроцилиндры управления отвалом; 6- подвеска тяговой рамы; 8- топливный бак;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9- </a:t>
            </a:r>
            <a:r>
              <a:rPr lang="ru-RU" sz="2400" dirty="0"/>
              <a:t>воздухоочиститель; 10- крыло; 11- </a:t>
            </a:r>
            <a:r>
              <a:rPr lang="ru-RU" sz="2400" dirty="0" err="1"/>
              <a:t>гидробак</a:t>
            </a:r>
            <a:r>
              <a:rPr lang="ru-RU" sz="2400" dirty="0"/>
              <a:t>; 12- отвал; 13- тяговая рама; 14- поворотный круг; 15- редуктор поворота отвала;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16- </a:t>
            </a:r>
            <a:r>
              <a:rPr lang="ru-RU" sz="2400" dirty="0"/>
              <a:t>бульдозерное оборудование </a:t>
            </a:r>
            <a:endParaRPr lang="ru-RU" sz="2400" i="1" dirty="0"/>
          </a:p>
        </p:txBody>
      </p:sp>
      <p:pic>
        <p:nvPicPr>
          <p:cNvPr id="5" name="Picture 2" descr="Автогрейдер ДЗ-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480720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212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i="1" dirty="0"/>
              <a:t/>
            </a:r>
            <a:br>
              <a:rPr lang="ru-RU" sz="5400" i="1" dirty="0"/>
            </a:br>
            <a:r>
              <a:rPr lang="en-US" sz="5400" i="1" dirty="0"/>
              <a:t/>
            </a:r>
            <a:br>
              <a:rPr lang="en-US" sz="5400" i="1" dirty="0"/>
            </a:br>
            <a:r>
              <a:rPr lang="ru-RU" sz="6700" i="1" dirty="0"/>
              <a:t>Грейдер-элеватор</a:t>
            </a:r>
            <a:endParaRPr lang="ru-RU" sz="6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i="1" dirty="0" smtClean="0"/>
              <a:t>землеройная </a:t>
            </a:r>
            <a:r>
              <a:rPr lang="ru-RU" sz="2800" i="1" dirty="0"/>
              <a:t>машина непрерывного действия для срезания грунта и перемещения его в сторону (в отвал) или в транспортные средства</a:t>
            </a:r>
            <a:r>
              <a:rPr lang="ru-RU" sz="2800" i="1" dirty="0" smtClean="0"/>
              <a:t>.</a:t>
            </a:r>
          </a:p>
          <a:p>
            <a:pPr marL="0" indent="0">
              <a:buNone/>
            </a:pPr>
            <a:r>
              <a:rPr lang="ru-RU" sz="2800" i="1" dirty="0" smtClean="0"/>
              <a:t>Применяются </a:t>
            </a:r>
            <a:r>
              <a:rPr lang="ru-RU" sz="2800" i="1" dirty="0"/>
              <a:t>при строительстве дорожных насыпей, рытье выемок и каналов, планировочных работах и т. п</a:t>
            </a:r>
            <a:r>
              <a:rPr lang="ru-RU" sz="2800" i="1" dirty="0" smtClean="0"/>
              <a:t>.</a:t>
            </a:r>
          </a:p>
          <a:p>
            <a:pPr marL="0" indent="0">
              <a:buNone/>
            </a:pPr>
            <a:r>
              <a:rPr lang="ru-RU" sz="2800" i="1" dirty="0" smtClean="0"/>
              <a:t>Используют </a:t>
            </a:r>
            <a:r>
              <a:rPr lang="ru-RU" sz="2800" i="1" dirty="0"/>
              <a:t>на строительстве гидротехнических и ирригационных сооружений, шоссейных и железных дорог и в карьерах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23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884" y="764704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Полуприцепной грейдер-элеватор</a:t>
            </a:r>
            <a:r>
              <a:rPr lang="ru-RU" sz="4000" b="1" i="1" dirty="0"/>
              <a:t> </a:t>
            </a:r>
            <a:r>
              <a:rPr lang="ru-RU" sz="7200" i="1" dirty="0" smtClean="0"/>
              <a:t> </a:t>
            </a:r>
            <a:endParaRPr lang="ru-RU" sz="7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sz="3200" b="1" i="1" dirty="0" smtClean="0"/>
          </a:p>
          <a:p>
            <a:pPr marL="0" indent="0" algn="ctr">
              <a:buNone/>
            </a:pPr>
            <a:r>
              <a:rPr lang="ru-RU" sz="3200" b="1" i="1" dirty="0" smtClean="0"/>
              <a:t>транспортное положение</a:t>
            </a:r>
            <a:endParaRPr lang="ru-RU" sz="3200" b="1" i="1" dirty="0"/>
          </a:p>
        </p:txBody>
      </p:sp>
      <p:pic>
        <p:nvPicPr>
          <p:cNvPr id="2050" name="Picture 2" descr="http://100-bal.ru/pars_docs/refs/55/54872/54872_html_me4e87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627"/>
          <a:stretch/>
        </p:blipFill>
        <p:spPr bwMode="auto">
          <a:xfrm>
            <a:off x="179512" y="1589238"/>
            <a:ext cx="8869778" cy="40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49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/>
              <a:t>Кусторезы</a:t>
            </a:r>
            <a:endParaRPr lang="ru-RU" sz="7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200" dirty="0"/>
              <a:t>применяют для чистки подлежащих застройке площадей от кустарника и мелких деревьев, а корчеватели-собиратели – для корчевки пней диаметром до 500 мм, расчистки участков от крупных камней, сваленных деревьев и кустарников, а также для рыхления плотных грунтов перед их разработкой землеройными и землеройно-транспортными машинами.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1318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582125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Грейдер-элеваторы </a:t>
            </a:r>
            <a:r>
              <a:rPr lang="ru-RU" sz="2400" i="1" dirty="0"/>
              <a:t>относятся к машинам непрерывного действия, у которых функции копания и перемещения грунта разделены и выполняются двумя разными рабочими органами: ножом и ленточным конвейером</a:t>
            </a:r>
            <a:r>
              <a:rPr lang="ru-RU" sz="2400" i="1" dirty="0" smtClean="0"/>
              <a:t>.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/>
              <a:t>Срезаемый дисковым, плужным или прямым ножом грунт поступает на ленточный конвейер и перемещается им к месту выгрузки. Нож грейдер-элеватора, выполненный чаще всего в виде диска диаметром 600-1000 мм, вырезает грунт, который поступает на наклонный ленточный  конвейер (длина 8-10 м) и выносится в сторону.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Ленточный </a:t>
            </a:r>
            <a:r>
              <a:rPr lang="ru-RU" sz="2400" i="1" dirty="0"/>
              <a:t>конвейер в рабочем положении выступает в сторону на несколько метров, а в транспортном – складывается, помещаясь в габаритные транспортные размеры грейдер-элеватора. С помощью механизма подвески рама конвейера может менять угол наклона к горизонту, что позволяет регулировать дальность выгрузки грунта.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969072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63894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Конструктивная схема грейдер-элеватора</a:t>
            </a:r>
            <a:endParaRPr lang="ru-RU" sz="36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35895" y="5445224"/>
            <a:ext cx="889248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1</a:t>
            </a:r>
            <a:r>
              <a:rPr lang="ru-RU" dirty="0"/>
              <a:t> - рама; </a:t>
            </a:r>
            <a:r>
              <a:rPr lang="ru-RU" i="1" dirty="0"/>
              <a:t>2</a:t>
            </a:r>
            <a:r>
              <a:rPr lang="ru-RU" dirty="0"/>
              <a:t> - гидродвигатели управления транспортером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3</a:t>
            </a:r>
            <a:r>
              <a:rPr lang="ru-RU" dirty="0"/>
              <a:t> - транспортер; </a:t>
            </a:r>
            <a:r>
              <a:rPr lang="ru-RU" i="1" dirty="0"/>
              <a:t>4 -</a:t>
            </a:r>
            <a:r>
              <a:rPr lang="ru-RU" dirty="0"/>
              <a:t> пневмоколесный ход; </a:t>
            </a:r>
            <a:r>
              <a:rPr lang="ru-RU" i="1" dirty="0"/>
              <a:t>5</a:t>
            </a:r>
            <a:r>
              <a:rPr lang="ru-RU" dirty="0"/>
              <a:t> - нож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951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7530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Целесообразность применения грейдер-элеваторов 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988840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i="1" dirty="0" smtClean="0"/>
              <a:t>Для </a:t>
            </a:r>
            <a:r>
              <a:rPr lang="ru-RU" sz="3000" i="1" dirty="0"/>
              <a:t>разработки связных грунтов II и III групп, не содержащих крупных каменистых включений. </a:t>
            </a:r>
            <a:endParaRPr lang="ru-RU" sz="3000" i="1" dirty="0" smtClean="0"/>
          </a:p>
          <a:p>
            <a:r>
              <a:rPr lang="ru-RU" sz="3000" i="1" dirty="0" smtClean="0"/>
              <a:t>На </a:t>
            </a:r>
            <a:r>
              <a:rPr lang="ru-RU" sz="3000" i="1" dirty="0"/>
              <a:t>сыпучих и липких переувлажненных грунтах эти машины применять не рекомендуется из-за низкой производительности вследствие больших потерь срезанного сыпучего грунта при подаче на ленту транспортера и сильного загрязнения ленты липким грунтом</a:t>
            </a:r>
            <a:r>
              <a:rPr lang="ru-RU" sz="3000" i="1" dirty="0" smtClean="0"/>
              <a:t>.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xmlns="" val="3826108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8000" i="1" dirty="0">
                <a:solidFill>
                  <a:srgbClr val="04617B"/>
                </a:solidFill>
              </a:rPr>
              <a:t>Экскаваторы</a:t>
            </a:r>
            <a:endParaRPr lang="ru-RU" sz="8000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4617B"/>
                </a:solidFill>
              </a:rPr>
              <a:t>     </a:t>
            </a:r>
            <a:r>
              <a:rPr lang="ru-RU" i="1" dirty="0" smtClean="0">
                <a:solidFill>
                  <a:srgbClr val="04617B"/>
                </a:solidFill>
              </a:rPr>
              <a:t>Это самоходные землеройные машины с ковшовым рабочим оборудованием, предназначенные для разработки грунтов с перемещением их на сравнительно небольшие расстояния в отвал или в транспортные средства.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4617B"/>
                </a:solidFill>
              </a:rPr>
              <a:t> </a:t>
            </a:r>
            <a:r>
              <a:rPr lang="ru-RU" i="1" dirty="0" smtClean="0">
                <a:solidFill>
                  <a:srgbClr val="04617B"/>
                </a:solidFill>
              </a:rPr>
              <a:t>     Самоходные землеройные машины с ковшовым рабочим оборудованием, предназначенные для разработки грунтов с перемещением их на сравнительно небольшие расстояния в отвал или в транспортные средства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77795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52928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/>
              <a:t>Экскаватор одноковшовый </a:t>
            </a:r>
            <a:br>
              <a:rPr lang="ru-RU" sz="3600" b="1" i="1" dirty="0" smtClean="0"/>
            </a:br>
            <a:r>
              <a:rPr lang="ru-RU" sz="3600" b="1" i="1" dirty="0" smtClean="0"/>
              <a:t>с жесткой подвеской рабочего оборудования на гусеничном ходу полноповоротный</a:t>
            </a:r>
            <a:endParaRPr lang="ru-RU" sz="3600" b="1" i="1" dirty="0"/>
          </a:p>
        </p:txBody>
      </p:sp>
      <p:pic>
        <p:nvPicPr>
          <p:cNvPr id="4098" name="Picture 2" descr="C:\Documents and Settings\didenko\Мои документы\спец.картинки\для конкурса\IMG_0013.jpg"/>
          <p:cNvPicPr>
            <a:picLocks noChangeAspect="1" noChangeArrowheads="1"/>
          </p:cNvPicPr>
          <p:nvPr/>
        </p:nvPicPr>
        <p:blipFill rotWithShape="1">
          <a:blip r:embed="rId2" cstate="print"/>
          <a:srcRect l="3570" b="2532"/>
          <a:stretch/>
        </p:blipFill>
        <p:spPr bwMode="auto">
          <a:xfrm>
            <a:off x="611560" y="2297945"/>
            <a:ext cx="8136904" cy="4416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1383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48872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Конструктивные схемы одноковшовых гидравлических полноповоротных экскаваторов </a:t>
            </a:r>
            <a:br>
              <a:rPr lang="ru-RU" sz="2800" b="1" i="1" dirty="0" smtClean="0"/>
            </a:br>
            <a:r>
              <a:rPr lang="ru-RU" sz="2800" b="1" i="1" dirty="0" smtClean="0"/>
              <a:t>с </a:t>
            </a:r>
            <a:r>
              <a:rPr lang="ru-RU" sz="2800" b="1" i="1" dirty="0"/>
              <a:t>жесткой подвеской рабочего оборудования:</a:t>
            </a:r>
          </a:p>
        </p:txBody>
      </p:sp>
      <p:pic>
        <p:nvPicPr>
          <p:cNvPr id="3" name="Picture 2" descr="http://fullref.ru/files/8/6605abd76ef2e6d66e136bc13a37f3de.html_files/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37"/>
          <a:stretch/>
        </p:blipFill>
        <p:spPr bwMode="auto">
          <a:xfrm>
            <a:off x="179512" y="1479618"/>
            <a:ext cx="4032448" cy="54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1628800"/>
            <a:ext cx="4706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а – экскаватор с оборудованием обратная лопатой; </a:t>
            </a:r>
          </a:p>
          <a:p>
            <a:r>
              <a:rPr lang="ru-RU" sz="2100" dirty="0"/>
              <a:t>б - экскаватор с оборудованием прямая лопата;</a:t>
            </a:r>
          </a:p>
          <a:p>
            <a:r>
              <a:rPr lang="ru-RU" sz="2100" dirty="0"/>
              <a:t>1 - опорно-поворотное устройство; </a:t>
            </a:r>
            <a:endParaRPr lang="ru-RU" sz="2100" dirty="0" smtClean="0"/>
          </a:p>
          <a:p>
            <a:r>
              <a:rPr lang="ru-RU" sz="2100" dirty="0" smtClean="0"/>
              <a:t>2 </a:t>
            </a:r>
            <a:r>
              <a:rPr lang="ru-RU" sz="2100" dirty="0"/>
              <a:t>- пневмоколесное ходовое устройство; </a:t>
            </a:r>
            <a:endParaRPr lang="ru-RU" sz="2100" dirty="0" smtClean="0"/>
          </a:p>
          <a:p>
            <a:r>
              <a:rPr lang="ru-RU" sz="2100" dirty="0" smtClean="0"/>
              <a:t>3 </a:t>
            </a:r>
            <a:r>
              <a:rPr lang="ru-RU" sz="2100" dirty="0"/>
              <a:t>- выносная опора; 4 - поворотная платформа; 5 - силовая установка; 6,8,9 - гидроцилиндры стрелы; </a:t>
            </a:r>
            <a:endParaRPr lang="ru-RU" sz="2100" dirty="0" smtClean="0"/>
          </a:p>
          <a:p>
            <a:r>
              <a:rPr lang="ru-RU" sz="2100" dirty="0" smtClean="0"/>
              <a:t>7- </a:t>
            </a:r>
            <a:r>
              <a:rPr lang="ru-RU" sz="2100" dirty="0"/>
              <a:t>стрела; 10 - рукоять; 11- ковш обратной лопаты; 12 - бульдозерный отвал; 13 - кабина машиниста</a:t>
            </a:r>
            <a:r>
              <a:rPr lang="ru-RU" sz="2100" dirty="0" smtClean="0"/>
              <a:t>;</a:t>
            </a:r>
          </a:p>
          <a:p>
            <a:r>
              <a:rPr lang="ru-RU" sz="2100" dirty="0" smtClean="0"/>
              <a:t> </a:t>
            </a:r>
            <a:r>
              <a:rPr lang="ru-RU" sz="2100" dirty="0"/>
              <a:t>14 - гусеничное ходовое устройство; </a:t>
            </a:r>
            <a:endParaRPr lang="ru-RU" sz="2100" dirty="0" smtClean="0"/>
          </a:p>
          <a:p>
            <a:r>
              <a:rPr lang="ru-RU" sz="2100" dirty="0" smtClean="0"/>
              <a:t>15 </a:t>
            </a:r>
            <a:r>
              <a:rPr lang="ru-RU" sz="2100" dirty="0"/>
              <a:t>- ковш прямой лопаты; </a:t>
            </a:r>
          </a:p>
          <a:p>
            <a:r>
              <a:rPr lang="ru-RU" sz="2100" dirty="0"/>
              <a:t>16 - телескопическая стрела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2935213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3084" y="548680"/>
            <a:ext cx="73448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Экскаватор одноковшовый </a:t>
            </a:r>
          </a:p>
          <a:p>
            <a:pPr algn="ctr"/>
            <a:r>
              <a:rPr lang="ru-RU" sz="2800" b="1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с телескопическим рабочим оборудованием</a:t>
            </a:r>
          </a:p>
          <a:p>
            <a:pPr algn="ctr"/>
            <a:r>
              <a:rPr lang="ru-RU" sz="2800" b="1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на автомобильном  ходу полноповоротный</a:t>
            </a:r>
            <a:endParaRPr lang="ru-RU" b="1" i="1" dirty="0"/>
          </a:p>
        </p:txBody>
      </p:sp>
      <p:pic>
        <p:nvPicPr>
          <p:cNvPr id="4" name="Picture 3" descr="C:\Documents and Settings\didenko\Мои документы\спец.картинки\для конкурса\IMG_0128.jpg"/>
          <p:cNvPicPr>
            <a:picLocks noChangeAspect="1" noChangeArrowheads="1"/>
          </p:cNvPicPr>
          <p:nvPr/>
        </p:nvPicPr>
        <p:blipFill rotWithShape="1">
          <a:blip r:embed="rId2" cstate="print"/>
          <a:srcRect l="4177" t="4049" r="6273"/>
          <a:stretch/>
        </p:blipFill>
        <p:spPr bwMode="auto">
          <a:xfrm>
            <a:off x="4695886" y="2020053"/>
            <a:ext cx="4262284" cy="4361275"/>
          </a:xfrm>
          <a:prstGeom prst="rect">
            <a:avLst/>
          </a:prstGeom>
          <a:noFill/>
        </p:spPr>
      </p:pic>
      <p:pic>
        <p:nvPicPr>
          <p:cNvPr id="5" name="Picture 2" descr="C:\Documents and Settings\didenko\Мои документы\спец.картинки\для конкурса\IMG_0033.jpg"/>
          <p:cNvPicPr>
            <a:picLocks noChangeAspect="1" noChangeArrowheads="1"/>
          </p:cNvPicPr>
          <p:nvPr/>
        </p:nvPicPr>
        <p:blipFill rotWithShape="1">
          <a:blip r:embed="rId3" cstate="print"/>
          <a:srcRect l="4836" t="12230" r="8410"/>
          <a:stretch/>
        </p:blipFill>
        <p:spPr bwMode="auto">
          <a:xfrm>
            <a:off x="56162" y="2020052"/>
            <a:ext cx="4609329" cy="436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548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7426" y="548680"/>
            <a:ext cx="9144000" cy="57606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 </a:t>
            </a:r>
            <a:r>
              <a:rPr lang="ru-RU" sz="3000" b="1" i="1" dirty="0" smtClean="0"/>
              <a:t>Конструктивная схема экскаватора-планировщика</a:t>
            </a:r>
            <a:endParaRPr lang="ru-RU" sz="3000" b="1" i="1" dirty="0"/>
          </a:p>
        </p:txBody>
      </p:sp>
      <p:pic>
        <p:nvPicPr>
          <p:cNvPr id="12" name="Picture 2" descr="http://fullref.ru/files/8/6605abd76ef2e6d66e136bc13a37f3de.html_files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17" y="1317769"/>
            <a:ext cx="7671510" cy="36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7328" y="5840075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63372" y="4950896"/>
            <a:ext cx="8172400" cy="19071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8000" dirty="0"/>
              <a:t> 1 - базовое шасси; 2 - ковш; 3 - выдвижная секция стрелы; 4 - стойка; 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 smtClean="0"/>
              <a:t>5 </a:t>
            </a:r>
            <a:r>
              <a:rPr lang="ru-RU" sz="8000" dirty="0"/>
              <a:t>- основная (наружная) секция стрелы; 6 - гидроцилиндр подъема - опускания стрелы</a:t>
            </a:r>
          </a:p>
          <a:p>
            <a:pPr marL="0" indent="0">
              <a:buNone/>
            </a:pPr>
            <a:r>
              <a:rPr lang="ru-RU" sz="8000" dirty="0"/>
              <a:t>7- кабина оператора; 8 - дизель экскаваторной установки; 9- поворотная платформа</a:t>
            </a:r>
            <a:r>
              <a:rPr lang="ru-RU" sz="8000" dirty="0" smtClean="0"/>
              <a:t>;</a:t>
            </a:r>
          </a:p>
          <a:p>
            <a:pPr marL="0" indent="0">
              <a:buNone/>
            </a:pPr>
            <a:r>
              <a:rPr lang="ru-RU" sz="8000" dirty="0" smtClean="0"/>
              <a:t> </a:t>
            </a:r>
            <a:r>
              <a:rPr lang="ru-RU" sz="8000" dirty="0"/>
              <a:t>10 - выносная гидравлическая опора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528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Многоковшовые экскаваторы</a:t>
            </a:r>
            <a:endParaRPr lang="ru-RU" dirty="0"/>
          </a:p>
        </p:txBody>
      </p:sp>
      <p:pic>
        <p:nvPicPr>
          <p:cNvPr id="3074" name="Picture 2" descr="https://im1-tub-ru.yandex.net/i?id=2cd6350702eecbab50f011a6bfd7ec34&amp;n=33&amp;h=190&amp;w=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055564" cy="2088232"/>
          </a:xfrm>
          <a:prstGeom prst="rect">
            <a:avLst/>
          </a:prstGeom>
          <a:noFill/>
        </p:spPr>
      </p:pic>
      <p:pic>
        <p:nvPicPr>
          <p:cNvPr id="3076" name="Picture 4" descr="https://im2-tub-ru.yandex.net/i?id=e61e0567ff9508ffaa9f219359f20d4e&amp;n=33&amp;h=190&amp;w=287"/>
          <p:cNvPicPr>
            <a:picLocks noChangeAspect="1" noChangeArrowheads="1"/>
          </p:cNvPicPr>
          <p:nvPr/>
        </p:nvPicPr>
        <p:blipFill>
          <a:blip r:embed="rId3" cstate="print"/>
          <a:srcRect b="12464"/>
          <a:stretch>
            <a:fillRect/>
          </a:stretch>
        </p:blipFill>
        <p:spPr bwMode="auto">
          <a:xfrm>
            <a:off x="4618540" y="1844824"/>
            <a:ext cx="3479223" cy="2016224"/>
          </a:xfrm>
          <a:prstGeom prst="rect">
            <a:avLst/>
          </a:prstGeom>
          <a:noFill/>
        </p:spPr>
      </p:pic>
      <p:pic>
        <p:nvPicPr>
          <p:cNvPr id="3078" name="Picture 6" descr="https://im0-tub-ru.yandex.net/i?id=68234c852c0927c6ed37fbaa8a3b1af5&amp;n=33&amp;h=190&amp;w=2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5"/>
            <a:ext cx="3384376" cy="2209731"/>
          </a:xfrm>
          <a:prstGeom prst="rect">
            <a:avLst/>
          </a:prstGeom>
          <a:noFill/>
        </p:spPr>
      </p:pic>
      <p:pic>
        <p:nvPicPr>
          <p:cNvPr id="3080" name="Picture 8" descr="https://im1-tub-ru.yandex.net/i?id=ca54f3960f7d44379e5c84c90d1094e0&amp;n=33&amp;h=190&amp;w=278"/>
          <p:cNvPicPr>
            <a:picLocks noChangeAspect="1" noChangeArrowheads="1"/>
          </p:cNvPicPr>
          <p:nvPr/>
        </p:nvPicPr>
        <p:blipFill>
          <a:blip r:embed="rId5" cstate="print"/>
          <a:srcRect b="15868"/>
          <a:stretch>
            <a:fillRect/>
          </a:stretch>
        </p:blipFill>
        <p:spPr bwMode="auto">
          <a:xfrm>
            <a:off x="4644008" y="4077072"/>
            <a:ext cx="3312368" cy="19046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9992" y="6021288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Многоковшовый</a:t>
            </a:r>
            <a:r>
              <a:rPr lang="ru-RU" dirty="0" smtClean="0"/>
              <a:t> </a:t>
            </a:r>
            <a:r>
              <a:rPr lang="ru-RU" b="1" dirty="0" err="1" smtClean="0"/>
              <a:t>экскаватор</a:t>
            </a:r>
            <a:r>
              <a:rPr lang="ru-RU" dirty="0" err="1" smtClean="0"/>
              <a:t>-дреноукладчик</a:t>
            </a:r>
            <a:r>
              <a:rPr lang="ru-RU" dirty="0" smtClean="0"/>
              <a:t> ЭТЦ-202Б.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применяются при несложных строительных работах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8064" y="5445224"/>
            <a:ext cx="2952328" cy="1008112"/>
          </a:xfrm>
        </p:spPr>
        <p:txBody>
          <a:bodyPr/>
          <a:lstStyle/>
          <a:p>
            <a:r>
              <a:rPr lang="ru-RU" dirty="0" smtClean="0"/>
              <a:t>цепной</a:t>
            </a:r>
            <a:endParaRPr lang="ru-RU" dirty="0"/>
          </a:p>
        </p:txBody>
      </p:sp>
      <p:pic>
        <p:nvPicPr>
          <p:cNvPr id="54274" name="Picture 2" descr="https://im-tub-ap-ru.yandex.net/pic/8e6991b60c704da252252494224bf12f/ktz.com.ru/uploads/posts/2014-03/1396284241_mnogokovshovye-ekskav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44415" cy="4521199"/>
          </a:xfrm>
          <a:prstGeom prst="rect">
            <a:avLst/>
          </a:prstGeom>
          <a:noFill/>
        </p:spPr>
      </p:pic>
      <p:pic>
        <p:nvPicPr>
          <p:cNvPr id="54276" name="Picture 4" descr="https://im1-tub-ru.yandex.net/i?id=faff0cf9e63622bbf8009f9892e006d7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481316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65033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/>
              <a:t>Конструктивная схема кустореза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/>
              <a:t>1 - базовая машина</a:t>
            </a:r>
            <a:r>
              <a:rPr lang="ru-RU" sz="3200" dirty="0" smtClean="0"/>
              <a:t>;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2 - ограждение трактора;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3 </a:t>
            </a:r>
            <a:r>
              <a:rPr lang="ru-RU" sz="3200" dirty="0"/>
              <a:t>- гидроцилиндр подъема рабочего органа</a:t>
            </a:r>
            <a:r>
              <a:rPr lang="ru-RU" sz="3200" dirty="0" smtClean="0"/>
              <a:t>;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4 - универсальная толкающая рама;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5 </a:t>
            </a:r>
            <a:r>
              <a:rPr lang="ru-RU" sz="3200" dirty="0"/>
              <a:t>- шаровой шарнир;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6 </a:t>
            </a:r>
            <a:r>
              <a:rPr lang="ru-RU" sz="3200" dirty="0"/>
              <a:t>- рабочий орган.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2" t="7195" r="3980" b="6060"/>
          <a:stretch/>
        </p:blipFill>
        <p:spPr bwMode="auto">
          <a:xfrm>
            <a:off x="395536" y="2348880"/>
            <a:ext cx="4417648" cy="30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4900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Многоковшо́вый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экскава́тор</a:t>
            </a:r>
            <a:r>
              <a:rPr lang="ru-RU" sz="2400" dirty="0" smtClean="0"/>
              <a:t> — </a:t>
            </a:r>
            <a:r>
              <a:rPr lang="ru-RU" sz="2400" dirty="0" smtClean="0">
                <a:hlinkClick r:id="rId2" action="ppaction://hlinkfile" tooltip="Экскаватор непрерывного действия"/>
              </a:rPr>
              <a:t>экскаватор непрерывного действия</a:t>
            </a:r>
            <a:r>
              <a:rPr lang="ru-RU" sz="2400" dirty="0" smtClean="0"/>
              <a:t> с </a:t>
            </a:r>
            <a:r>
              <a:rPr lang="ru-RU" sz="2400" dirty="0" smtClean="0">
                <a:hlinkClick r:id="rId3" action="ppaction://hlinkfile" tooltip="Ковш (рабочий орган)"/>
              </a:rPr>
              <a:t>ковшовым</a:t>
            </a:r>
            <a:r>
              <a:rPr lang="ru-RU" sz="2400" dirty="0" smtClean="0"/>
              <a:t> рабочим органом. Ковши многоковшового экскаватора закреплены на бесконечной цепи (или цепях), ленте или роторе. Усилие копания создаётся за счёт перемещения ковшей относительно корпуса машины. По сравнению с </a:t>
            </a:r>
            <a:r>
              <a:rPr lang="ru-RU" sz="2400" dirty="0" smtClean="0">
                <a:hlinkClick r:id="rId4" action="ppaction://hlinkfile" tooltip="Одноковшовый экскаватор"/>
              </a:rPr>
              <a:t>одноковшовыми экскаваторами</a:t>
            </a:r>
            <a:r>
              <a:rPr lang="ru-RU" sz="2400" dirty="0" smtClean="0"/>
              <a:t> характеризуются большей производительностью, но менее универсальны. Применяются для выполнения больших объёмов земляных работ в дорожном, мелиоративном и гидротехническом строительстве, для разработки траншей при прокладке </a:t>
            </a:r>
            <a:r>
              <a:rPr lang="ru-RU" sz="2400" dirty="0" smtClean="0">
                <a:hlinkClick r:id="rId5" action="ppaction://hlinkfile" tooltip="Трубопровод"/>
              </a:rPr>
              <a:t>трубопроводов</a:t>
            </a:r>
            <a:r>
              <a:rPr lang="ru-RU" sz="2400" dirty="0" smtClean="0"/>
              <a:t> и кабельных линий, в военном деле для рытья окопов, для добычи полезных ископаемых, при проведении </a:t>
            </a:r>
            <a:r>
              <a:rPr lang="ru-RU" sz="2400" dirty="0" smtClean="0">
                <a:hlinkClick r:id="rId6" action="ppaction://hlinkfile" tooltip="Дноуглубительные работы"/>
              </a:rPr>
              <a:t>дноуглубительных работ</a:t>
            </a:r>
            <a:r>
              <a:rPr lang="ru-RU" sz="2400" dirty="0" smtClean="0"/>
              <a:t> на водоёмах</a:t>
            </a:r>
            <a:r>
              <a:rPr lang="ru-RU" sz="2400" baseline="30000" dirty="0" smtClean="0">
                <a:hlinkClick r:id="" action="ppaction://hlinkfile"/>
              </a:rPr>
              <a:t>[</a:t>
            </a:r>
            <a:endParaRPr lang="ru-RU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назначению многоковшовые экскаваторы разделяются на траншейные, карьерные и ирригационные; по способу работы — на экскаваторы продольного копания и экскаваторы поперечного копания. На открытых горных работах применяются полноповоротные роторные экскаваторы большой производительности.</a:t>
            </a:r>
          </a:p>
          <a:p>
            <a:r>
              <a:rPr lang="ru-RU" sz="2400" dirty="0" smtClean="0"/>
              <a:t>Многоковшовые экскаваторы по конструкции рабочего </a:t>
            </a:r>
            <a:r>
              <a:rPr lang="ru-RU" sz="2400" dirty="0" err="1" smtClean="0"/>
              <a:t>оцгада</a:t>
            </a:r>
            <a:r>
              <a:rPr lang="ru-RU" sz="2400" dirty="0" smtClean="0"/>
              <a:t> делятся на роторные и цепные. Рабочий орган экскаваторов первой группы представляет собой вращающееся относительно своей горизонтальной оси рабочее колесо (ротор), на котором укреплены ковши.</a:t>
            </a:r>
          </a:p>
          <a:p>
            <a:r>
              <a:rPr lang="ru-RU" sz="2400" dirty="0" smtClean="0"/>
              <a:t>Ковши многоковшовых цепных экскаваторов закрепляются на цепях, образующих криволинейный замкнутый контур.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Технические характеристики многоковшовых экскават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1124743"/>
            <a:ext cx="6120681" cy="54488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24482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— механизм подъема и опускания рабочего органа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/>
              <a:t>2 — приводной вал; 3 — добавочная рама рабочего органа; </a:t>
            </a:r>
            <a:endParaRPr lang="en-US" dirty="0" smtClean="0"/>
          </a:p>
          <a:p>
            <a:r>
              <a:rPr lang="ru-RU" dirty="0" smtClean="0"/>
              <a:t>4 </a:t>
            </a:r>
            <a:r>
              <a:rPr lang="ru-RU" dirty="0" smtClean="0"/>
              <a:t>— рабочий орган; </a:t>
            </a:r>
            <a:endParaRPr lang="en-US" dirty="0" smtClean="0"/>
          </a:p>
          <a:p>
            <a:r>
              <a:rPr lang="ru-RU" dirty="0" smtClean="0"/>
              <a:t>5 </a:t>
            </a:r>
            <a:r>
              <a:rPr lang="ru-RU" dirty="0" smtClean="0"/>
              <a:t>— </a:t>
            </a:r>
            <a:r>
              <a:rPr lang="ru-RU" dirty="0" err="1" smtClean="0"/>
              <a:t>зачистной</a:t>
            </a:r>
            <a:r>
              <a:rPr lang="ru-RU" dirty="0" smtClean="0"/>
              <a:t> башмак; </a:t>
            </a:r>
            <a:endParaRPr lang="en-US" dirty="0" smtClean="0"/>
          </a:p>
          <a:p>
            <a:r>
              <a:rPr lang="ru-RU" dirty="0" smtClean="0"/>
              <a:t>6 </a:t>
            </a:r>
            <a:r>
              <a:rPr lang="ru-RU" dirty="0" smtClean="0"/>
              <a:t>— рабочая цепь; 7— </a:t>
            </a:r>
            <a:r>
              <a:rPr lang="ru-RU" dirty="0" err="1" smtClean="0"/>
              <a:t>шнековый</a:t>
            </a:r>
            <a:r>
              <a:rPr lang="ru-RU" dirty="0" smtClean="0"/>
              <a:t> конвейер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8</a:t>
            </a:r>
            <a:r>
              <a:rPr lang="ru-RU" dirty="0" smtClean="0"/>
              <a:t>— </a:t>
            </a:r>
            <a:r>
              <a:rPr lang="ru-RU" dirty="0" smtClean="0"/>
              <a:t>редуктор привода рабочего органа; </a:t>
            </a:r>
            <a:endParaRPr lang="en-US" dirty="0" smtClean="0"/>
          </a:p>
          <a:p>
            <a:r>
              <a:rPr lang="ru-RU" dirty="0" smtClean="0"/>
              <a:t>9—</a:t>
            </a:r>
            <a:r>
              <a:rPr lang="ru-RU" dirty="0" err="1" smtClean="0"/>
              <a:t>ходоуменьшитель</a:t>
            </a:r>
            <a:r>
              <a:rPr lang="ru-RU" dirty="0" smtClean="0"/>
              <a:t>; 10— трактор; </a:t>
            </a:r>
            <a:endParaRPr lang="en-US" dirty="0" smtClean="0"/>
          </a:p>
          <a:p>
            <a:r>
              <a:rPr lang="ru-RU" dirty="0" smtClean="0"/>
              <a:t>11 </a:t>
            </a:r>
            <a:r>
              <a:rPr lang="ru-RU" dirty="0" smtClean="0"/>
              <a:t>— отвал бульдозера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4868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Экскаватор </a:t>
            </a:r>
            <a:r>
              <a:rPr lang="ru-RU" dirty="0" smtClean="0"/>
              <a:t>Этц-165</a:t>
            </a:r>
            <a:r>
              <a:rPr lang="ru-RU" dirty="0" smtClean="0"/>
              <a:t>А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/>
              <a:t>Корчеватели</a:t>
            </a:r>
            <a:endParaRPr lang="ru-RU" sz="8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/>
              <a:t>Предназначены </a:t>
            </a:r>
            <a:r>
              <a:rPr lang="ru-RU" sz="4000" dirty="0"/>
              <a:t>для корчевки и уборки пней диаметром до 50 .см, расчистки участков от камней, корней, удаления сваленных деревьев и срезанного кустарника. Они могут использоваться также для рыхления грунта.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81787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Конструктивная схема корчевателя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- базовая машина; 2 - ограждение трактора;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- гидроцилиндр подъема рабочего органа;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- универсальная толкающая рама; 5 - шаровой шарнир;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 </a:t>
            </a:r>
            <a:r>
              <a:rPr lang="ru-RU" dirty="0"/>
              <a:t>- рабочий орган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202" y="1377308"/>
            <a:ext cx="5616624" cy="3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559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i="1" dirty="0" smtClean="0"/>
              <a:t>Рыхлители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6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Применяют для предварительного разрушения плотных и прочных грунтов при производстве земляных работ. По способу воздействия на грунт рыхлители могут быть разделены на машины для послойного рыхления, машины для нарезания щелей, машины и оборудование для объемного разрушения мерзлых грунтов (рыхление крупным сколом)</a:t>
            </a:r>
          </a:p>
        </p:txBody>
      </p:sp>
    </p:spTree>
    <p:extLst>
      <p:ext uri="{BB962C8B-B14F-4D97-AF65-F5344CB8AC3E}">
        <p14:creationId xmlns:p14="http://schemas.microsoft.com/office/powerpoint/2010/main" xmlns="" val="325412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1037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Рыхлитель с трехзвенный подвеской </a:t>
            </a:r>
            <a:r>
              <a:rPr lang="ru-RU" sz="3600" b="1" i="1" dirty="0" smtClean="0"/>
              <a:t>рабочего оборудования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 </a:t>
            </a:r>
            <a:r>
              <a:rPr lang="ru-RU" sz="2800" dirty="0"/>
              <a:t>- бульдозерное оборудование;  </a:t>
            </a:r>
            <a:r>
              <a:rPr lang="ru-RU" sz="2800" dirty="0" smtClean="0"/>
              <a:t>2 </a:t>
            </a:r>
            <a:r>
              <a:rPr lang="ru-RU" sz="2800" dirty="0"/>
              <a:t>- базовый трактор; 3 - стойка; 4 </a:t>
            </a:r>
            <a:r>
              <a:rPr lang="ru-RU" sz="2800" dirty="0" smtClean="0"/>
              <a:t>-гидроцилиндр</a:t>
            </a:r>
            <a:r>
              <a:rPr lang="ru-RU" sz="2800" dirty="0"/>
              <a:t>; </a:t>
            </a:r>
            <a:r>
              <a:rPr lang="ru-RU" sz="2800" dirty="0" smtClean="0"/>
              <a:t>5 </a:t>
            </a:r>
            <a:r>
              <a:rPr lang="ru-RU" sz="2800" dirty="0"/>
              <a:t>- флюгер; 6 - зуб; 7 - наконечник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7" b="5984"/>
          <a:stretch/>
        </p:blipFill>
        <p:spPr bwMode="auto">
          <a:xfrm>
            <a:off x="778018" y="2529120"/>
            <a:ext cx="8368593" cy="408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90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 Рыхлитель с четырехзвенной (</a:t>
            </a:r>
            <a:r>
              <a:rPr lang="ru-RU" sz="3100" b="1" dirty="0" err="1"/>
              <a:t>параллелограммной</a:t>
            </a:r>
            <a:r>
              <a:rPr lang="ru-RU" sz="3100" b="1" dirty="0"/>
              <a:t>) подвеской рабочего </a:t>
            </a:r>
            <a:r>
              <a:rPr lang="ru-RU" sz="3100" b="1" dirty="0" smtClean="0"/>
              <a:t>оборудования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1 - бульдозерное оборудование; 2 - базовый трактор; 3 - стойка рыхлителя; 4 - гидроцилиндр; 5 - зуб; 6 - наконечник.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79"/>
          <a:stretch/>
        </p:blipFill>
        <p:spPr bwMode="auto">
          <a:xfrm>
            <a:off x="1835696" y="3067664"/>
            <a:ext cx="5832648" cy="363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2854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1299</Words>
  <Application>Microsoft Office PowerPoint</Application>
  <PresentationFormat>Экран (4:3)</PresentationFormat>
  <Paragraphs>175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                 Машины для устройства земляного полотна и дорожных одежд </vt:lpstr>
      <vt:lpstr>       Машины для подготовительных работ </vt:lpstr>
      <vt:lpstr>Кусторезы</vt:lpstr>
      <vt:lpstr>Конструктивная схема кустореза</vt:lpstr>
      <vt:lpstr>Корчеватели</vt:lpstr>
      <vt:lpstr>Конструктивная схема корчевателя</vt:lpstr>
      <vt:lpstr>Рыхлители </vt:lpstr>
      <vt:lpstr>     Рыхлитель с трехзвенный подвеской рабочего оборудования</vt:lpstr>
      <vt:lpstr> Рыхлитель с четырехзвенной (параллелограммной) подвеской рабочего оборудования </vt:lpstr>
      <vt:lpstr>Землеройно-фрезерные машины</vt:lpstr>
      <vt:lpstr>Конструктивная схема  землеройно-фрезерной машины</vt:lpstr>
      <vt:lpstr>  Клиновой рыхлитель с забиваемым рабочим органом </vt:lpstr>
      <vt:lpstr>Конструктивная схема клинового рыхлителя  с забиваемым рабочим органом</vt:lpstr>
      <vt:lpstr> Машины с винтоклиновым рабочим органом на базе трактора</vt:lpstr>
      <vt:lpstr>  Конструктивная схема машины с винтоклиновым рабочим органом на базе трактора </vt:lpstr>
      <vt:lpstr>Слайд 16</vt:lpstr>
      <vt:lpstr>Слайд 17</vt:lpstr>
      <vt:lpstr>Слайд 18</vt:lpstr>
      <vt:lpstr>Бульдозер состоит</vt:lpstr>
      <vt:lpstr>Скрепер</vt:lpstr>
      <vt:lpstr>Слайд 21</vt:lpstr>
      <vt:lpstr> Скреперы используются на следующих работах:</vt:lpstr>
      <vt:lpstr>Конструктивная схема скрепера</vt:lpstr>
      <vt:lpstr>Автогрейдер </vt:lpstr>
      <vt:lpstr> Автогрейдеры предназначены для планировки и профилирования поверхности грунта, возведения невысоких насыпей, перемещения грунта и дорожно-строительных материалов, планировки откосов, выемок и насыпей, устройства корыт и боковых канав, а также для очистки дорог и площадей от снега.</vt:lpstr>
      <vt:lpstr>применяют в дорожном строительстве в качестве основных для выполнения земляных работ, начиная с подготовительных и кончая профилированием земляного полотна; при ремонте и содержании автомобильных дорог; при строительстве железных дорог и аэродромов; в гидротехническом и мелиоративном строительстве.</vt:lpstr>
      <vt:lpstr>  Автогрейдер ДЗ-98 1- передняя фара; 2- гидроцилиндр бульдозерного оборудования;  3- рама автогрейдера; 4-карданный вал; 5,7- гидроцилиндры управления отвалом; 6- подвеска тяговой рамы; 8- топливный бак;  9- воздухоочиститель; 10- крыло; 11- гидробак; 12- отвал; 13- тяговая рама; 14- поворотный круг; 15- редуктор поворота отвала;  16- бульдозерное оборудование </vt:lpstr>
      <vt:lpstr>  Грейдер-элеватор</vt:lpstr>
      <vt:lpstr>Полуприцепной грейдер-элеватор  </vt:lpstr>
      <vt:lpstr>   Грейдер-элеваторы относятся к машинам непрерывного действия, у которых функции копания и перемещения грунта разделены и выполняются двумя разными рабочими органами: ножом и ленточным конвейером.  Срезаемый дисковым, плужным или прямым ножом грунт поступает на ленточный конвейер и перемещается им к месту выгрузки. Нож грейдер-элеватора, выполненный чаще всего в виде диска диаметром 600-1000 мм, вырезает грунт, который поступает на наклонный ленточный  конвейер (длина 8-10 м) и выносится в сторону.  Ленточный конвейер в рабочем положении выступает в сторону на несколько метров, а в транспортном – складывается, помещаясь в габаритные транспортные размеры грейдер-элеватора. С помощью механизма подвески рама конвейера может менять угол наклона к горизонту, что позволяет регулировать дальность выгрузки грунта.</vt:lpstr>
      <vt:lpstr>Конструктивная схема грейдер-элеватора</vt:lpstr>
      <vt:lpstr>Целесообразность применения грейдер-элеваторов </vt:lpstr>
      <vt:lpstr> Экскаваторы</vt:lpstr>
      <vt:lpstr> Экскаватор одноковшовый  с жесткой подвеской рабочего оборудования на гусеничном ходу полноповоротный</vt:lpstr>
      <vt:lpstr> Конструктивные схемы одноковшовых гидравлических полноповоротных экскаваторов  с жесткой подвеской рабочего оборудования:</vt:lpstr>
      <vt:lpstr> </vt:lpstr>
      <vt:lpstr> Конструктивная схема экскаватора-планировщика</vt:lpstr>
      <vt:lpstr>Многоковшовые экскаваторы</vt:lpstr>
      <vt:lpstr>применяются при несложных строительных работах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didenko</cp:lastModifiedBy>
  <cp:revision>39</cp:revision>
  <dcterms:modified xsi:type="dcterms:W3CDTF">2015-11-14T10:53:14Z</dcterms:modified>
</cp:coreProperties>
</file>