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97" r:id="rId9"/>
    <p:sldId id="262" r:id="rId10"/>
    <p:sldId id="263" r:id="rId11"/>
    <p:sldId id="285" r:id="rId12"/>
    <p:sldId id="264" r:id="rId13"/>
    <p:sldId id="289" r:id="rId14"/>
    <p:sldId id="288" r:id="rId15"/>
    <p:sldId id="295" r:id="rId16"/>
    <p:sldId id="296" r:id="rId17"/>
    <p:sldId id="265" r:id="rId18"/>
    <p:sldId id="266" r:id="rId19"/>
    <p:sldId id="290" r:id="rId20"/>
    <p:sldId id="281" r:id="rId21"/>
    <p:sldId id="282" r:id="rId22"/>
    <p:sldId id="283" r:id="rId23"/>
    <p:sldId id="284" r:id="rId24"/>
    <p:sldId id="267" r:id="rId25"/>
    <p:sldId id="291" r:id="rId26"/>
    <p:sldId id="268" r:id="rId27"/>
    <p:sldId id="269" r:id="rId28"/>
    <p:sldId id="270" r:id="rId29"/>
    <p:sldId id="271" r:id="rId30"/>
    <p:sldId id="292" r:id="rId31"/>
    <p:sldId id="272" r:id="rId32"/>
    <p:sldId id="273" r:id="rId33"/>
    <p:sldId id="274" r:id="rId34"/>
    <p:sldId id="275" r:id="rId35"/>
    <p:sldId id="276" r:id="rId36"/>
    <p:sldId id="286" r:id="rId37"/>
    <p:sldId id="287" r:id="rId38"/>
    <p:sldId id="277" r:id="rId39"/>
    <p:sldId id="293" r:id="rId40"/>
    <p:sldId id="278" r:id="rId41"/>
    <p:sldId id="279" r:id="rId42"/>
    <p:sldId id="280" r:id="rId43"/>
    <p:sldId id="299" r:id="rId44"/>
    <p:sldId id="298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2DB-2931-4D92-ABBD-A75A2171FD7B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416E-187F-4489-AD6C-89D5DD013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2DB-2931-4D92-ABBD-A75A2171FD7B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416E-187F-4489-AD6C-89D5DD013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2DB-2931-4D92-ABBD-A75A2171FD7B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416E-187F-4489-AD6C-89D5DD013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2DB-2931-4D92-ABBD-A75A2171FD7B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416E-187F-4489-AD6C-89D5DD013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2DB-2931-4D92-ABBD-A75A2171FD7B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416E-187F-4489-AD6C-89D5DD013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2DB-2931-4D92-ABBD-A75A2171FD7B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416E-187F-4489-AD6C-89D5DD013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2DB-2931-4D92-ABBD-A75A2171FD7B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416E-187F-4489-AD6C-89D5DD013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2DB-2931-4D92-ABBD-A75A2171FD7B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416E-187F-4489-AD6C-89D5DD013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2DB-2931-4D92-ABBD-A75A2171FD7B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416E-187F-4489-AD6C-89D5DD013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2DB-2931-4D92-ABBD-A75A2171FD7B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416E-187F-4489-AD6C-89D5DD013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2DB-2931-4D92-ABBD-A75A2171FD7B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416E-187F-4489-AD6C-89D5DD013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A72DB-2931-4D92-ABBD-A75A2171FD7B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6416E-187F-4489-AD6C-89D5DD013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8847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A3337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1A3337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АННОТАЦИЯ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A3337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      Презентация на тему </a:t>
            </a:r>
            <a:r>
              <a:rPr lang="ru-RU" sz="2000" dirty="0" smtClean="0">
                <a:solidFill>
                  <a:srgbClr val="1A3337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«</a:t>
            </a:r>
            <a:r>
              <a:rPr lang="ru-RU" sz="2000" b="1" dirty="0" smtClean="0">
                <a:solidFill>
                  <a:srgbClr val="1A3337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Строительные машины</a:t>
            </a:r>
            <a:r>
              <a:rPr lang="ru-RU" sz="2000" dirty="0" smtClean="0">
                <a:solidFill>
                  <a:srgbClr val="1A3337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» </a:t>
            </a:r>
            <a:r>
              <a:rPr lang="ru-RU" sz="2000" dirty="0" smtClean="0">
                <a:solidFill>
                  <a:srgbClr val="1A3337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предназначена для использования на уроках по МДК01.02  « Проект производства работ» специальность 08.02.01 «Строительство  и эксплуатация зданий и сооружений»  по теме 2.3 « Строительные машины и механизмы»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A3337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      Презентация соответствует требованиям государственного образовательного стандарта и рабочей программе дисциплины.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A3337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     В данной презентации раскрыты основные сведения </a:t>
            </a:r>
            <a:r>
              <a:rPr lang="ru-RU" sz="2000" dirty="0" smtClean="0">
                <a:solidFill>
                  <a:srgbClr val="1A3337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о строительных машинах для </a:t>
            </a:r>
            <a:r>
              <a:rPr lang="ru-RU" sz="2000" dirty="0" smtClean="0">
                <a:solidFill>
                  <a:srgbClr val="1A3337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выполнения земляных работ</a:t>
            </a:r>
            <a:r>
              <a:rPr lang="ru-RU" sz="2000" dirty="0" smtClean="0">
                <a:solidFill>
                  <a:srgbClr val="1A3337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lang="ru-RU" sz="2000" dirty="0" smtClean="0">
                <a:solidFill>
                  <a:srgbClr val="1A3337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Дана классификация механизмов, выделены достоинства и недостатки  данного типа строительных машин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A3337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      Презентация содержит: цель и задачи урока. В конце приведены контрольные </a:t>
            </a:r>
            <a:r>
              <a:rPr lang="ru-RU" sz="2000" dirty="0" smtClean="0">
                <a:solidFill>
                  <a:srgbClr val="1A3337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вопросы и список использованных источников.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A3337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      Автор     </a:t>
            </a:r>
            <a:r>
              <a:rPr lang="ru-RU" sz="2000" dirty="0" err="1" smtClean="0">
                <a:solidFill>
                  <a:srgbClr val="1A3337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Недильская</a:t>
            </a:r>
            <a:r>
              <a:rPr lang="ru-RU" sz="2000" dirty="0" smtClean="0">
                <a:solidFill>
                  <a:srgbClr val="1A3337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 И.И.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075"/>
            <a:ext cx="9144000" cy="609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052736"/>
            <a:ext cx="5383213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47864" y="404664"/>
            <a:ext cx="3358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Схемы движения скреперов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86916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 - </a:t>
            </a:r>
            <a:r>
              <a:rPr lang="ru-RU" dirty="0" smtClean="0"/>
              <a:t>эллипс; </a:t>
            </a:r>
            <a:r>
              <a:rPr lang="ru-RU" i="1" dirty="0" smtClean="0"/>
              <a:t>б -</a:t>
            </a:r>
            <a:r>
              <a:rPr lang="ru-RU" dirty="0" smtClean="0"/>
              <a:t>спираль; </a:t>
            </a:r>
            <a:r>
              <a:rPr lang="ru-RU" i="1" dirty="0" smtClean="0"/>
              <a:t>в - </a:t>
            </a:r>
            <a:r>
              <a:rPr lang="ru-RU" dirty="0" smtClean="0"/>
              <a:t>«восьмерка»; </a:t>
            </a:r>
            <a:r>
              <a:rPr lang="ru-RU" i="1" dirty="0" smtClean="0"/>
              <a:t>г - </a:t>
            </a:r>
            <a:r>
              <a:rPr lang="ru-RU" dirty="0" smtClean="0"/>
              <a:t>«зигзаг»; </a:t>
            </a:r>
            <a:r>
              <a:rPr lang="ru-RU" i="1" dirty="0" err="1" smtClean="0"/>
              <a:t>д</a:t>
            </a:r>
            <a:r>
              <a:rPr lang="ru-RU" i="1" dirty="0" smtClean="0"/>
              <a:t> - </a:t>
            </a:r>
            <a:r>
              <a:rPr lang="ru-RU" dirty="0" err="1" smtClean="0"/>
              <a:t>челночно-поперечная</a:t>
            </a:r>
            <a:r>
              <a:rPr lang="ru-RU" dirty="0" smtClean="0"/>
              <a:t>; </a:t>
            </a:r>
            <a:r>
              <a:rPr lang="ru-RU" i="1" dirty="0" smtClean="0"/>
              <a:t>е </a:t>
            </a:r>
            <a:r>
              <a:rPr lang="ru-RU" dirty="0" smtClean="0"/>
              <a:t>- </a:t>
            </a:r>
            <a:r>
              <a:rPr lang="ru-RU" dirty="0" err="1" smtClean="0"/>
              <a:t>челноч-но-продольная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075"/>
            <a:ext cx="9144000" cy="609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662473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95936" y="188640"/>
            <a:ext cx="1904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Автогрейдер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5301208"/>
            <a:ext cx="7020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/, </a:t>
            </a:r>
            <a:r>
              <a:rPr lang="ru-RU" i="1" dirty="0" smtClean="0"/>
              <a:t>2, 3,</a:t>
            </a:r>
            <a:r>
              <a:rPr lang="ru-RU" dirty="0" smtClean="0"/>
              <a:t>— </a:t>
            </a:r>
            <a:r>
              <a:rPr lang="ru-RU" dirty="0" err="1" smtClean="0"/>
              <a:t>гидродвигатели</a:t>
            </a:r>
            <a:r>
              <a:rPr lang="ru-RU" dirty="0" smtClean="0"/>
              <a:t> управления </a:t>
            </a:r>
            <a:r>
              <a:rPr lang="ru-RU" dirty="0" err="1" smtClean="0"/>
              <a:t>кирковщиком</a:t>
            </a:r>
            <a:r>
              <a:rPr lang="ru-RU" dirty="0" smtClean="0"/>
              <a:t>, наклоном и поворотом отвала; </a:t>
            </a:r>
            <a:r>
              <a:rPr lang="ru-RU" i="1" dirty="0" smtClean="0"/>
              <a:t>4</a:t>
            </a:r>
            <a:r>
              <a:rPr lang="ru-RU" dirty="0" smtClean="0"/>
              <a:t>— базовый тягач; 5— распределитель; </a:t>
            </a:r>
            <a:r>
              <a:rPr lang="ru-RU" i="1" dirty="0" smtClean="0"/>
              <a:t>6</a:t>
            </a:r>
            <a:r>
              <a:rPr lang="ru-RU" dirty="0" smtClean="0"/>
              <a:t>— насос; 7— поворотная колонка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9127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31640" y="116632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Схема возведения насыпи из резерва </a:t>
            </a:r>
            <a:r>
              <a:rPr lang="ru-RU" sz="2000" b="1" dirty="0" err="1" smtClean="0"/>
              <a:t>грейдер-элеватором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530120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1— рама; </a:t>
            </a:r>
            <a:r>
              <a:rPr lang="ru-RU" i="1" dirty="0" smtClean="0"/>
              <a:t>2</a:t>
            </a:r>
            <a:r>
              <a:rPr lang="ru-RU" dirty="0" smtClean="0"/>
              <a:t>— </a:t>
            </a:r>
            <a:r>
              <a:rPr lang="ru-RU" dirty="0" err="1" smtClean="0"/>
              <a:t>гидродвигатели</a:t>
            </a:r>
            <a:r>
              <a:rPr lang="ru-RU" dirty="0" smtClean="0"/>
              <a:t> управления транспортером; </a:t>
            </a:r>
            <a:r>
              <a:rPr lang="ru-RU" i="1" dirty="0" smtClean="0"/>
              <a:t>3</a:t>
            </a:r>
            <a:r>
              <a:rPr lang="ru-RU" dirty="0" smtClean="0"/>
              <a:t>— транспортер; </a:t>
            </a:r>
            <a:r>
              <a:rPr lang="ru-RU" i="1" dirty="0" smtClean="0"/>
              <a:t>4— </a:t>
            </a:r>
            <a:r>
              <a:rPr lang="ru-RU" dirty="0" smtClean="0"/>
              <a:t>пневмоколесный ход; 5— фреза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68052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12068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718" y="0"/>
            <a:ext cx="52565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718" y="0"/>
            <a:ext cx="52565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7625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3983038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31640" y="0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Экскаваторы с жесткой подвеской рабочего органа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8610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а </a:t>
            </a:r>
            <a:r>
              <a:rPr lang="ru-RU" dirty="0" smtClean="0"/>
              <a:t>— обратная  лопата;  </a:t>
            </a:r>
            <a:r>
              <a:rPr lang="ru-RU" i="1" dirty="0" smtClean="0"/>
              <a:t>б </a:t>
            </a:r>
            <a:r>
              <a:rPr lang="ru-RU" dirty="0" smtClean="0"/>
              <a:t>— грейфер;   </a:t>
            </a:r>
            <a:r>
              <a:rPr lang="ru-RU" i="1" dirty="0" smtClean="0"/>
              <a:t>в </a:t>
            </a:r>
            <a:r>
              <a:rPr lang="ru-RU" dirty="0" smtClean="0"/>
              <a:t>— прямая  лопата;   </a:t>
            </a:r>
            <a:r>
              <a:rPr lang="ru-RU" dirty="0" err="1" smtClean="0"/>
              <a:t>Н</a:t>
            </a:r>
            <a:r>
              <a:rPr lang="ru-RU" baseline="-25000" dirty="0" err="1" smtClean="0"/>
              <a:t>к</a:t>
            </a:r>
            <a:r>
              <a:rPr lang="ru-RU" dirty="0" smtClean="0"/>
              <a:t>—</a:t>
            </a:r>
          </a:p>
          <a:p>
            <a:r>
              <a:rPr lang="ru-RU" dirty="0" smtClean="0"/>
              <a:t>наибольший радиус копания; </a:t>
            </a:r>
            <a:r>
              <a:rPr lang="ru-RU" i="1" dirty="0" err="1" smtClean="0"/>
              <a:t>Н</a:t>
            </a:r>
            <a:r>
              <a:rPr lang="ru-RU" i="1" baseline="-25000" dirty="0" err="1" smtClean="0"/>
              <a:t>к</a:t>
            </a:r>
            <a:r>
              <a:rPr lang="ru-RU" i="1" dirty="0" smtClean="0"/>
              <a:t>— </a:t>
            </a:r>
            <a:r>
              <a:rPr lang="ru-RU" dirty="0" smtClean="0"/>
              <a:t>глубина копания; </a:t>
            </a:r>
            <a:r>
              <a:rPr lang="en-US" dirty="0" smtClean="0"/>
              <a:t>S</a:t>
            </a:r>
            <a:r>
              <a:rPr lang="ru-RU" dirty="0" smtClean="0"/>
              <a:t>— радиус</a:t>
            </a:r>
          </a:p>
          <a:p>
            <a:r>
              <a:rPr lang="ru-RU" dirty="0" smtClean="0"/>
              <a:t>выгрузки; </a:t>
            </a:r>
            <a:r>
              <a:rPr lang="ru-RU" dirty="0" err="1" smtClean="0"/>
              <a:t>Нв</a:t>
            </a:r>
            <a:r>
              <a:rPr lang="ru-RU" dirty="0" smtClean="0"/>
              <a:t>— высота выгрузки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/>
          <a:lstStyle/>
          <a:p>
            <a:r>
              <a:rPr lang="ru-RU" dirty="0" smtClean="0"/>
              <a:t>Раздел 1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Машины для земляных работ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Строительные машины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5462588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9064" y="1886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Схемы рабочих параметров одноковшового экскаватора и профили забоев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5373216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 - </a:t>
            </a:r>
            <a:r>
              <a:rPr lang="ru-RU" dirty="0" smtClean="0"/>
              <a:t>«прямая лопата» с канатным и гидравлическим приводом; </a:t>
            </a:r>
            <a:r>
              <a:rPr lang="ru-RU" i="1" dirty="0" smtClean="0"/>
              <a:t>б - </a:t>
            </a:r>
            <a:r>
              <a:rPr lang="ru-RU" dirty="0" smtClean="0"/>
              <a:t>то же, «обратная лопата»; </a:t>
            </a:r>
            <a:r>
              <a:rPr lang="ru-RU" i="1" dirty="0" smtClean="0"/>
              <a:t>в - </a:t>
            </a:r>
            <a:r>
              <a:rPr lang="ru-RU" dirty="0" smtClean="0"/>
              <a:t>то же, «грейфер»; </a:t>
            </a:r>
            <a:r>
              <a:rPr lang="ru-RU" i="1" dirty="0" smtClean="0"/>
              <a:t>г - </a:t>
            </a:r>
            <a:r>
              <a:rPr lang="ru-RU" dirty="0" smtClean="0"/>
              <a:t>драглайн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51054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Схемы проходок экскаватора с рабочим оборудованием «прямая лопата»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43711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i="1" dirty="0" smtClean="0"/>
              <a:t>а - </a:t>
            </a:r>
            <a:r>
              <a:rPr lang="ru-RU" dirty="0" smtClean="0"/>
              <a:t>лобовая (торцевая) проходка; </a:t>
            </a:r>
            <a:r>
              <a:rPr lang="ru-RU" i="1" dirty="0" smtClean="0"/>
              <a:t>б -</a:t>
            </a:r>
            <a:r>
              <a:rPr lang="ru-RU" dirty="0" smtClean="0"/>
              <a:t>то же, с двусторонним расположением транспорта; </a:t>
            </a:r>
            <a:r>
              <a:rPr lang="ru-RU" i="1" dirty="0" smtClean="0"/>
              <a:t>в -</a:t>
            </a:r>
            <a:r>
              <a:rPr lang="ru-RU" dirty="0" smtClean="0"/>
              <a:t>уширенная лобовая проходка с движением экскаватора «зигзаг»; </a:t>
            </a:r>
            <a:r>
              <a:rPr lang="ru-RU" i="1" dirty="0" smtClean="0"/>
              <a:t> г</a:t>
            </a:r>
            <a:r>
              <a:rPr lang="ru-RU" dirty="0" smtClean="0"/>
              <a:t>- боковая проходка; </a:t>
            </a:r>
            <a:r>
              <a:rPr lang="ru-RU" i="1" dirty="0" err="1" smtClean="0"/>
              <a:t>д</a:t>
            </a:r>
            <a:r>
              <a:rPr lang="ru-RU" i="1" dirty="0" smtClean="0"/>
              <a:t> </a:t>
            </a:r>
            <a:r>
              <a:rPr lang="ru-RU" dirty="0" smtClean="0"/>
              <a:t>-разработка котлована по ярусам; /, </a:t>
            </a:r>
            <a:r>
              <a:rPr lang="en-US" i="1" dirty="0" smtClean="0"/>
              <a:t>II</a:t>
            </a:r>
            <a:r>
              <a:rPr lang="ru-RU" i="1" dirty="0" smtClean="0"/>
              <a:t>, </a:t>
            </a:r>
            <a:r>
              <a:rPr lang="en-US" i="1" dirty="0" smtClean="0"/>
              <a:t>III</a:t>
            </a:r>
            <a:r>
              <a:rPr lang="ru-RU" i="1" dirty="0" smtClean="0"/>
              <a:t>, </a:t>
            </a:r>
            <a:r>
              <a:rPr lang="en-US" i="1" dirty="0" smtClean="0"/>
              <a:t>IV</a:t>
            </a:r>
            <a:r>
              <a:rPr lang="ru-RU" i="1" dirty="0" smtClean="0"/>
              <a:t> - </a:t>
            </a:r>
            <a:r>
              <a:rPr lang="ru-RU" dirty="0" smtClean="0"/>
              <a:t>ярусы разработки; </a:t>
            </a:r>
            <a:r>
              <a:rPr lang="ru-RU" i="1" dirty="0" smtClean="0"/>
              <a:t>1 - </a:t>
            </a:r>
            <a:r>
              <a:rPr lang="ru-RU" dirty="0" smtClean="0"/>
              <a:t>экскаватор; </a:t>
            </a:r>
            <a:r>
              <a:rPr lang="ru-RU" i="1" dirty="0" smtClean="0"/>
              <a:t>2 </a:t>
            </a:r>
            <a:r>
              <a:rPr lang="ru-RU" dirty="0" smtClean="0"/>
              <a:t>- автоса­мосвал; </a:t>
            </a:r>
            <a:r>
              <a:rPr lang="ru-RU" i="1" dirty="0" smtClean="0"/>
              <a:t>3 </a:t>
            </a:r>
            <a:r>
              <a:rPr lang="ru-RU" dirty="0" smtClean="0"/>
              <a:t>- направление движения транспорта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14478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24744"/>
            <a:ext cx="220345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484784"/>
            <a:ext cx="95408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40152" y="980728"/>
            <a:ext cx="720080" cy="56207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8864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Схемы проходок экскаватора с рабочим оборудованием «обратная лопата»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22108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 </a:t>
            </a:r>
            <a:r>
              <a:rPr lang="ru-RU" dirty="0" smtClean="0"/>
              <a:t>- лобовая проходка при погрузке грунта в транспорт, подаваемый по дну забоя; </a:t>
            </a:r>
            <a:r>
              <a:rPr lang="ru-RU" i="1" dirty="0" smtClean="0"/>
              <a:t>б - </a:t>
            </a:r>
            <a:r>
              <a:rPr lang="ru-RU" dirty="0" smtClean="0"/>
              <a:t>то же, подаваемый на уровне стоянки экскаватора и во временный отвал; </a:t>
            </a:r>
            <a:r>
              <a:rPr lang="ru-RU" i="1" dirty="0" smtClean="0"/>
              <a:t>в </a:t>
            </a:r>
            <a:r>
              <a:rPr lang="ru-RU" dirty="0" smtClean="0"/>
              <a:t>- боковая проходка; </a:t>
            </a:r>
            <a:r>
              <a:rPr lang="ru-RU" i="1" dirty="0" smtClean="0"/>
              <a:t>1 -</a:t>
            </a:r>
            <a:r>
              <a:rPr lang="ru-RU" dirty="0" smtClean="0"/>
              <a:t>экскаватор; </a:t>
            </a:r>
            <a:r>
              <a:rPr lang="ru-RU" i="1" dirty="0" smtClean="0"/>
              <a:t>2-</a:t>
            </a:r>
            <a:r>
              <a:rPr lang="ru-RU" dirty="0" smtClean="0"/>
              <a:t>автосамосвал; </a:t>
            </a:r>
            <a:r>
              <a:rPr lang="ru-RU" i="1" dirty="0" smtClean="0"/>
              <a:t>3 - </a:t>
            </a:r>
            <a:r>
              <a:rPr lang="ru-RU" dirty="0" smtClean="0"/>
              <a:t>направление движения транспорта; </a:t>
            </a:r>
            <a:r>
              <a:rPr lang="ru-RU" i="1" dirty="0" smtClean="0"/>
              <a:t>4 </a:t>
            </a:r>
            <a:r>
              <a:rPr lang="ru-RU" dirty="0" smtClean="0"/>
              <a:t>- отвал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836712"/>
            <a:ext cx="2671763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75656" y="18864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Схемы проходок экскаватора с рабочим оборудованием «драглайн»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653136"/>
            <a:ext cx="6552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i="1" dirty="0" smtClean="0"/>
              <a:t>а </a:t>
            </a:r>
            <a:r>
              <a:rPr lang="ru-RU" dirty="0" smtClean="0"/>
              <a:t>- боковая проходка с разработкой грунта поперечно-челночным способом; </a:t>
            </a:r>
            <a:r>
              <a:rPr lang="ru-RU" i="1" dirty="0" smtClean="0"/>
              <a:t>б- </a:t>
            </a:r>
            <a:r>
              <a:rPr lang="ru-RU" dirty="0" smtClean="0"/>
              <a:t>лобовая проходка с разработкой грунта продольно-челночным способом; </a:t>
            </a:r>
            <a:r>
              <a:rPr lang="ru-RU" i="1" dirty="0" smtClean="0"/>
              <a:t>1 </a:t>
            </a:r>
            <a:r>
              <a:rPr lang="ru-RU" dirty="0" smtClean="0"/>
              <a:t>- окончание набора и подъем ковша; </a:t>
            </a:r>
            <a:r>
              <a:rPr lang="ru-RU" i="1" dirty="0" smtClean="0"/>
              <a:t>2 </a:t>
            </a:r>
            <a:r>
              <a:rPr lang="ru-RU" dirty="0" smtClean="0"/>
              <a:t>- опускание ковша и набор грунта; </a:t>
            </a:r>
            <a:r>
              <a:rPr lang="ru-RU" i="1" dirty="0" smtClean="0"/>
              <a:t>3 </a:t>
            </a:r>
            <a:r>
              <a:rPr lang="ru-RU" dirty="0" smtClean="0"/>
              <a:t>- разгрузка ковша; </a:t>
            </a:r>
            <a:r>
              <a:rPr lang="ru-RU" i="1" dirty="0" smtClean="0"/>
              <a:t>4 </a:t>
            </a:r>
            <a:r>
              <a:rPr lang="ru-RU" dirty="0" smtClean="0"/>
              <a:t>- автосамосвал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718" y="0"/>
            <a:ext cx="52565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84076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16632"/>
            <a:ext cx="6174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Разработка траншей многоковшовым экскаватором</a:t>
            </a:r>
            <a:endParaRPr lang="ru-RU" sz="20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718" y="0"/>
            <a:ext cx="52565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718" y="0"/>
            <a:ext cx="52565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718" y="0"/>
            <a:ext cx="52565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718" y="0"/>
            <a:ext cx="52565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718" y="0"/>
            <a:ext cx="52565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718" y="0"/>
            <a:ext cx="52565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718" y="0"/>
            <a:ext cx="52565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718" y="0"/>
            <a:ext cx="52565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718" y="0"/>
            <a:ext cx="52565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718" y="0"/>
            <a:ext cx="52565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48680"/>
            <a:ext cx="311785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0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/>
              <a:t>Станки и инструмент для ударно-вращательного и ударного бурения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01317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а - </a:t>
            </a:r>
            <a:r>
              <a:rPr lang="ru-RU" sz="1600" dirty="0" smtClean="0"/>
              <a:t>станок ударно-вращательного бурения; </a:t>
            </a:r>
            <a:r>
              <a:rPr lang="ru-RU" sz="1600" i="1" dirty="0" smtClean="0"/>
              <a:t>1 </a:t>
            </a:r>
            <a:r>
              <a:rPr lang="ru-RU" sz="1600" dirty="0" smtClean="0"/>
              <a:t>— </a:t>
            </a:r>
            <a:r>
              <a:rPr lang="ru-RU" sz="1600" dirty="0" err="1" smtClean="0"/>
              <a:t>пневмоудариик</a:t>
            </a:r>
            <a:r>
              <a:rPr lang="ru-RU" sz="1600" dirty="0" smtClean="0"/>
              <a:t>; </a:t>
            </a:r>
            <a:r>
              <a:rPr lang="ru-RU" sz="1600" i="1" dirty="0" smtClean="0"/>
              <a:t>2-</a:t>
            </a:r>
            <a:r>
              <a:rPr lang="ru-RU" sz="1600" dirty="0" smtClean="0"/>
              <a:t>обеспыливатель; </a:t>
            </a:r>
            <a:r>
              <a:rPr lang="ru-RU" sz="1600" i="1" dirty="0" smtClean="0"/>
              <a:t>3 - </a:t>
            </a:r>
            <a:r>
              <a:rPr lang="ru-RU" sz="1600" dirty="0" smtClean="0"/>
              <a:t>буро­вая штанга; </a:t>
            </a:r>
            <a:r>
              <a:rPr lang="ru-RU" sz="1600" i="1" dirty="0" smtClean="0"/>
              <a:t>4 </a:t>
            </a:r>
            <a:r>
              <a:rPr lang="ru-RU" sz="1600" dirty="0" smtClean="0"/>
              <a:t>- рукав для воздуха; </a:t>
            </a:r>
            <a:r>
              <a:rPr lang="ru-RU" sz="1600" i="1" dirty="0" smtClean="0"/>
              <a:t>5 - </a:t>
            </a:r>
            <a:r>
              <a:rPr lang="ru-RU" sz="1600" dirty="0" err="1" smtClean="0"/>
              <a:t>электрокабель</a:t>
            </a:r>
            <a:r>
              <a:rPr lang="ru-RU" sz="1600" dirty="0" smtClean="0"/>
              <a:t>; </a:t>
            </a:r>
            <a:r>
              <a:rPr lang="ru-RU" sz="1600" i="1" dirty="0" smtClean="0"/>
              <a:t>6 </a:t>
            </a:r>
            <a:r>
              <a:rPr lang="ru-RU" sz="1600" dirty="0" smtClean="0"/>
              <a:t>- </a:t>
            </a:r>
            <a:r>
              <a:rPr lang="ru-RU" sz="1600" dirty="0" err="1" smtClean="0"/>
              <a:t>вращатель</a:t>
            </a:r>
            <a:r>
              <a:rPr lang="ru-RU" sz="1600" dirty="0" smtClean="0"/>
              <a:t>; 7 - лебедка; </a:t>
            </a:r>
            <a:r>
              <a:rPr lang="ru-RU" sz="1600" i="1" dirty="0" smtClean="0"/>
              <a:t>8 - </a:t>
            </a:r>
            <a:r>
              <a:rPr lang="ru-RU" sz="1600" dirty="0" smtClean="0"/>
              <a:t>станина; </a:t>
            </a:r>
            <a:r>
              <a:rPr lang="ru-RU" sz="1600" i="1" dirty="0" smtClean="0"/>
              <a:t>9 </a:t>
            </a:r>
            <a:r>
              <a:rPr lang="ru-RU" sz="1600" dirty="0" smtClean="0"/>
              <a:t>- противовес; б - схема пневмоударника;1 - путь сжатого воздуха; </a:t>
            </a:r>
            <a:r>
              <a:rPr lang="ru-RU" sz="1600" i="1" dirty="0" smtClean="0"/>
              <a:t>2 - </a:t>
            </a:r>
            <a:r>
              <a:rPr lang="ru-RU" sz="1600" dirty="0" smtClean="0"/>
              <a:t>цилиндр; </a:t>
            </a:r>
            <a:r>
              <a:rPr lang="ru-RU" sz="1600" i="1" dirty="0" smtClean="0"/>
              <a:t>3 </a:t>
            </a:r>
            <a:r>
              <a:rPr lang="ru-RU" sz="1600" dirty="0" smtClean="0"/>
              <a:t>- выход воздуха; </a:t>
            </a:r>
            <a:r>
              <a:rPr lang="ru-RU" sz="1600" i="1" dirty="0" smtClean="0"/>
              <a:t>4 - </a:t>
            </a:r>
            <a:r>
              <a:rPr lang="ru-RU" sz="1600" dirty="0" smtClean="0"/>
              <a:t>воздухораспределительное устройство; </a:t>
            </a:r>
            <a:r>
              <a:rPr lang="ru-RU" sz="1600" i="1" dirty="0" smtClean="0"/>
              <a:t>5 - </a:t>
            </a:r>
            <a:r>
              <a:rPr lang="ru-RU" sz="1600" dirty="0" smtClean="0"/>
              <a:t>сжатый воздух; </a:t>
            </a:r>
            <a:r>
              <a:rPr lang="ru-RU" sz="1600" i="1" dirty="0" smtClean="0"/>
              <a:t>6 - </a:t>
            </a:r>
            <a:r>
              <a:rPr lang="ru-RU" sz="1600" dirty="0" smtClean="0"/>
              <a:t>поршень со што­ком; 7 ~ выход сжатого воздуха; </a:t>
            </a:r>
            <a:r>
              <a:rPr lang="ru-RU" sz="1600" i="1" dirty="0" smtClean="0"/>
              <a:t>8 - </a:t>
            </a:r>
            <a:r>
              <a:rPr lang="ru-RU" sz="1600" dirty="0" smtClean="0"/>
              <a:t>коронка; </a:t>
            </a:r>
            <a:r>
              <a:rPr lang="ru-RU" sz="1600" i="1" dirty="0" smtClean="0"/>
              <a:t>в </a:t>
            </a:r>
            <a:r>
              <a:rPr lang="ru-RU" sz="1600" dirty="0" smtClean="0"/>
              <a:t>- виды буровых головок; </a:t>
            </a:r>
            <a:r>
              <a:rPr lang="ru-RU" sz="1600" i="1" dirty="0" smtClean="0"/>
              <a:t>1 </a:t>
            </a:r>
            <a:r>
              <a:rPr lang="ru-RU" sz="1600" dirty="0" smtClean="0"/>
              <a:t>- </a:t>
            </a:r>
            <a:r>
              <a:rPr lang="ru-RU" sz="1600" dirty="0" err="1" smtClean="0"/>
              <a:t>однодолоточная</a:t>
            </a:r>
            <a:r>
              <a:rPr lang="ru-RU" sz="1600" dirty="0" smtClean="0"/>
              <a:t>; </a:t>
            </a:r>
            <a:r>
              <a:rPr lang="ru-RU" sz="1600" i="1" dirty="0" smtClean="0"/>
              <a:t>2 - </a:t>
            </a:r>
            <a:r>
              <a:rPr lang="ru-RU" sz="1600" dirty="0" err="1" smtClean="0"/>
              <a:t>двухдолоточная</a:t>
            </a:r>
            <a:r>
              <a:rPr lang="ru-RU" sz="1600" dirty="0" smtClean="0"/>
              <a:t>; </a:t>
            </a:r>
            <a:r>
              <a:rPr lang="ru-RU" sz="1600" i="1" dirty="0" smtClean="0"/>
              <a:t>3 </a:t>
            </a:r>
            <a:r>
              <a:rPr lang="ru-RU" sz="1600" dirty="0" smtClean="0"/>
              <a:t>- крестовая; </a:t>
            </a:r>
            <a:r>
              <a:rPr lang="ru-RU" sz="1600" i="1" dirty="0" smtClean="0"/>
              <a:t>4 - </a:t>
            </a:r>
            <a:r>
              <a:rPr lang="ru-RU" sz="1600" dirty="0" smtClean="0"/>
              <a:t>звездчатая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836712"/>
            <a:ext cx="288607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260648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/>
              <a:t>Станки и инструмент для вращательного бурения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29309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а - </a:t>
            </a:r>
            <a:r>
              <a:rPr lang="ru-RU" sz="1600" dirty="0" smtClean="0"/>
              <a:t>схема станка </a:t>
            </a:r>
            <a:r>
              <a:rPr lang="ru-RU" sz="1600" dirty="0" err="1" smtClean="0"/>
              <a:t>шнекового</a:t>
            </a:r>
            <a:r>
              <a:rPr lang="ru-RU" sz="1600" dirty="0" smtClean="0"/>
              <a:t> бурения; </a:t>
            </a:r>
            <a:r>
              <a:rPr lang="ru-RU" sz="1600" i="1" dirty="0" smtClean="0"/>
              <a:t>1 </a:t>
            </a:r>
            <a:r>
              <a:rPr lang="ru-RU" sz="1600" dirty="0" smtClean="0"/>
              <a:t>- резец; </a:t>
            </a:r>
            <a:r>
              <a:rPr lang="ru-RU" sz="1600" i="1" dirty="0" smtClean="0"/>
              <a:t>2 - </a:t>
            </a:r>
            <a:r>
              <a:rPr lang="ru-RU" sz="1600" dirty="0" smtClean="0"/>
              <a:t>платформа; </a:t>
            </a:r>
            <a:r>
              <a:rPr lang="ru-RU" sz="1600" i="1" dirty="0" smtClean="0"/>
              <a:t>3 - </a:t>
            </a:r>
            <a:r>
              <a:rPr lang="ru-RU" sz="1600" dirty="0" smtClean="0"/>
              <a:t>лебедка; </a:t>
            </a:r>
            <a:r>
              <a:rPr lang="ru-RU" sz="1600" i="1" dirty="0" smtClean="0"/>
              <a:t>4 - </a:t>
            </a:r>
            <a:r>
              <a:rPr lang="ru-RU" sz="1600" dirty="0" smtClean="0"/>
              <a:t>направляю­щая стойка; </a:t>
            </a:r>
            <a:r>
              <a:rPr lang="ru-RU" sz="1600" i="1" dirty="0" smtClean="0"/>
              <a:t>5 - </a:t>
            </a:r>
            <a:r>
              <a:rPr lang="ru-RU" sz="1600" dirty="0" smtClean="0"/>
              <a:t>штанга с ребордой; </a:t>
            </a:r>
            <a:r>
              <a:rPr lang="ru-RU" sz="1600" i="1" dirty="0" smtClean="0"/>
              <a:t>6 - </a:t>
            </a:r>
            <a:r>
              <a:rPr lang="ru-RU" sz="1600" dirty="0" smtClean="0"/>
              <a:t>электродвигатель; </a:t>
            </a:r>
            <a:r>
              <a:rPr lang="ru-RU" sz="1600" i="1" dirty="0" smtClean="0"/>
              <a:t>б </a:t>
            </a:r>
            <a:r>
              <a:rPr lang="ru-RU" sz="1600" dirty="0" smtClean="0"/>
              <a:t>- схема станка роторного буре­ния; / - бурильная труба; </a:t>
            </a:r>
            <a:r>
              <a:rPr lang="ru-RU" sz="1600" i="1" dirty="0" smtClean="0"/>
              <a:t>2 </a:t>
            </a:r>
            <a:r>
              <a:rPr lang="ru-RU" sz="1600" dirty="0" smtClean="0"/>
              <a:t>- лебедка; </a:t>
            </a:r>
            <a:r>
              <a:rPr lang="ru-RU" sz="1600" i="1" dirty="0" smtClean="0"/>
              <a:t>3 - </a:t>
            </a:r>
            <a:r>
              <a:rPr lang="ru-RU" sz="1600" dirty="0" err="1" smtClean="0"/>
              <a:t>вращатель-ротор</a:t>
            </a:r>
            <a:r>
              <a:rPr lang="ru-RU" sz="1600" dirty="0" smtClean="0"/>
              <a:t>; </a:t>
            </a:r>
            <a:r>
              <a:rPr lang="ru-RU" sz="1600" i="1" dirty="0" smtClean="0"/>
              <a:t>4 - </a:t>
            </a:r>
            <a:r>
              <a:rPr lang="ru-RU" sz="1600" dirty="0" smtClean="0"/>
              <a:t>вертлюг; </a:t>
            </a:r>
            <a:r>
              <a:rPr lang="ru-RU" sz="1600" i="1" dirty="0" smtClean="0"/>
              <a:t>5 - </a:t>
            </a:r>
            <a:r>
              <a:rPr lang="ru-RU" sz="1600" dirty="0" smtClean="0"/>
              <a:t>рабочая труба; </a:t>
            </a:r>
            <a:r>
              <a:rPr lang="ru-RU" sz="1600" i="1" dirty="0" err="1" smtClean="0"/>
              <a:t>б-</a:t>
            </a:r>
            <a:r>
              <a:rPr lang="ru-RU" sz="1600" dirty="0" err="1" smtClean="0"/>
              <a:t>вышка</a:t>
            </a:r>
            <a:r>
              <a:rPr lang="ru-RU" sz="1600" dirty="0" smtClean="0"/>
              <a:t>; 7 - насос; </a:t>
            </a:r>
            <a:r>
              <a:rPr lang="ru-RU" sz="1600" i="1" dirty="0" smtClean="0"/>
              <a:t>8 - </a:t>
            </a:r>
            <a:r>
              <a:rPr lang="ru-RU" sz="1600" dirty="0" smtClean="0"/>
              <a:t>бак с глиняным раствором; </a:t>
            </a:r>
            <a:r>
              <a:rPr lang="ru-RU" sz="1600" i="1" dirty="0" smtClean="0"/>
              <a:t>9 - </a:t>
            </a:r>
            <a:r>
              <a:rPr lang="ru-RU" sz="1600" dirty="0" smtClean="0"/>
              <a:t>соединительная трубка; </a:t>
            </a:r>
            <a:r>
              <a:rPr lang="ru-RU" sz="1600" i="1" dirty="0" smtClean="0"/>
              <a:t>10 - </a:t>
            </a:r>
            <a:r>
              <a:rPr lang="ru-RU" sz="1600" dirty="0" smtClean="0"/>
              <a:t>долото; </a:t>
            </a:r>
            <a:r>
              <a:rPr lang="ru-RU" sz="1600" i="1" dirty="0" smtClean="0"/>
              <a:t>в- </a:t>
            </a:r>
            <a:r>
              <a:rPr lang="ru-RU" sz="1600" dirty="0" smtClean="0"/>
              <a:t>рабочие наконечники; </a:t>
            </a:r>
            <a:r>
              <a:rPr lang="ru-RU" sz="1600" i="1" dirty="0" smtClean="0"/>
              <a:t>1 - </a:t>
            </a:r>
            <a:r>
              <a:rPr lang="ru-RU" sz="1600" dirty="0" smtClean="0"/>
              <a:t>шарошечное долото; </a:t>
            </a:r>
            <a:r>
              <a:rPr lang="ru-RU" sz="1600" i="1" dirty="0" smtClean="0"/>
              <a:t>2 –</a:t>
            </a:r>
            <a:r>
              <a:rPr lang="ru-RU" sz="1600" dirty="0" smtClean="0"/>
              <a:t>лопастное уступчатое долото; </a:t>
            </a:r>
            <a:r>
              <a:rPr lang="ru-RU" sz="1600" i="1" dirty="0" smtClean="0"/>
              <a:t>3 – </a:t>
            </a:r>
            <a:r>
              <a:rPr lang="ru-RU" sz="1600" dirty="0" smtClean="0"/>
              <a:t>лопастное  долото    «рыбий хвост»</a:t>
            </a:r>
            <a:endParaRPr lang="ru-RU" sz="1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718" y="0"/>
            <a:ext cx="52565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786313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819872" y="-99391"/>
            <a:ext cx="5324128" cy="108012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Бурильная машина на базе трактора</a:t>
            </a:r>
            <a:endParaRPr lang="ru-RU" sz="20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355976" y="3789040"/>
            <a:ext cx="4240560" cy="17526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а- общий вид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б- соотношение диаметра бура и вместимости ковша экскаватора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718" y="0"/>
            <a:ext cx="52565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/>
          <a:lstStyle/>
          <a:p>
            <a:r>
              <a:rPr lang="ru-RU" dirty="0" smtClean="0"/>
              <a:t>Раздел 2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Сваебойное оборудование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718" y="0"/>
            <a:ext cx="52565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718" y="0"/>
            <a:ext cx="52565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79653"/>
            <a:ext cx="871296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/>
              <a:t>Контрольные вопросы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sz="2000" dirty="0" smtClean="0"/>
              <a:t>Классификация машин по способу работы?</a:t>
            </a:r>
          </a:p>
          <a:p>
            <a:pPr>
              <a:defRPr/>
            </a:pPr>
            <a:r>
              <a:rPr lang="ru-RU" sz="2000" dirty="0" smtClean="0"/>
              <a:t>(Циклического и непрерывного действия)</a:t>
            </a:r>
          </a:p>
          <a:p>
            <a:pPr>
              <a:defRPr/>
            </a:pPr>
            <a:r>
              <a:rPr lang="ru-RU" sz="2000" dirty="0" smtClean="0"/>
              <a:t>Классификация машин по степени универсальности?</a:t>
            </a:r>
          </a:p>
          <a:p>
            <a:pPr>
              <a:defRPr/>
            </a:pPr>
            <a:r>
              <a:rPr lang="ru-RU" sz="2000" dirty="0" smtClean="0"/>
              <a:t>(Универсальные и специальные)</a:t>
            </a:r>
          </a:p>
          <a:p>
            <a:pPr>
              <a:defRPr/>
            </a:pPr>
            <a:r>
              <a:rPr lang="ru-RU" sz="2000" dirty="0" smtClean="0"/>
              <a:t>Классификация машин по степени подвижности?</a:t>
            </a:r>
          </a:p>
          <a:p>
            <a:pPr>
              <a:defRPr/>
            </a:pPr>
            <a:r>
              <a:rPr lang="ru-RU" sz="2000" dirty="0" smtClean="0"/>
              <a:t>(Стационарные и подвижные)</a:t>
            </a:r>
          </a:p>
          <a:p>
            <a:pPr>
              <a:defRPr/>
            </a:pPr>
            <a:r>
              <a:rPr lang="ru-RU" sz="2000" dirty="0" smtClean="0"/>
              <a:t>Что такое индексация строительных машин?</a:t>
            </a:r>
          </a:p>
          <a:p>
            <a:pPr>
              <a:defRPr/>
            </a:pPr>
            <a:r>
              <a:rPr lang="ru-RU" sz="2000" dirty="0" smtClean="0"/>
              <a:t>(это условное буквенно-цифровое обозначение (индекс), отражающее модель машины и ее главный параметр)</a:t>
            </a:r>
          </a:p>
          <a:p>
            <a:pPr>
              <a:defRPr/>
            </a:pPr>
            <a:r>
              <a:rPr lang="ru-RU" sz="2000" dirty="0" smtClean="0"/>
              <a:t>Классификация машин для земляных работ по назначению?</a:t>
            </a:r>
          </a:p>
          <a:p>
            <a:pPr>
              <a:defRPr/>
            </a:pPr>
            <a:r>
              <a:rPr lang="ru-RU" sz="2000" dirty="0" smtClean="0"/>
              <a:t>(машины для подготовительных работ, землеройные, землеройно-транспортные, машины для уплотнения грунтов, бурильные, оборудование гидромеханизации)</a:t>
            </a:r>
          </a:p>
          <a:p>
            <a:pPr>
              <a:defRPr/>
            </a:pPr>
            <a:r>
              <a:rPr lang="ru-RU" sz="2000" dirty="0" smtClean="0"/>
              <a:t>Землеройные машины разделяются на…</a:t>
            </a:r>
          </a:p>
          <a:p>
            <a:pPr>
              <a:defRPr/>
            </a:pPr>
            <a:r>
              <a:rPr lang="ru-RU" sz="2000" dirty="0" smtClean="0"/>
              <a:t>(одноковшовые и многоковшовые)</a:t>
            </a:r>
          </a:p>
          <a:p>
            <a:pPr>
              <a:defRPr/>
            </a:pPr>
            <a:r>
              <a:rPr lang="ru-RU" sz="2000" dirty="0" smtClean="0"/>
              <a:t>Машины для уплотнения грунтов по типу воздействия на грунт делятся на 2 типа:</a:t>
            </a:r>
          </a:p>
          <a:p>
            <a:pPr>
              <a:defRPr/>
            </a:pPr>
            <a:r>
              <a:rPr lang="ru-RU" sz="2000" dirty="0" smtClean="0"/>
              <a:t>(статического(укатки) и динамического(</a:t>
            </a:r>
            <a:r>
              <a:rPr lang="ru-RU" sz="2000" dirty="0" err="1" smtClean="0"/>
              <a:t>трамбование</a:t>
            </a:r>
            <a:r>
              <a:rPr lang="ru-RU" sz="2000" dirty="0" smtClean="0"/>
              <a:t> и вибрации)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305342"/>
            <a:ext cx="68407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  <a:p>
            <a:pPr marL="342900" indent="-3429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http://www.tehnofond.ru/info/articles/sredstva-maloi-mehanizacii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342900" indent="-3429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http://www.stroyverno.ru/encycl/12_m/01.php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http://pstu.ru/files/file/CTF/sp/vopr_i_otv/razd09.html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http://www.stroyverno.ru/encycl/12_m/01.php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http://www.kaicc.ru/otrasli/mehanizacija/selhoztehnika/klassifikacija-i-tehnicheskaja-harakteristika-sredstv-maloj-mehan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http://mash-xxl.info/info/119768/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https://elektro-montagnik.ru/?address=lectures/part1/&amp;page=page6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718" y="0"/>
            <a:ext cx="52565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718" y="0"/>
            <a:ext cx="52565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3690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336704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718" y="0"/>
            <a:ext cx="52565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779</Words>
  <Application>Microsoft Office PowerPoint</Application>
  <PresentationFormat>Экран (4:3)</PresentationFormat>
  <Paragraphs>62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  </vt:lpstr>
      <vt:lpstr>Раздел 1  Машины для земляных работ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В)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Бурильная машина на базе трактора</vt:lpstr>
      <vt:lpstr>Раздел 2  Сваебойное оборудование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Строительные машины</dc:title>
  <dc:creator>Маша</dc:creator>
  <cp:lastModifiedBy>Nedilskaja</cp:lastModifiedBy>
  <cp:revision>23</cp:revision>
  <dcterms:created xsi:type="dcterms:W3CDTF">2011-01-20T12:33:25Z</dcterms:created>
  <dcterms:modified xsi:type="dcterms:W3CDTF">2017-10-17T10:35:42Z</dcterms:modified>
</cp:coreProperties>
</file>