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7" r:id="rId2"/>
    <p:sldId id="256" r:id="rId3"/>
    <p:sldId id="259" r:id="rId4"/>
    <p:sldId id="257" r:id="rId5"/>
    <p:sldId id="260" r:id="rId6"/>
    <p:sldId id="261" r:id="rId7"/>
    <p:sldId id="258" r:id="rId8"/>
    <p:sldId id="262" r:id="rId9"/>
    <p:sldId id="263" r:id="rId10"/>
    <p:sldId id="264" r:id="rId11"/>
    <p:sldId id="265" r:id="rId12"/>
    <p:sldId id="266"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60" d="100"/>
          <a:sy n="60" d="100"/>
        </p:scale>
        <p:origin x="-78" y="-32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ru-RU"/>
              <a:t>Образец заголовка</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AB627627-F640-4C2E-82E3-BC05CBBD5570}" type="datetimeFigureOut">
              <a:rPr lang="ru-RU" smtClean="0"/>
              <a:pPr/>
              <a:t>20.09.2017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C5E3C2C-67DC-42E0-9793-AD4E775D6E3F}" type="slidenum">
              <a:rPr lang="ru-RU" smtClean="0"/>
              <a:pPr/>
              <a:t>‹#›</a:t>
            </a:fld>
            <a:endParaRPr lang="ru-RU"/>
          </a:p>
        </p:txBody>
      </p:sp>
    </p:spTree>
    <p:extLst>
      <p:ext uri="{BB962C8B-B14F-4D97-AF65-F5344CB8AC3E}">
        <p14:creationId xmlns="" xmlns:p14="http://schemas.microsoft.com/office/powerpoint/2010/main" val="29469411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AB627627-F640-4C2E-82E3-BC05CBBD5570}" type="datetimeFigureOut">
              <a:rPr lang="ru-RU" smtClean="0"/>
              <a:pPr/>
              <a:t>20.09.2017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C5E3C2C-67DC-42E0-9793-AD4E775D6E3F}" type="slidenum">
              <a:rPr lang="ru-RU" smtClean="0"/>
              <a:pPr/>
              <a:t>‹#›</a:t>
            </a:fld>
            <a:endParaRPr lang="ru-RU"/>
          </a:p>
        </p:txBody>
      </p:sp>
    </p:spTree>
    <p:extLst>
      <p:ext uri="{BB962C8B-B14F-4D97-AF65-F5344CB8AC3E}">
        <p14:creationId xmlns="" xmlns:p14="http://schemas.microsoft.com/office/powerpoint/2010/main" val="29614921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ru-RU"/>
              <a:t>Образец заголовка</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4" name="Date Placeholder 3"/>
          <p:cNvSpPr>
            <a:spLocks noGrp="1"/>
          </p:cNvSpPr>
          <p:nvPr>
            <p:ph type="dt" sz="half" idx="10"/>
          </p:nvPr>
        </p:nvSpPr>
        <p:spPr/>
        <p:txBody>
          <a:bodyPr/>
          <a:lstStyle/>
          <a:p>
            <a:fld id="{AB627627-F640-4C2E-82E3-BC05CBBD5570}" type="datetimeFigureOut">
              <a:rPr lang="ru-RU" smtClean="0"/>
              <a:pPr/>
              <a:t>20.09.2017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C5E3C2C-67DC-42E0-9793-AD4E775D6E3F}" type="slidenum">
              <a:rPr lang="ru-RU" smtClean="0"/>
              <a:pPr/>
              <a:t>‹#›</a:t>
            </a:fld>
            <a:endParaRPr lang="ru-RU"/>
          </a:p>
        </p:txBody>
      </p:sp>
    </p:spTree>
    <p:extLst>
      <p:ext uri="{BB962C8B-B14F-4D97-AF65-F5344CB8AC3E}">
        <p14:creationId xmlns="" xmlns:p14="http://schemas.microsoft.com/office/powerpoint/2010/main" val="4393880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ru-RU"/>
              <a:t>Образец заголовка</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ru-RU"/>
              <a:t>Образец текста</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4" name="Date Placeholder 3"/>
          <p:cNvSpPr>
            <a:spLocks noGrp="1"/>
          </p:cNvSpPr>
          <p:nvPr>
            <p:ph type="dt" sz="half" idx="10"/>
          </p:nvPr>
        </p:nvSpPr>
        <p:spPr/>
        <p:txBody>
          <a:bodyPr/>
          <a:lstStyle/>
          <a:p>
            <a:fld id="{AB627627-F640-4C2E-82E3-BC05CBBD5570}" type="datetimeFigureOut">
              <a:rPr lang="ru-RU" smtClean="0"/>
              <a:pPr/>
              <a:t>20.09.2017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C5E3C2C-67DC-42E0-9793-AD4E775D6E3F}" type="slidenum">
              <a:rPr lang="ru-RU" smtClean="0"/>
              <a:pPr/>
              <a:t>‹#›</a:t>
            </a:fld>
            <a:endParaRPr lang="ru-RU"/>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 xmlns:p14="http://schemas.microsoft.com/office/powerpoint/2010/main" val="31177583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B627627-F640-4C2E-82E3-BC05CBBD5570}" type="datetimeFigureOut">
              <a:rPr lang="ru-RU" smtClean="0"/>
              <a:pPr/>
              <a:t>20.09.2017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C5E3C2C-67DC-42E0-9793-AD4E775D6E3F}" type="slidenum">
              <a:rPr lang="ru-RU" smtClean="0"/>
              <a:pPr/>
              <a:t>‹#›</a:t>
            </a:fld>
            <a:endParaRPr lang="ru-RU"/>
          </a:p>
        </p:txBody>
      </p:sp>
    </p:spTree>
    <p:extLst>
      <p:ext uri="{BB962C8B-B14F-4D97-AF65-F5344CB8AC3E}">
        <p14:creationId xmlns="" xmlns:p14="http://schemas.microsoft.com/office/powerpoint/2010/main" val="36044764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a:t>Образец заголовка</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AB627627-F640-4C2E-82E3-BC05CBBD5570}" type="datetimeFigureOut">
              <a:rPr lang="ru-RU" smtClean="0"/>
              <a:pPr/>
              <a:t>20.09.2017</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C5E3C2C-67DC-42E0-9793-AD4E775D6E3F}" type="slidenum">
              <a:rPr lang="ru-RU" smtClean="0"/>
              <a:pPr/>
              <a:t>‹#›</a:t>
            </a:fld>
            <a:endParaRPr lang="ru-RU"/>
          </a:p>
        </p:txBody>
      </p:sp>
    </p:spTree>
    <p:extLst>
      <p:ext uri="{BB962C8B-B14F-4D97-AF65-F5344CB8AC3E}">
        <p14:creationId xmlns="" xmlns:p14="http://schemas.microsoft.com/office/powerpoint/2010/main" val="18518789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a:t>Образец заголовка</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AB627627-F640-4C2E-82E3-BC05CBBD5570}" type="datetimeFigureOut">
              <a:rPr lang="ru-RU" smtClean="0"/>
              <a:pPr/>
              <a:t>20.09.2017</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C5E3C2C-67DC-42E0-9793-AD4E775D6E3F}" type="slidenum">
              <a:rPr lang="ru-RU" smtClean="0"/>
              <a:pPr/>
              <a:t>‹#›</a:t>
            </a:fld>
            <a:endParaRPr lang="ru-RU"/>
          </a:p>
        </p:txBody>
      </p:sp>
    </p:spTree>
    <p:extLst>
      <p:ext uri="{BB962C8B-B14F-4D97-AF65-F5344CB8AC3E}">
        <p14:creationId xmlns="" xmlns:p14="http://schemas.microsoft.com/office/powerpoint/2010/main" val="7911366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B627627-F640-4C2E-82E3-BC05CBBD5570}" type="datetimeFigureOut">
              <a:rPr lang="ru-RU" smtClean="0"/>
              <a:pPr/>
              <a:t>20.09.2017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C5E3C2C-67DC-42E0-9793-AD4E775D6E3F}" type="slidenum">
              <a:rPr lang="ru-RU" smtClean="0"/>
              <a:pPr/>
              <a:t>‹#›</a:t>
            </a:fld>
            <a:endParaRPr lang="ru-RU"/>
          </a:p>
        </p:txBody>
      </p:sp>
    </p:spTree>
    <p:extLst>
      <p:ext uri="{BB962C8B-B14F-4D97-AF65-F5344CB8AC3E}">
        <p14:creationId xmlns="" xmlns:p14="http://schemas.microsoft.com/office/powerpoint/2010/main" val="13874327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ru-RU"/>
              <a:t>Образец заголовка</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B627627-F640-4C2E-82E3-BC05CBBD5570}" type="datetimeFigureOut">
              <a:rPr lang="ru-RU" smtClean="0"/>
              <a:pPr/>
              <a:t>20.09.2017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C5E3C2C-67DC-42E0-9793-AD4E775D6E3F}" type="slidenum">
              <a:rPr lang="ru-RU" smtClean="0"/>
              <a:pPr/>
              <a:t>‹#›</a:t>
            </a:fld>
            <a:endParaRPr lang="ru-RU"/>
          </a:p>
        </p:txBody>
      </p:sp>
    </p:spTree>
    <p:extLst>
      <p:ext uri="{BB962C8B-B14F-4D97-AF65-F5344CB8AC3E}">
        <p14:creationId xmlns="" xmlns:p14="http://schemas.microsoft.com/office/powerpoint/2010/main" val="499709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3"/>
          <p:cNvSpPr>
            <a:spLocks noGrp="1"/>
          </p:cNvSpPr>
          <p:nvPr>
            <p:ph type="dt" sz="half" idx="10"/>
          </p:nvPr>
        </p:nvSpPr>
        <p:spPr/>
        <p:txBody>
          <a:bodyPr/>
          <a:lstStyle/>
          <a:p>
            <a:fld id="{AB627627-F640-4C2E-82E3-BC05CBBD5570}" type="datetimeFigureOut">
              <a:rPr lang="ru-RU" smtClean="0"/>
              <a:pPr/>
              <a:t>20.09.2017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C5E3C2C-67DC-42E0-9793-AD4E775D6E3F}" type="slidenum">
              <a:rPr lang="ru-RU" smtClean="0"/>
              <a:pPr/>
              <a:t>‹#›</a:t>
            </a:fld>
            <a:endParaRPr lang="ru-RU"/>
          </a:p>
        </p:txBody>
      </p:sp>
    </p:spTree>
    <p:extLst>
      <p:ext uri="{BB962C8B-B14F-4D97-AF65-F5344CB8AC3E}">
        <p14:creationId xmlns="" xmlns:p14="http://schemas.microsoft.com/office/powerpoint/2010/main" val="1850999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B627627-F640-4C2E-82E3-BC05CBBD5570}" type="datetimeFigureOut">
              <a:rPr lang="ru-RU" smtClean="0"/>
              <a:pPr/>
              <a:t>20.09.2017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C5E3C2C-67DC-42E0-9793-AD4E775D6E3F}" type="slidenum">
              <a:rPr lang="ru-RU" smtClean="0"/>
              <a:pPr/>
              <a:t>‹#›</a:t>
            </a:fld>
            <a:endParaRPr lang="ru-RU"/>
          </a:p>
        </p:txBody>
      </p:sp>
    </p:spTree>
    <p:extLst>
      <p:ext uri="{BB962C8B-B14F-4D97-AF65-F5344CB8AC3E}">
        <p14:creationId xmlns="" xmlns:p14="http://schemas.microsoft.com/office/powerpoint/2010/main" val="693634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AB627627-F640-4C2E-82E3-BC05CBBD5570}" type="datetimeFigureOut">
              <a:rPr lang="ru-RU" smtClean="0"/>
              <a:pPr/>
              <a:t>20.09.2017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C5E3C2C-67DC-42E0-9793-AD4E775D6E3F}" type="slidenum">
              <a:rPr lang="ru-RU" smtClean="0"/>
              <a:pPr/>
              <a:t>‹#›</a:t>
            </a:fld>
            <a:endParaRPr lang="ru-RU"/>
          </a:p>
        </p:txBody>
      </p:sp>
    </p:spTree>
    <p:extLst>
      <p:ext uri="{BB962C8B-B14F-4D97-AF65-F5344CB8AC3E}">
        <p14:creationId xmlns="" xmlns:p14="http://schemas.microsoft.com/office/powerpoint/2010/main" val="3581890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AB627627-F640-4C2E-82E3-BC05CBBD5570}" type="datetimeFigureOut">
              <a:rPr lang="ru-RU" smtClean="0"/>
              <a:pPr/>
              <a:t>20.09.2017</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7C5E3C2C-67DC-42E0-9793-AD4E775D6E3F}" type="slidenum">
              <a:rPr lang="ru-RU" smtClean="0"/>
              <a:pPr/>
              <a:t>‹#›</a:t>
            </a:fld>
            <a:endParaRPr lang="ru-RU"/>
          </a:p>
        </p:txBody>
      </p:sp>
    </p:spTree>
    <p:extLst>
      <p:ext uri="{BB962C8B-B14F-4D97-AF65-F5344CB8AC3E}">
        <p14:creationId xmlns="" xmlns:p14="http://schemas.microsoft.com/office/powerpoint/2010/main" val="41997872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7" name="Date Placeholder 2"/>
          <p:cNvSpPr>
            <a:spLocks noGrp="1"/>
          </p:cNvSpPr>
          <p:nvPr>
            <p:ph type="dt" sz="half" idx="10"/>
          </p:nvPr>
        </p:nvSpPr>
        <p:spPr/>
        <p:txBody>
          <a:bodyPr/>
          <a:lstStyle/>
          <a:p>
            <a:fld id="{AB627627-F640-4C2E-82E3-BC05CBBD5570}" type="datetimeFigureOut">
              <a:rPr lang="ru-RU" smtClean="0"/>
              <a:pPr/>
              <a:t>20.09.2017</a:t>
            </a:fld>
            <a:endParaRPr lang="ru-RU"/>
          </a:p>
        </p:txBody>
      </p:sp>
      <p:sp>
        <p:nvSpPr>
          <p:cNvPr id="5" name="Footer Placeholder 3"/>
          <p:cNvSpPr>
            <a:spLocks noGrp="1"/>
          </p:cNvSpPr>
          <p:nvPr>
            <p:ph type="ftr" sz="quarter" idx="11"/>
          </p:nvPr>
        </p:nvSpPr>
        <p:spPr/>
        <p:txBody>
          <a:bodyPr/>
          <a:lstStyle/>
          <a:p>
            <a:endParaRPr lang="ru-RU"/>
          </a:p>
        </p:txBody>
      </p:sp>
      <p:sp>
        <p:nvSpPr>
          <p:cNvPr id="6" name="Slide Number Placeholder 4"/>
          <p:cNvSpPr>
            <a:spLocks noGrp="1"/>
          </p:cNvSpPr>
          <p:nvPr>
            <p:ph type="sldNum" sz="quarter" idx="12"/>
          </p:nvPr>
        </p:nvSpPr>
        <p:spPr/>
        <p:txBody>
          <a:bodyPr/>
          <a:lstStyle/>
          <a:p>
            <a:fld id="{7C5E3C2C-67DC-42E0-9793-AD4E775D6E3F}" type="slidenum">
              <a:rPr lang="ru-RU" smtClean="0"/>
              <a:pPr/>
              <a:t>‹#›</a:t>
            </a:fld>
            <a:endParaRPr lang="ru-RU"/>
          </a:p>
        </p:txBody>
      </p:sp>
    </p:spTree>
    <p:extLst>
      <p:ext uri="{BB962C8B-B14F-4D97-AF65-F5344CB8AC3E}">
        <p14:creationId xmlns="" xmlns:p14="http://schemas.microsoft.com/office/powerpoint/2010/main" val="1173913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AB627627-F640-4C2E-82E3-BC05CBBD5570}" type="datetimeFigureOut">
              <a:rPr lang="ru-RU" smtClean="0"/>
              <a:pPr/>
              <a:t>20.09.2017</a:t>
            </a:fld>
            <a:endParaRPr lang="ru-RU"/>
          </a:p>
        </p:txBody>
      </p:sp>
      <p:sp>
        <p:nvSpPr>
          <p:cNvPr id="5" name="Footer Placeholder 2"/>
          <p:cNvSpPr>
            <a:spLocks noGrp="1"/>
          </p:cNvSpPr>
          <p:nvPr>
            <p:ph type="ftr" sz="quarter" idx="11"/>
          </p:nvPr>
        </p:nvSpPr>
        <p:spPr/>
        <p:txBody>
          <a:bodyPr/>
          <a:lstStyle/>
          <a:p>
            <a:endParaRPr lang="ru-RU"/>
          </a:p>
        </p:txBody>
      </p:sp>
      <p:sp>
        <p:nvSpPr>
          <p:cNvPr id="6" name="Slide Number Placeholder 3"/>
          <p:cNvSpPr>
            <a:spLocks noGrp="1"/>
          </p:cNvSpPr>
          <p:nvPr>
            <p:ph type="sldNum" sz="quarter" idx="12"/>
          </p:nvPr>
        </p:nvSpPr>
        <p:spPr/>
        <p:txBody>
          <a:bodyPr/>
          <a:lstStyle/>
          <a:p>
            <a:fld id="{7C5E3C2C-67DC-42E0-9793-AD4E775D6E3F}" type="slidenum">
              <a:rPr lang="ru-RU" smtClean="0"/>
              <a:pPr/>
              <a:t>‹#›</a:t>
            </a:fld>
            <a:endParaRPr lang="ru-RU"/>
          </a:p>
        </p:txBody>
      </p:sp>
    </p:spTree>
    <p:extLst>
      <p:ext uri="{BB962C8B-B14F-4D97-AF65-F5344CB8AC3E}">
        <p14:creationId xmlns="" xmlns:p14="http://schemas.microsoft.com/office/powerpoint/2010/main" val="89850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ru-RU"/>
              <a:t>Образец заголовка</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7" name="Date Placeholder 4"/>
          <p:cNvSpPr>
            <a:spLocks noGrp="1"/>
          </p:cNvSpPr>
          <p:nvPr>
            <p:ph type="dt" sz="half" idx="10"/>
          </p:nvPr>
        </p:nvSpPr>
        <p:spPr/>
        <p:txBody>
          <a:bodyPr/>
          <a:lstStyle/>
          <a:p>
            <a:fld id="{AB627627-F640-4C2E-82E3-BC05CBBD5570}" type="datetimeFigureOut">
              <a:rPr lang="ru-RU" smtClean="0"/>
              <a:pPr/>
              <a:t>20.09.2017</a:t>
            </a:fld>
            <a:endParaRPr lang="ru-RU"/>
          </a:p>
        </p:txBody>
      </p:sp>
      <p:sp>
        <p:nvSpPr>
          <p:cNvPr id="5" name="Footer Placeholder 5"/>
          <p:cNvSpPr>
            <a:spLocks noGrp="1"/>
          </p:cNvSpPr>
          <p:nvPr>
            <p:ph type="ftr" sz="quarter" idx="11"/>
          </p:nvPr>
        </p:nvSpPr>
        <p:spPr/>
        <p:txBody>
          <a:bodyPr/>
          <a:lstStyle/>
          <a:p>
            <a:endParaRPr lang="ru-RU"/>
          </a:p>
        </p:txBody>
      </p:sp>
      <p:sp>
        <p:nvSpPr>
          <p:cNvPr id="6" name="Slide Number Placeholder 6"/>
          <p:cNvSpPr>
            <a:spLocks noGrp="1"/>
          </p:cNvSpPr>
          <p:nvPr>
            <p:ph type="sldNum" sz="quarter" idx="12"/>
          </p:nvPr>
        </p:nvSpPr>
        <p:spPr/>
        <p:txBody>
          <a:bodyPr/>
          <a:lstStyle/>
          <a:p>
            <a:fld id="{7C5E3C2C-67DC-42E0-9793-AD4E775D6E3F}" type="slidenum">
              <a:rPr lang="ru-RU" smtClean="0"/>
              <a:pPr/>
              <a:t>‹#›</a:t>
            </a:fld>
            <a:endParaRPr lang="ru-RU"/>
          </a:p>
        </p:txBody>
      </p:sp>
    </p:spTree>
    <p:extLst>
      <p:ext uri="{BB962C8B-B14F-4D97-AF65-F5344CB8AC3E}">
        <p14:creationId xmlns="" xmlns:p14="http://schemas.microsoft.com/office/powerpoint/2010/main" val="2833252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AB627627-F640-4C2E-82E3-BC05CBBD5570}" type="datetimeFigureOut">
              <a:rPr lang="ru-RU" smtClean="0"/>
              <a:pPr/>
              <a:t>20.09.2017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C5E3C2C-67DC-42E0-9793-AD4E775D6E3F}" type="slidenum">
              <a:rPr lang="ru-RU" smtClean="0"/>
              <a:pPr/>
              <a:t>‹#›</a:t>
            </a:fld>
            <a:endParaRPr lang="ru-RU"/>
          </a:p>
        </p:txBody>
      </p:sp>
    </p:spTree>
    <p:extLst>
      <p:ext uri="{BB962C8B-B14F-4D97-AF65-F5344CB8AC3E}">
        <p14:creationId xmlns="" xmlns:p14="http://schemas.microsoft.com/office/powerpoint/2010/main" val="231820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cstate="print">
            <a:extLst>
              <a:ext uri="{28A0092B-C50C-407E-A947-70E740481C1C}">
                <a14:useLocalDpi xmlns=""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cstate="print">
            <a:extLst>
              <a:ext uri="{28A0092B-C50C-407E-A947-70E740481C1C}">
                <a14:useLocalDpi xmlns=""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cstate="print">
            <a:extLst>
              <a:ext uri="{28A0092B-C50C-407E-A947-70E740481C1C}">
                <a14:useLocalDpi xmlns=""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cstate="print">
            <a:extLst>
              <a:ext uri="{28A0092B-C50C-407E-A947-70E740481C1C}">
                <a14:useLocalDpi xmlns=""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ru-RU"/>
              <a:t>Образец заголовка</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AB627627-F640-4C2E-82E3-BC05CBBD5570}" type="datetimeFigureOut">
              <a:rPr lang="ru-RU" smtClean="0"/>
              <a:pPr/>
              <a:t>20.09.2017</a:t>
            </a:fld>
            <a:endParaRPr lang="ru-RU"/>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ru-RU"/>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7C5E3C2C-67DC-42E0-9793-AD4E775D6E3F}" type="slidenum">
              <a:rPr lang="ru-RU" smtClean="0"/>
              <a:pPr/>
              <a:t>‹#›</a:t>
            </a:fld>
            <a:endParaRPr lang="ru-RU"/>
          </a:p>
        </p:txBody>
      </p:sp>
    </p:spTree>
    <p:extLst>
      <p:ext uri="{BB962C8B-B14F-4D97-AF65-F5344CB8AC3E}">
        <p14:creationId xmlns="" xmlns:p14="http://schemas.microsoft.com/office/powerpoint/2010/main" val="383908554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одержимое 4"/>
          <p:cNvSpPr>
            <a:spLocks noGrp="1"/>
          </p:cNvSpPr>
          <p:nvPr>
            <p:ph idx="1"/>
          </p:nvPr>
        </p:nvSpPr>
        <p:spPr>
          <a:xfrm>
            <a:off x="693683" y="441434"/>
            <a:ext cx="9648495" cy="6227380"/>
          </a:xfrm>
        </p:spPr>
        <p:txBody>
          <a:bodyPr>
            <a:normAutofit fontScale="92500" lnSpcReduction="20000"/>
          </a:bodyPr>
          <a:lstStyle/>
          <a:p>
            <a:pPr algn="ctr">
              <a:buNone/>
            </a:pPr>
            <a:r>
              <a:rPr lang="ru-RU" dirty="0" smtClean="0"/>
              <a:t>Методическое пособие</a:t>
            </a:r>
            <a:br>
              <a:rPr lang="ru-RU" dirty="0" smtClean="0"/>
            </a:br>
            <a:r>
              <a:rPr lang="ru-RU" dirty="0" smtClean="0"/>
              <a:t>            по дисциплине «Иностранный язык(английский)»</a:t>
            </a:r>
            <a:br>
              <a:rPr lang="ru-RU" dirty="0" smtClean="0"/>
            </a:br>
            <a:r>
              <a:rPr lang="ru-RU" dirty="0" smtClean="0"/>
              <a:t>        тема: </a:t>
            </a:r>
            <a:r>
              <a:rPr lang="ru-RU" dirty="0" smtClean="0"/>
              <a:t>«Электричество»</a:t>
            </a:r>
            <a:r>
              <a:rPr lang="ru-RU" dirty="0" smtClean="0"/>
              <a:t/>
            </a:r>
            <a:br>
              <a:rPr lang="ru-RU" dirty="0" smtClean="0"/>
            </a:br>
            <a:r>
              <a:rPr lang="ru-RU" dirty="0" smtClean="0"/>
              <a:t>           для студентов 2-3 курсов всех специальностей.</a:t>
            </a:r>
            <a:br>
              <a:rPr lang="ru-RU" dirty="0" smtClean="0"/>
            </a:br>
            <a:r>
              <a:rPr lang="ru-RU" dirty="0" smtClean="0"/>
              <a:t>2017 год</a:t>
            </a:r>
            <a:br>
              <a:rPr lang="ru-RU" dirty="0" smtClean="0"/>
            </a:br>
            <a:r>
              <a:rPr lang="ru-RU" dirty="0" smtClean="0"/>
              <a:t/>
            </a:r>
            <a:br>
              <a:rPr lang="ru-RU" dirty="0" smtClean="0"/>
            </a:br>
            <a:r>
              <a:rPr lang="ru-RU" dirty="0" smtClean="0"/>
              <a:t>Пояснительная записка.</a:t>
            </a:r>
            <a:br>
              <a:rPr lang="ru-RU" dirty="0" smtClean="0"/>
            </a:br>
            <a:r>
              <a:rPr lang="ru-RU" dirty="0" smtClean="0"/>
              <a:t/>
            </a:r>
            <a:br>
              <a:rPr lang="ru-RU" dirty="0" smtClean="0"/>
            </a:br>
            <a:r>
              <a:rPr lang="ru-RU" dirty="0" smtClean="0"/>
              <a:t>Методическое пособие по теме </a:t>
            </a:r>
            <a:r>
              <a:rPr lang="ru-RU" dirty="0" smtClean="0"/>
              <a:t>«Электричество» </a:t>
            </a:r>
            <a:r>
              <a:rPr lang="ru-RU" dirty="0" smtClean="0"/>
              <a:t>по дисциплине </a:t>
            </a:r>
            <a:br>
              <a:rPr lang="ru-RU" dirty="0" smtClean="0"/>
            </a:br>
            <a:r>
              <a:rPr lang="ru-RU" dirty="0" smtClean="0"/>
              <a:t>иностранный язык (английский) соответствует программе </a:t>
            </a:r>
            <a:br>
              <a:rPr lang="ru-RU" dirty="0" smtClean="0"/>
            </a:br>
            <a:r>
              <a:rPr lang="ru-RU" dirty="0" smtClean="0"/>
              <a:t>по английскому языку для студентов 2 курса всех специальностей.</a:t>
            </a:r>
            <a:br>
              <a:rPr lang="ru-RU" dirty="0" smtClean="0"/>
            </a:br>
            <a:r>
              <a:rPr lang="ru-RU" dirty="0" smtClean="0"/>
              <a:t/>
            </a:r>
            <a:br>
              <a:rPr lang="ru-RU" dirty="0" smtClean="0"/>
            </a:br>
            <a:r>
              <a:rPr lang="ru-RU" dirty="0" smtClean="0"/>
              <a:t>Настоящее методическое пособие предназначено  для аудиторной работы</a:t>
            </a:r>
            <a:br>
              <a:rPr lang="ru-RU" dirty="0" smtClean="0"/>
            </a:br>
            <a:r>
              <a:rPr lang="ru-RU" dirty="0" smtClean="0"/>
              <a:t>студентов .</a:t>
            </a:r>
            <a:br>
              <a:rPr lang="ru-RU" dirty="0" smtClean="0"/>
            </a:br>
            <a:r>
              <a:rPr lang="ru-RU" dirty="0" smtClean="0"/>
              <a:t/>
            </a:r>
            <a:br>
              <a:rPr lang="ru-RU" dirty="0" smtClean="0"/>
            </a:br>
            <a:r>
              <a:rPr lang="ru-RU" dirty="0" smtClean="0"/>
              <a:t>Основная цель методического  пособия- расширение  знаний студентов по теме </a:t>
            </a:r>
            <a:r>
              <a:rPr lang="ru-RU" dirty="0" smtClean="0"/>
              <a:t>«Электричество», </a:t>
            </a:r>
            <a:r>
              <a:rPr lang="ru-RU" dirty="0" smtClean="0"/>
              <a:t>совершенствование умений и навыков.</a:t>
            </a:r>
            <a:br>
              <a:rPr lang="ru-RU" dirty="0" smtClean="0"/>
            </a:br>
            <a:r>
              <a:rPr lang="ru-RU" dirty="0" smtClean="0"/>
              <a:t/>
            </a:r>
            <a:br>
              <a:rPr lang="ru-RU" dirty="0" smtClean="0"/>
            </a:br>
            <a:r>
              <a:rPr lang="ru-RU" dirty="0" smtClean="0"/>
              <a:t>Учебный материал методического пособия отвечает задачам обучения </a:t>
            </a:r>
            <a:br>
              <a:rPr lang="ru-RU" dirty="0" smtClean="0"/>
            </a:br>
            <a:r>
              <a:rPr lang="ru-RU" dirty="0" smtClean="0"/>
              <a:t>устной речи, развитию лексических навыков по теме,</a:t>
            </a:r>
            <a:br>
              <a:rPr lang="ru-RU" dirty="0" smtClean="0"/>
            </a:br>
            <a:r>
              <a:rPr lang="ru-RU" dirty="0" smtClean="0"/>
              <a:t>расширению кругозора студентов.</a:t>
            </a:r>
            <a:br>
              <a:rPr lang="ru-RU" dirty="0" smtClean="0"/>
            </a:br>
            <a:r>
              <a:rPr lang="ru-RU" dirty="0" smtClean="0"/>
              <a:t/>
            </a:r>
            <a:br>
              <a:rPr lang="ru-RU" dirty="0" smtClean="0"/>
            </a:br>
            <a:r>
              <a:rPr lang="ru-RU" dirty="0" smtClean="0"/>
              <a:t>В данное методическое пособие входит тематический текст с показом слайдов и список лексических единиц.  </a:t>
            </a:r>
            <a:r>
              <a:rPr lang="ru-RU" sz="6000" dirty="0" smtClean="0"/>
              <a:t/>
            </a:r>
            <a:br>
              <a:rPr lang="ru-RU" sz="6000" dirty="0" smtClean="0"/>
            </a:br>
            <a:endParaRPr lang="ru-R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812800"/>
            <a:ext cx="8946541" cy="5435599"/>
          </a:xfrm>
        </p:spPr>
        <p:txBody>
          <a:bodyPr>
            <a:normAutofit/>
          </a:bodyPr>
          <a:lstStyle/>
          <a:p>
            <a:r>
              <a:rPr lang="en-US" b="1" dirty="0"/>
              <a:t>Hydrogen energy - the use of hydrogen as an energy fuel has great prospects: hydrogen has a very high combustion efficiency, it is practically unlimited resource, hydrogen burning is absolutely ecologically clean (product of combustion in oxygen is distilled water). However, to fully meet the needs of mankind hydrogen energy at the moment are not able to because of the high cost of producing pure hydrogen and to technical problems transporting it in large quantities. In fact, hydrogen - only energy carrier, and does not solve the problem of the production of energy.</a:t>
            </a:r>
          </a:p>
          <a:p>
            <a:r>
              <a:rPr lang="en-US" b="1" dirty="0"/>
              <a:t>Tidal power uses the energy of the tides. The spread of this type of electricity prevents the need to match too many factors in the design of the power plant: it is necessary not only seaside, but this coast, where the tides are sufficiently strong and constant. For example, the Black Sea coast is not suitable for the construction of tidal power, as the water level drops in the Black Sea in the ebb and flow are minimal.</a:t>
            </a:r>
          </a:p>
          <a:p>
            <a:endParaRPr lang="ru-RU" dirty="0"/>
          </a:p>
        </p:txBody>
      </p:sp>
    </p:spTree>
    <p:extLst>
      <p:ext uri="{BB962C8B-B14F-4D97-AF65-F5344CB8AC3E}">
        <p14:creationId xmlns="" xmlns:p14="http://schemas.microsoft.com/office/powerpoint/2010/main" val="1704248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990600"/>
            <a:ext cx="8946541" cy="5257799"/>
          </a:xfrm>
        </p:spPr>
        <p:txBody>
          <a:bodyPr/>
          <a:lstStyle/>
          <a:p>
            <a:r>
              <a:rPr lang="en-US" dirty="0"/>
              <a:t>Wave energy on closer examination it may be the most promising. Waves are the concentrated energy of the solar radiation and wind. Power riots in different places can exceed 100 kilowatts per meter of wave front. The excitement is almost always, even in the calm ( "dead swell"). On the Black Sea, the average power of emotion about 15 kW / m. North Sea Russia - up to 100 kW / m. Using the waves can provide energy to the marine and coastal settlements. Waves may result in a court motion. Power average pitching vessel several times the capacity of its power plant. But as long as the wave power is not moved beyond the individual prototypes.</a:t>
            </a:r>
            <a:endParaRPr lang="ru-RU" dirty="0"/>
          </a:p>
        </p:txBody>
      </p:sp>
    </p:spTree>
    <p:extLst>
      <p:ext uri="{BB962C8B-B14F-4D97-AF65-F5344CB8AC3E}">
        <p14:creationId xmlns="" xmlns:p14="http://schemas.microsoft.com/office/powerpoint/2010/main" val="2238706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40704" y="878387"/>
            <a:ext cx="9404723" cy="5655982"/>
          </a:xfrm>
        </p:spPr>
        <p:txBody>
          <a:bodyPr/>
          <a:lstStyle/>
          <a:p>
            <a:pPr algn="ctr"/>
            <a:r>
              <a:rPr lang="en-US" dirty="0"/>
              <a:t/>
            </a:r>
            <a:br>
              <a:rPr lang="en-US" dirty="0"/>
            </a:br>
            <a:r>
              <a:rPr lang="en-US" dirty="0"/>
              <a:t/>
            </a:r>
            <a:br>
              <a:rPr lang="en-US" dirty="0"/>
            </a:br>
            <a:r>
              <a:rPr lang="en-US" dirty="0"/>
              <a:t/>
            </a:r>
            <a:br>
              <a:rPr lang="en-US" dirty="0"/>
            </a:br>
            <a:r>
              <a:rPr lang="en-US" dirty="0"/>
              <a:t>The End</a:t>
            </a:r>
            <a:r>
              <a:rPr lang="ru-RU" dirty="0"/>
              <a:t/>
            </a:r>
            <a:br>
              <a:rPr lang="ru-RU" dirty="0"/>
            </a:br>
            <a:r>
              <a:rPr lang="ru-RU" dirty="0"/>
              <a:t/>
            </a:r>
            <a:br>
              <a:rPr lang="ru-RU" dirty="0"/>
            </a:br>
            <a:r>
              <a:rPr lang="ru-RU" dirty="0"/>
              <a:t/>
            </a:r>
            <a:br>
              <a:rPr lang="ru-RU" dirty="0"/>
            </a:br>
            <a:r>
              <a:rPr lang="ru-RU" dirty="0"/>
              <a:t/>
            </a:r>
            <a:br>
              <a:rPr lang="ru-RU" dirty="0"/>
            </a:br>
            <a:endParaRPr lang="ru-RU" dirty="0"/>
          </a:p>
        </p:txBody>
      </p:sp>
    </p:spTree>
    <p:extLst>
      <p:ext uri="{BB962C8B-B14F-4D97-AF65-F5344CB8AC3E}">
        <p14:creationId xmlns="" xmlns:p14="http://schemas.microsoft.com/office/powerpoint/2010/main" val="1972301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en-US" dirty="0"/>
              <a:t>Russian electrical system</a:t>
            </a:r>
            <a:endParaRPr lang="ru-RU" dirty="0"/>
          </a:p>
        </p:txBody>
      </p:sp>
      <p:sp>
        <p:nvSpPr>
          <p:cNvPr id="3" name="Подзаголовок 2"/>
          <p:cNvSpPr>
            <a:spLocks noGrp="1"/>
          </p:cNvSpPr>
          <p:nvPr>
            <p:ph type="subTitle" idx="1"/>
          </p:nvPr>
        </p:nvSpPr>
        <p:spPr/>
        <p:txBody>
          <a:bodyPr/>
          <a:lstStyle/>
          <a:p>
            <a:endParaRPr lang="ru-RU" dirty="0"/>
          </a:p>
        </p:txBody>
      </p:sp>
    </p:spTree>
    <p:extLst>
      <p:ext uri="{BB962C8B-B14F-4D97-AF65-F5344CB8AC3E}">
        <p14:creationId xmlns="" xmlns:p14="http://schemas.microsoft.com/office/powerpoint/2010/main" val="2320978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1028700"/>
            <a:ext cx="8946541" cy="5219699"/>
          </a:xfrm>
        </p:spPr>
        <p:txBody>
          <a:bodyPr/>
          <a:lstStyle/>
          <a:p>
            <a:r>
              <a:rPr lang="en-US" sz="3600" dirty="0"/>
              <a:t>Electricity - Energy industry, including the production, transmission and distribution of electricity. Electricity is the most important energy sector, due to the advantages of electricity to other forms of energy, as the relative ease of transmission over long distances</a:t>
            </a:r>
            <a:r>
              <a:rPr lang="en-US" dirty="0"/>
              <a:t>.</a:t>
            </a:r>
            <a:endParaRPr lang="ru-RU" dirty="0"/>
          </a:p>
        </p:txBody>
      </p:sp>
    </p:spTree>
    <p:extLst>
      <p:ext uri="{BB962C8B-B14F-4D97-AF65-F5344CB8AC3E}">
        <p14:creationId xmlns="" xmlns:p14="http://schemas.microsoft.com/office/powerpoint/2010/main" val="852600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500062"/>
            <a:ext cx="10744200" cy="2459038"/>
          </a:xfrm>
        </p:spPr>
        <p:txBody>
          <a:bodyPr>
            <a:normAutofit fontScale="90000"/>
          </a:bodyPr>
          <a:lstStyle/>
          <a:p>
            <a:r>
              <a:rPr lang="en-US" dirty="0"/>
              <a:t>In Russia 4 prevalent method of electricity production:</a:t>
            </a:r>
            <a:r>
              <a:rPr lang="ru-RU" dirty="0"/>
              <a:t/>
            </a:r>
            <a:br>
              <a:rPr lang="ru-RU" dirty="0"/>
            </a:br>
            <a:r>
              <a:rPr lang="en-US" dirty="0"/>
              <a:t>1: Nuclear </a:t>
            </a:r>
            <a:r>
              <a:rPr lang="ru-RU" dirty="0"/>
              <a:t/>
            </a:r>
            <a:br>
              <a:rPr lang="ru-RU" dirty="0"/>
            </a:br>
            <a:r>
              <a:rPr lang="en-US" dirty="0"/>
              <a:t>2: windy </a:t>
            </a:r>
            <a:r>
              <a:rPr lang="ru-RU" dirty="0"/>
              <a:t/>
            </a:r>
            <a:br>
              <a:rPr lang="ru-RU" dirty="0"/>
            </a:br>
            <a:r>
              <a:rPr lang="en-US" dirty="0"/>
              <a:t>3: Hydro </a:t>
            </a:r>
            <a:r>
              <a:rPr lang="ru-RU" dirty="0"/>
              <a:t/>
            </a:r>
            <a:br>
              <a:rPr lang="ru-RU" dirty="0"/>
            </a:br>
            <a:r>
              <a:rPr lang="en-US" dirty="0"/>
              <a:t>4: sunny</a:t>
            </a:r>
            <a:endParaRPr lang="ru-RU" dirty="0"/>
          </a:p>
        </p:txBody>
      </p:sp>
    </p:spTree>
    <p:extLst>
      <p:ext uri="{BB962C8B-B14F-4D97-AF65-F5344CB8AC3E}">
        <p14:creationId xmlns="" xmlns:p14="http://schemas.microsoft.com/office/powerpoint/2010/main" val="4063415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sz="2000" dirty="0"/>
              <a:t>Wind power station - a few wind turbines assembled in one or several locations and combined into a single network. Large wind farms may consist of 100 or more wind turbines. Sometimes the wind power plant is called "wind"</a:t>
            </a:r>
            <a:endParaRPr lang="ru-RU" sz="2000" dirty="0"/>
          </a:p>
        </p:txBody>
      </p:sp>
      <p:pic>
        <p:nvPicPr>
          <p:cNvPr id="2050" name="Picture 2" descr="https://upload.wikimedia.org/wikipedia/commons/thumb/9/97/Middelgrunden_wind_farm_2009-07-01_edit_filtered.jpg/400px-Middelgrunden_wind_farm_2009-07-01_edit_filtered.jpg"/>
          <p:cNvPicPr>
            <a:picLocks noGrp="1" noChangeAspect="1" noChangeArrowheads="1"/>
          </p:cNvPicPr>
          <p:nvPr>
            <p:ph idx="1"/>
          </p:nvPr>
        </p:nvPicPr>
        <p:blipFill>
          <a:blip r:embed="rId2" cstate="print">
            <a:extLst>
              <a:ext uri="{28A0092B-C50C-407E-A947-70E740481C1C}">
                <a14:useLocalDpi xmlns="" xmlns:a14="http://schemas.microsoft.com/office/drawing/2010/main" val="0"/>
              </a:ext>
            </a:extLst>
          </a:blip>
          <a:srcRect/>
          <a:stretch>
            <a:fillRect/>
          </a:stretch>
        </p:blipFill>
        <p:spPr bwMode="auto">
          <a:xfrm>
            <a:off x="1502229" y="2147162"/>
            <a:ext cx="6694714" cy="3241492"/>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001766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050"/>
                                        </p:tgtEl>
                                        <p:attrNameLst>
                                          <p:attrName>style.visibility</p:attrName>
                                        </p:attrNameLst>
                                      </p:cBhvr>
                                      <p:to>
                                        <p:strVal val="visible"/>
                                      </p:to>
                                    </p:set>
                                    <p:animEffect transition="in" filter="barn(inVertical)">
                                      <p:cBhvr>
                                        <p:cTn id="12"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sz="2800" dirty="0"/>
              <a:t>The nuclear power plant (NPP) - a nuclear installation, used for energy production</a:t>
            </a:r>
            <a:endParaRPr lang="ru-RU" sz="2800" dirty="0"/>
          </a:p>
        </p:txBody>
      </p:sp>
      <p:pic>
        <p:nvPicPr>
          <p:cNvPr id="3074" name="Picture 2" descr="https://upload.wikimedia.org/wikipedia/commons/thumb/4/4e/Nuclear_Power_Plant_Cattenom.jpg/250px-Nuclear_Power_Plant_Cattenom.jpg"/>
          <p:cNvPicPr>
            <a:picLocks noGrp="1" noChangeAspect="1" noChangeArrowheads="1"/>
          </p:cNvPicPr>
          <p:nvPr>
            <p:ph idx="1"/>
          </p:nvPr>
        </p:nvPicPr>
        <p:blipFill>
          <a:blip r:embed="rId2" cstate="print">
            <a:extLst>
              <a:ext uri="{28A0092B-C50C-407E-A947-70E740481C1C}">
                <a14:useLocalDpi xmlns="" xmlns:a14="http://schemas.microsoft.com/office/drawing/2010/main" val="0"/>
              </a:ext>
            </a:extLst>
          </a:blip>
          <a:srcRect/>
          <a:stretch>
            <a:fillRect/>
          </a:stretch>
        </p:blipFill>
        <p:spPr bwMode="auto">
          <a:xfrm>
            <a:off x="1975757" y="1673633"/>
            <a:ext cx="7364185" cy="4233386"/>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2809978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4167" y="142875"/>
            <a:ext cx="9404723" cy="1400530"/>
          </a:xfrm>
        </p:spPr>
        <p:txBody>
          <a:bodyPr/>
          <a:lstStyle/>
          <a:p>
            <a:r>
              <a:rPr lang="en-US" sz="2000" b="1" dirty="0"/>
              <a:t>Hydroelectric power plant (HPP) is a power plant that uses as source </a:t>
            </a:r>
            <a:r>
              <a:rPr lang="en-US" sz="2000" b="1" dirty="0" err="1"/>
              <a:t>energyenergy</a:t>
            </a:r>
            <a:r>
              <a:rPr lang="en-US" sz="2000" b="1" dirty="0"/>
              <a:t> water masses in the fluvial watercourses or tidal movements. Hydroelectric plants are usually built on rivers, building dams and reservoirs.</a:t>
            </a:r>
            <a:endParaRPr lang="ru-RU" sz="2000" dirty="0"/>
          </a:p>
        </p:txBody>
      </p:sp>
      <p:pic>
        <p:nvPicPr>
          <p:cNvPr id="1030" name="Picture 6" descr="Изображение"/>
          <p:cNvPicPr>
            <a:picLocks noGrp="1" noChangeAspect="1" noChangeArrowheads="1"/>
          </p:cNvPicPr>
          <p:nvPr>
            <p:ph idx="1"/>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7856" y="1543405"/>
            <a:ext cx="8857344" cy="4345030"/>
          </a:xfrm>
          <a:prstGeom prst="rect">
            <a:avLst/>
          </a:prstGeom>
          <a:noFill/>
          <a:extLst>
            <a:ext uri="{909E8E84-426E-40DD-AFC4-6F175D3DCCD1}">
              <a14:hiddenFill xmlns="" xmlns:a14="http://schemas.microsoft.com/office/drawing/2010/main">
                <a:solidFill>
                  <a:srgbClr val="FFFFFF"/>
                </a:solidFill>
              </a14:hiddenFill>
            </a:ext>
          </a:extLst>
        </p:spPr>
      </p:pic>
      <p:pic>
        <p:nvPicPr>
          <p:cNvPr id="1026" name="Picture 2" desc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0"/>
            <a:ext cx="133350" cy="142875"/>
          </a:xfrm>
          <a:prstGeom prst="rect">
            <a:avLst/>
          </a:prstGeom>
          <a:noFill/>
          <a:extLst>
            <a:ext uri="{909E8E84-426E-40DD-AFC4-6F175D3DCCD1}">
              <a14:hiddenFill xmlns="" xmlns:a14="http://schemas.microsoft.com/office/drawing/2010/main">
                <a:solidFill>
                  <a:srgbClr val="FFFFFF"/>
                </a:solidFill>
              </a14:hiddenFill>
            </a:ext>
          </a:extLst>
        </p:spPr>
      </p:pic>
      <p:pic>
        <p:nvPicPr>
          <p:cNvPr id="1028" name="Picture 4" desc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0"/>
            <a:ext cx="133350" cy="142875"/>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4241627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sz="2000" dirty="0"/>
              <a:t>Solar power plant - engineering construction, which converts solar radiation into electrical energy. Methods for conversion of solar radiation are different and depend on the design of the power plant.</a:t>
            </a:r>
            <a:endParaRPr lang="ru-RU" sz="2000" dirty="0"/>
          </a:p>
        </p:txBody>
      </p:sp>
      <p:pic>
        <p:nvPicPr>
          <p:cNvPr id="4098" name="Picture 2" descr="Solar two.jpg"/>
          <p:cNvPicPr>
            <a:picLocks noGrp="1" noChangeAspect="1" noChangeArrowheads="1"/>
          </p:cNvPicPr>
          <p:nvPr>
            <p:ph idx="1"/>
          </p:nvPr>
        </p:nvPicPr>
        <p:blipFill>
          <a:blip r:embed="rId2" cstate="print">
            <a:extLst>
              <a:ext uri="{28A0092B-C50C-407E-A947-70E740481C1C}">
                <a14:useLocalDpi xmlns="" xmlns:a14="http://schemas.microsoft.com/office/drawing/2010/main" val="0"/>
              </a:ext>
            </a:extLst>
          </a:blip>
          <a:srcRect/>
          <a:stretch>
            <a:fillRect/>
          </a:stretch>
        </p:blipFill>
        <p:spPr bwMode="auto">
          <a:xfrm>
            <a:off x="965064" y="1665514"/>
            <a:ext cx="9207636" cy="4064454"/>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594647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1"/>
          <p:cNvSpPr>
            <a:spLocks noGrp="1"/>
          </p:cNvSpPr>
          <p:nvPr>
            <p:ph idx="1"/>
          </p:nvPr>
        </p:nvSpPr>
        <p:spPr>
          <a:xfrm>
            <a:off x="1103313" y="774700"/>
            <a:ext cx="8947150" cy="5473700"/>
          </a:xfrm>
        </p:spPr>
        <p:txBody>
          <a:bodyPr/>
          <a:lstStyle/>
          <a:p>
            <a:r>
              <a:rPr lang="en-US" dirty="0"/>
              <a:t>Wind energy - the use of the kinetic energy of the wind to generate electricity;</a:t>
            </a:r>
          </a:p>
          <a:p>
            <a:r>
              <a:rPr lang="en-US" dirty="0"/>
              <a:t>Solar energy - obtaining electrical energy from solar energy ray;</a:t>
            </a:r>
          </a:p>
          <a:p>
            <a:r>
              <a:rPr lang="en-US" dirty="0"/>
              <a:t>Common shortcomings of wind and solar energy are relatively low-power generators at their most expensive. Also in both cases, it is sure to need accumulating power at night (for solar energy) and windless (wind energy) time;</a:t>
            </a:r>
          </a:p>
          <a:p>
            <a:r>
              <a:rPr lang="en-US" dirty="0"/>
              <a:t>Geothermal energy - the use of the natural heat of the earth to generate electricity. In fact, geothermal stations are conventional thermal power plants, in which the heat source to heat the steam boiler is not or a nuclear reactor, and underground sources of natural heat. The disadvantage of such stations is the geographical limitations of their application: geothermal power station to build cost-effective only in regions of tectonic activity, that is, where the most natural heat sources are available;</a:t>
            </a:r>
            <a:endParaRPr lang="ru-RU" dirty="0"/>
          </a:p>
        </p:txBody>
      </p:sp>
    </p:spTree>
    <p:extLst>
      <p:ext uri="{BB962C8B-B14F-4D97-AF65-F5344CB8AC3E}">
        <p14:creationId xmlns="" xmlns:p14="http://schemas.microsoft.com/office/powerpoint/2010/main" val="2511955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a:themeElements>
    <a:clrScheme name="Ио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Ион">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о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169</TotalTime>
  <Words>667</Words>
  <Application>Microsoft Office PowerPoint</Application>
  <PresentationFormat>Произвольный</PresentationFormat>
  <Paragraphs>16</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Ион</vt:lpstr>
      <vt:lpstr>Слайд 1</vt:lpstr>
      <vt:lpstr>Russian electrical system</vt:lpstr>
      <vt:lpstr>Слайд 3</vt:lpstr>
      <vt:lpstr>In Russia 4 prevalent method of electricity production: 1: Nuclear  2: windy  3: Hydro  4: sunny</vt:lpstr>
      <vt:lpstr>Wind power station - a few wind turbines assembled in one or several locations and combined into a single network. Large wind farms may consist of 100 or more wind turbines. Sometimes the wind power plant is called "wind"</vt:lpstr>
      <vt:lpstr>The nuclear power plant (NPP) - a nuclear installation, used for energy production</vt:lpstr>
      <vt:lpstr>Hydroelectric power plant (HPP) is a power plant that uses as source energyenergy water masses in the fluvial watercourses or tidal movements. Hydroelectric plants are usually built on rivers, building dams and reservoirs.</vt:lpstr>
      <vt:lpstr>Solar power plant - engineering construction, which converts solar radiation into electrical energy. Methods for conversion of solar radiation are different and depend on the design of the power plant.</vt:lpstr>
      <vt:lpstr>Слайд 9</vt:lpstr>
      <vt:lpstr>Слайд 10</vt:lpstr>
      <vt:lpstr>Слайд 11</vt:lpstr>
      <vt:lpstr>   The End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Russian electrical system</dc:title>
  <dc:creator>Светлана</dc:creator>
  <cp:lastModifiedBy>pakshina</cp:lastModifiedBy>
  <cp:revision>13</cp:revision>
  <dcterms:created xsi:type="dcterms:W3CDTF">2016-11-08T20:20:42Z</dcterms:created>
  <dcterms:modified xsi:type="dcterms:W3CDTF">2017-09-20T07:35:17Z</dcterms:modified>
</cp:coreProperties>
</file>