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215"/>
            <a:ext cx="7772400" cy="1470025"/>
          </a:xfrm>
        </p:spPr>
        <p:txBody>
          <a:bodyPr/>
          <a:lstStyle/>
          <a:p>
            <a:r>
              <a:rPr lang="ru-RU" dirty="0"/>
              <a:t>Мандельштам Осип </a:t>
            </a:r>
            <a:r>
              <a:rPr lang="ru-RU" dirty="0" err="1"/>
              <a:t>Эмильевич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079013"/>
            <a:ext cx="6400800" cy="1752600"/>
          </a:xfrm>
        </p:spPr>
        <p:txBody>
          <a:bodyPr/>
          <a:lstStyle/>
          <a:p>
            <a:pPr lvl="0">
              <a:spcBef>
                <a:spcPts val="0"/>
              </a:spcBef>
              <a:buClrTx/>
              <a:buSzTx/>
            </a:pPr>
            <a:r>
              <a:rPr lang="ru-RU" sz="4400" dirty="0">
                <a:solidFill>
                  <a:prstClr val="white"/>
                </a:solidFill>
                <a:latin typeface="Arial"/>
              </a:rPr>
              <a:t>Биография и Творческий путь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1772816"/>
            <a:ext cx="23812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37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Даты жизни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Родился  2(14 января) 1891года  -  погиб в </a:t>
            </a:r>
            <a:r>
              <a:rPr lang="ru-RU" smtClean="0"/>
              <a:t>пересыльном лагере  в  1938 году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00" y="126876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0" dirty="0">
                <a:effectLst/>
              </a:rPr>
              <a:t>Детство и учеба Осипа </a:t>
            </a:r>
            <a:r>
              <a:rPr lang="ru-RU" sz="2400" b="0" dirty="0" smtClean="0">
                <a:effectLst/>
              </a:rPr>
              <a:t>Мандельштама</a:t>
            </a:r>
            <a:r>
              <a:rPr lang="en-US" sz="2400" b="0" dirty="0">
                <a:effectLst/>
              </a:rPr>
              <a:t>.</a:t>
            </a:r>
            <a:r>
              <a:rPr lang="en-US" sz="2400" b="0" dirty="0" smtClean="0">
                <a:effectLst/>
              </a:rPr>
              <a:t/>
            </a:r>
            <a:br>
              <a:rPr lang="en-US" sz="2400" b="0" dirty="0" smtClean="0">
                <a:effectLst/>
              </a:rPr>
            </a:br>
            <a:r>
              <a:rPr lang="ru-RU" sz="2400" b="0" dirty="0" smtClean="0">
                <a:effectLst/>
              </a:rPr>
              <a:t> </a:t>
            </a:r>
            <a:r>
              <a:rPr lang="ru-RU" sz="2400" b="0" dirty="0">
                <a:effectLst/>
              </a:rPr>
              <a:t>Родился </a:t>
            </a:r>
            <a:r>
              <a:rPr lang="ru-RU" sz="2400" b="0" dirty="0" smtClean="0">
                <a:effectLst/>
              </a:rPr>
              <a:t>2 </a:t>
            </a:r>
            <a:r>
              <a:rPr lang="ru-RU" sz="2400" b="0" dirty="0">
                <a:effectLst/>
              </a:rPr>
              <a:t>(</a:t>
            </a:r>
            <a:r>
              <a:rPr lang="ru-RU" sz="2400" b="0" dirty="0" smtClean="0">
                <a:effectLst/>
              </a:rPr>
              <a:t>14) </a:t>
            </a:r>
            <a:r>
              <a:rPr lang="ru-RU" sz="2400" b="0" dirty="0">
                <a:effectLst/>
              </a:rPr>
              <a:t>января 1891 в петербургской еврейской купеческой семье. Учился в </a:t>
            </a:r>
            <a:r>
              <a:rPr lang="ru-RU" sz="2400" b="0" dirty="0" err="1">
                <a:effectLst/>
              </a:rPr>
              <a:t>Тенишевском</a:t>
            </a:r>
            <a:r>
              <a:rPr lang="ru-RU" sz="2400" b="0" dirty="0">
                <a:effectLst/>
              </a:rPr>
              <a:t> училище, увлекался эсеровским движением (воспоминания «Шум времени»,1925). В</a:t>
            </a:r>
            <a:r>
              <a:rPr lang="ru-RU" sz="2400" b="0" dirty="0" smtClean="0">
                <a:effectLst/>
              </a:rPr>
              <a:t>1911-17 </a:t>
            </a:r>
            <a:r>
              <a:rPr lang="ru-RU" sz="2400" b="0" dirty="0">
                <a:effectLst/>
              </a:rPr>
              <a:t>изучал в Петербургском университете романскую филологию (курса не закончил).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3717032"/>
            <a:ext cx="1905000" cy="2540000"/>
          </a:xfrm>
        </p:spPr>
      </p:pic>
    </p:spTree>
    <p:extLst>
      <p:ext uri="{BB962C8B-B14F-4D97-AF65-F5344CB8AC3E}">
        <p14:creationId xmlns:p14="http://schemas.microsoft.com/office/powerpoint/2010/main" xmlns="" val="253055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>
                <a:effectLst/>
              </a:rPr>
              <a:t>Символизм Мандельштама 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801812"/>
          <a:ext cx="8229600" cy="43053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r>
                        <a:rPr lang="ru-RU" b="0" i="0" dirty="0">
                          <a:effectLst/>
                          <a:latin typeface="inherit"/>
                        </a:rPr>
                        <a:t>Первые стихотворные опыты в народническом стиле относятся к 1906, систематическая работа над поэзией началась с 1908, первая публикация 1910. Мандельштам примыкает к символизму (посещает В. И. Иванова, посылает ему свои стихи). Его программа сочетать «суровость Тютчева с ребячеством Верлена», </a:t>
                      </a:r>
                      <a:r>
                        <a:rPr lang="ru-RU" b="0" i="0" dirty="0" err="1">
                          <a:effectLst/>
                          <a:latin typeface="inherit"/>
                        </a:rPr>
                        <a:t>высокость</a:t>
                      </a:r>
                      <a:r>
                        <a:rPr lang="ru-RU" b="0" i="0" dirty="0">
                          <a:effectLst/>
                          <a:latin typeface="inherit"/>
                        </a:rPr>
                        <a:t> с детской непосредственностью. Сквозная тема стихов хрупкость здешнего мира и человека перед лицом непонятной вечности и судьбы («Неужели я настоящий / И действительно смерть придет?..»); интонация удивленной простоты; форма короткие стихотворения с очень конкретными образами (пейзажи, стихотворные натюрморты). Поэт ищет выхода в религии (особенно напряженно в 1910), посещает заседания Религиозно-философского общества, но в стихах его религиозные мотивы целомудренно- сдержанны («Неумолимые слова...» о Христе, который не назван). В 1911 принимает крещение по методистскому обряду. Из стихов этих лет Мандельштам включил в свои книги менее трети.</a:t>
                      </a:r>
                    </a:p>
                  </a:txBody>
                  <a:tcPr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80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88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>
                <a:effectLst/>
              </a:rPr>
              <a:t>Акмеизм Мандельштама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1911 Мандельштам сближается с Н. С. Гумилевым и А. А. Ахматовой, в 1913 его стихи </a:t>
            </a:r>
            <a:r>
              <a:rPr lang="ru-RU" dirty="0" err="1"/>
              <a:t>Notre</a:t>
            </a:r>
            <a:r>
              <a:rPr lang="ru-RU" dirty="0"/>
              <a:t> </a:t>
            </a:r>
            <a:r>
              <a:rPr lang="ru-RU" dirty="0" err="1"/>
              <a:t>Dame</a:t>
            </a:r>
            <a:r>
              <a:rPr lang="ru-RU" dirty="0"/>
              <a:t>, «</a:t>
            </a:r>
            <a:r>
              <a:rPr lang="ru-RU" dirty="0" err="1"/>
              <a:t>Айя</a:t>
            </a:r>
            <a:r>
              <a:rPr lang="ru-RU" dirty="0"/>
              <a:t>- София» печатаются в программной подборке акмеистов. Программа акмеизма для него конкретность, «посюсторонность», «сообщничество сущих в заговоре против пустоты и небытия», преодоление хрупкости человека и косности мироздания через творчество («из тяжести недоброй и я когда-нибудь прекрасное создам»): поэт уподобляется зодчему, первая книга Мандельштама называется «Камень» (1913, 2-е изд. 1916). Так же «</a:t>
            </a:r>
            <a:r>
              <a:rPr lang="ru-RU" dirty="0" err="1"/>
              <a:t>зодчески</a:t>
            </a:r>
            <a:r>
              <a:rPr lang="ru-RU" dirty="0"/>
              <a:t>» должно строиться и общество (стихи о </a:t>
            </a:r>
            <a:r>
              <a:rPr lang="ru-RU" dirty="0" err="1"/>
              <a:t>всеединящем</a:t>
            </a:r>
            <a:r>
              <a:rPr lang="ru-RU" dirty="0"/>
              <a:t> Риме, статьи «Петр Чаадаев», «Скрябин и христианство»). Стихи его приобретают высокую торжественность интонаций, насыщаются классическими мотивами («Петербургские строфы», «Бах», «Я не увижу знаменитой «Федры»); в сочетании с бытовыми и книжными темами это порой дает </a:t>
            </a:r>
            <a:r>
              <a:rPr lang="ru-RU" dirty="0" err="1"/>
              <a:t>остраненно</a:t>
            </a:r>
            <a:r>
              <a:rPr lang="ru-RU" dirty="0"/>
              <a:t>- причудливые рисунки («Кинематограф», «</a:t>
            </a:r>
            <a:r>
              <a:rPr lang="ru-RU" dirty="0" err="1"/>
              <a:t>Домби</a:t>
            </a:r>
            <a:r>
              <a:rPr lang="ru-RU" dirty="0"/>
              <a:t> и сын»). К нему приходит известность в литературных кружках, он свой человек в петербургской богеме, задорный, ребячливый и самозабвенно-торжественный над стихами. А. А. Ахматовой</a:t>
            </a:r>
          </a:p>
        </p:txBody>
      </p:sp>
    </p:spTree>
    <p:extLst>
      <p:ext uri="{BB962C8B-B14F-4D97-AF65-F5344CB8AC3E}">
        <p14:creationId xmlns:p14="http://schemas.microsoft.com/office/powerpoint/2010/main" xmlns="" val="252025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>
                <a:effectLst/>
              </a:rPr>
              <a:t>Ссылка и гибель Мандельштама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68560" y="1340768"/>
            <a:ext cx="6264696" cy="518457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мае 1934 Мандельштам арестован (за «эпиграмму» и другие стихи), сослан в Чердынь на Северном Урале, после приступа душевной болезни и попытки самоубийства переведен в Воронеж. Там он отбывает ссылку до мая 1937, живет почти нищенски, сперва на мелкие заработки, потом на скудную помощь друзей. Мандельштам ждал расстрела: неожиданная мягкость приговора вызвала в нем душевное смятение, вылившееся в ряд стихов с открытым принятием советской действительности и с готовностью на жертвенную смерть («Стансы» 1935 и 1937, так называемая «ода» Сталину 1937 и др.); впрочем, многие исследователи видят в них лишь </a:t>
            </a:r>
            <a:r>
              <a:rPr lang="ru-RU" dirty="0" err="1"/>
              <a:t>самопринуждение</a:t>
            </a:r>
            <a:r>
              <a:rPr lang="ru-RU" dirty="0"/>
              <a:t> или «эзопов язык».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8" y="4293096"/>
            <a:ext cx="3419872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19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489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Мандельштам Осип Эмильевич</vt:lpstr>
      <vt:lpstr>Даты жизни</vt:lpstr>
      <vt:lpstr>Детство и учеба Осипа Мандельштама.  Родился 2 (14) января 1891 в петербургской еврейской купеческой семье. Учился в Тенишевском училище, увлекался эсеровским движением (воспоминания «Шум времени»,1925). В1911-17 изучал в Петербургском университете романскую филологию (курса не закончил).</vt:lpstr>
      <vt:lpstr>Символизм Мандельштама </vt:lpstr>
      <vt:lpstr>Акмеизм Мандельштама</vt:lpstr>
      <vt:lpstr>Ссылка и гибель Мандельштама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Мандельштам Осип Эмильевич</dc:title>
  <dc:creator>Админ</dc:creator>
  <cp:lastModifiedBy>nefiodova</cp:lastModifiedBy>
  <cp:revision>4</cp:revision>
  <dcterms:created xsi:type="dcterms:W3CDTF">2014-04-06T09:48:46Z</dcterms:created>
  <dcterms:modified xsi:type="dcterms:W3CDTF">2017-10-13T05:51:13Z</dcterms:modified>
</cp:coreProperties>
</file>