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81" r:id="rId11"/>
    <p:sldId id="268" r:id="rId12"/>
    <p:sldId id="282" r:id="rId13"/>
    <p:sldId id="269" r:id="rId14"/>
    <p:sldId id="270" r:id="rId15"/>
    <p:sldId id="283" r:id="rId16"/>
    <p:sldId id="275" r:id="rId17"/>
    <p:sldId id="277" r:id="rId18"/>
    <p:sldId id="278" r:id="rId19"/>
    <p:sldId id="279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BFF40-5E55-4C51-890C-96E68FE87FAF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EA49B-019E-40AC-8F35-BE92EE230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DD0F7-51A7-487F-B579-E24A2567829D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4E48-874E-4431-A20D-EFCB3D411E34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1E16-EE1F-4F6F-9DB4-B2178F0A0A37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4C4-25C2-4B0E-B017-20C7746B36F7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AD2C-55E6-4EC5-8B3A-501650C384ED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508E-AF03-4496-940C-F50803407B51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BDEC-1C0F-45C3-8E1D-8D6FB94A2B90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CAE7-750F-4618-B994-C765846E1A8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A70A-C93D-4BBE-A3E1-6D75883FAF8E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E3A6-400D-45F8-BA0D-617FBADA7A9E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5AF80-02C0-4DE0-9D7A-53D2C515F37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9C0E-072E-45A0-8B12-5C6DA527B232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E84E-D776-4DD9-BA8F-1764EAB6F9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didenko\Documents\&#1082;&#1086;&#1085;&#1082;&#1091;&#1088;&#1089;\&#1040;&#1074;&#1090;&#1086;&#1084;&#1086;&#1073;&#1080;&#1083;&#1100;&#1085;&#1099;&#1081;%20&#1082;&#1088;&#1072;&#1085;%20Liebherr%20MK%2088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708920"/>
            <a:ext cx="6912768" cy="18002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/>
              <a:t>Тема : «Технология работы и использования подъемно-транспортных машин»</a:t>
            </a:r>
            <a:endParaRPr lang="ru-RU" sz="3200" b="1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>
          <a:xfrm>
            <a:off x="457200" y="6093296"/>
            <a:ext cx="2133600" cy="628179"/>
          </a:xfrm>
        </p:spPr>
        <p:txBody>
          <a:bodyPr/>
          <a:lstStyle/>
          <a:p>
            <a:fld id="{46B051CF-F247-4AD8-96CF-BE93C449A383}" type="datetime1">
              <a:rPr lang="ru-RU" sz="1400" smtClean="0">
                <a:solidFill>
                  <a:schemeClr val="tx1"/>
                </a:solidFill>
              </a:rPr>
              <a:pPr/>
              <a:t>11.12.2017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5589240"/>
            <a:ext cx="4441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Преподаватель Диденко Ия Станиславовна</a:t>
            </a:r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55576" y="1124744"/>
            <a:ext cx="76328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Times New Roman" pitchFamily="18" charset="0"/>
              </a:rPr>
              <a:t>ПМ.01 Эксплуатация подъемно-транспортных, строительных, дорожных машин и оборудования при строительстве, содержании и ремонте дорог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Times New Roman" pitchFamily="18" charset="0"/>
              </a:rPr>
              <a:t>Междисциплинарного курса: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МДК 01.01.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Техническая эксплуатация дорог и дорожных сооружений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33265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ГАПОУ КК</a:t>
            </a:r>
            <a:r>
              <a:rPr lang="ru-RU" dirty="0" smtClean="0"/>
              <a:t> «Новороссийский колледж строительства и экономики»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А)Самоходные стреловые краны на гусеничном ходу</a:t>
            </a:r>
            <a:endParaRPr lang="ru-RU" sz="32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CAE7-750F-4618-B994-C765846E1A8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83768" y="3068960"/>
          <a:ext cx="4079875" cy="685800"/>
        </p:xfrm>
        <a:graphic>
          <a:graphicData uri="http://schemas.openxmlformats.org/presentationml/2006/ole">
            <p:oleObj spid="_x0000_s6146" name="Объект упаковщика для оболочки" showAsIcon="1" r:id="rId3" imgW="408060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92211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Б) Автомобильный кран с жесткой подвеской стрелового оборудования</a:t>
            </a:r>
            <a:endParaRPr lang="ru-RU" sz="2000" b="1" dirty="0"/>
          </a:p>
        </p:txBody>
      </p:sp>
      <p:pic>
        <p:nvPicPr>
          <p:cNvPr id="25602" name="Picture 2" descr="http://textarchive.ru/images/834/1667075/m26336a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59" y="1700808"/>
            <a:ext cx="8829675" cy="4145657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69D2D-8B94-48F6-B43A-DB58954D3B1F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635080" cy="652934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В) Краны на специальном автомобильном шасси</a:t>
            </a:r>
            <a:endParaRPr lang="ru-RU" sz="18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CAE7-750F-4618-B994-C765846E1A8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Автомобильный кран Liebherr MK 8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764704"/>
            <a:ext cx="8280920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840760" cy="57606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Г) Кран пневмоколесный на </a:t>
            </a:r>
            <a:r>
              <a:rPr lang="ru-RU" sz="2000" b="1" dirty="0" err="1" smtClean="0"/>
              <a:t>короткобазовом</a:t>
            </a:r>
            <a:r>
              <a:rPr lang="ru-RU" sz="2000" b="1" dirty="0" smtClean="0"/>
              <a:t> шасси</a:t>
            </a:r>
            <a:endParaRPr lang="ru-RU" sz="2000" b="1" dirty="0"/>
          </a:p>
        </p:txBody>
      </p:sp>
      <p:pic>
        <p:nvPicPr>
          <p:cNvPr id="26626" name="Picture 2" descr="http://miremonta.ru/wp-content/uploads/img/pnevmokolesnyj-kra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754" y="1772512"/>
            <a:ext cx="6891638" cy="4392792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5B5C-2EF6-47EB-9306-DF250F2BCCDF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56"/>
            <a:ext cx="3528392" cy="63408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Д) Краны тракторные</a:t>
            </a:r>
            <a:endParaRPr lang="ru-RU" sz="2400" b="1" dirty="0"/>
          </a:p>
        </p:txBody>
      </p:sp>
      <p:pic>
        <p:nvPicPr>
          <p:cNvPr id="27650" name="Picture 2" descr="http://izmerenie.pro/assets/cache/drlite/14/thm_assets--images--%D0%BF%D0%BE%D0%B410_jpg-830_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499992" cy="4704537"/>
          </a:xfrm>
          <a:prstGeom prst="rect">
            <a:avLst/>
          </a:prstGeom>
          <a:noFill/>
        </p:spPr>
      </p:pic>
      <p:pic>
        <p:nvPicPr>
          <p:cNvPr id="27652" name="Picture 4" descr="http://www.stroivse.ru/users/2012/02/10660/435a82ffa73c4bb66fa7632e4dd09c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4798" y="1556792"/>
            <a:ext cx="4713251" cy="4824536"/>
          </a:xfrm>
          <a:prstGeom prst="rect">
            <a:avLst/>
          </a:prstGeom>
          <a:noFill/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1C5F4-F7FF-4D42-B474-168E1FF94A9A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5616624" cy="85010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2. Погрузочно-разгрузочные машины</a:t>
            </a:r>
            <a:endParaRPr lang="ru-RU" sz="20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600201"/>
            <a:ext cx="3384376" cy="19728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/>
              <a:t>2.1.Погрузчики</a:t>
            </a:r>
          </a:p>
          <a:p>
            <a:pPr>
              <a:buNone/>
            </a:pPr>
            <a:r>
              <a:rPr lang="ru-RU" sz="1800" b="1" dirty="0" smtClean="0"/>
              <a:t>А) по назначению</a:t>
            </a:r>
          </a:p>
          <a:p>
            <a:pPr>
              <a:buNone/>
            </a:pPr>
            <a:r>
              <a:rPr lang="ru-RU" sz="1800" b="1" dirty="0" smtClean="0"/>
              <a:t>Б) по типу привода</a:t>
            </a:r>
          </a:p>
          <a:p>
            <a:pPr>
              <a:buNone/>
            </a:pPr>
            <a:r>
              <a:rPr lang="ru-RU" sz="1800" b="1" dirty="0" smtClean="0"/>
              <a:t>В) по ходового оборудования</a:t>
            </a:r>
          </a:p>
          <a:p>
            <a:pPr>
              <a:buNone/>
            </a:pPr>
            <a:r>
              <a:rPr lang="ru-RU" sz="1800" b="1" dirty="0" smtClean="0"/>
              <a:t>Г) по количеству ковшей</a:t>
            </a:r>
          </a:p>
          <a:p>
            <a:pPr>
              <a:buNone/>
            </a:pPr>
            <a:r>
              <a:rPr lang="ru-RU" sz="1800" b="1" dirty="0" smtClean="0"/>
              <a:t>Д)по типу разгрузки </a:t>
            </a:r>
            <a:endParaRPr lang="ru-RU" sz="18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CAE7-750F-4618-B994-C765846E1A8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4034" name="Picture 2" descr="https://sti-assets-production.s3.amazonaws.com/uploads/tech_photo/86755/original_944d01e67b7326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2598787" cy="1728193"/>
          </a:xfrm>
          <a:prstGeom prst="rect">
            <a:avLst/>
          </a:prstGeom>
          <a:noFill/>
        </p:spPr>
      </p:pic>
      <p:pic>
        <p:nvPicPr>
          <p:cNvPr id="44036" name="Picture 4" descr="http://a1.s3.ua/r650/304/98304/114/c3194ccbfafd71550886e75ee4b65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628800"/>
            <a:ext cx="1971107" cy="1479847"/>
          </a:xfrm>
          <a:prstGeom prst="rect">
            <a:avLst/>
          </a:prstGeom>
          <a:noFill/>
        </p:spPr>
      </p:pic>
      <p:pic>
        <p:nvPicPr>
          <p:cNvPr id="44038" name="Picture 6" descr="http://static.mascus.com/image/product/large/34b49988/lancer-boss-2500,ac1cfc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645024"/>
            <a:ext cx="3122464" cy="2341085"/>
          </a:xfrm>
          <a:prstGeom prst="rect">
            <a:avLst/>
          </a:prstGeom>
          <a:noFill/>
        </p:spPr>
      </p:pic>
      <p:pic>
        <p:nvPicPr>
          <p:cNvPr id="44040" name="Picture 8" descr="http://www.buildernet.ru/upload/iblock/c36/NewHollandLS185.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573016"/>
            <a:ext cx="3422154" cy="2699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2.2 Разгрузчики</a:t>
            </a:r>
            <a:endParaRPr lang="ru-RU" sz="2000" b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3024336" cy="288032"/>
          </a:xfrm>
        </p:spPr>
        <p:txBody>
          <a:bodyPr>
            <a:normAutofit lnSpcReduction="10000"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А) Инерционный </a:t>
            </a:r>
            <a:r>
              <a:rPr lang="ru-RU" sz="1400" b="1" dirty="0" err="1" smtClean="0">
                <a:solidFill>
                  <a:schemeClr val="tx1"/>
                </a:solidFill>
              </a:rPr>
              <a:t>разгружатель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9312-3BE0-4B42-9E19-1A20C4350FBD}" type="datetime1">
              <a:rPr lang="ru-RU" smtClean="0"/>
              <a:pPr/>
              <a:t>11.12.2017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3794" name="Picture 2" descr="http://enspg.ru/uploads/products/gallery/Punkt_razgruzki_vagonov_s_priyamk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258295" cy="3952247"/>
          </a:xfrm>
          <a:prstGeom prst="rect">
            <a:avLst/>
          </a:prstGeom>
          <a:noFill/>
        </p:spPr>
      </p:pic>
      <p:pic>
        <p:nvPicPr>
          <p:cNvPr id="33796" name="Picture 4" descr="http://samorazvitie.net/pictures/books/djakov11.files/image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44824"/>
            <a:ext cx="3830960" cy="187984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72000" y="3933056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Б) Пневматический разгрузчик цемента </a:t>
            </a:r>
            <a:r>
              <a:rPr lang="ru-RU" dirty="0" err="1" smtClean="0"/>
              <a:t>всасывающе­нагнетательного</a:t>
            </a:r>
            <a:r>
              <a:rPr lang="ru-RU" dirty="0" smtClean="0"/>
              <a:t> действия: </a:t>
            </a:r>
          </a:p>
          <a:p>
            <a:r>
              <a:rPr lang="ru-RU" dirty="0" smtClean="0"/>
              <a:t>1– заборное устройство;</a:t>
            </a:r>
          </a:p>
          <a:p>
            <a:r>
              <a:rPr lang="ru-RU" dirty="0" smtClean="0"/>
              <a:t> 2– </a:t>
            </a:r>
            <a:r>
              <a:rPr lang="ru-RU" dirty="0" err="1" smtClean="0"/>
              <a:t>цементовод</a:t>
            </a:r>
            <a:r>
              <a:rPr lang="ru-RU" dirty="0" smtClean="0"/>
              <a:t>;</a:t>
            </a:r>
          </a:p>
          <a:p>
            <a:r>
              <a:rPr lang="ru-RU" dirty="0" smtClean="0"/>
              <a:t> 3– </a:t>
            </a:r>
            <a:r>
              <a:rPr lang="ru-RU" dirty="0" err="1" smtClean="0"/>
              <a:t>осадительная</a:t>
            </a:r>
            <a:r>
              <a:rPr lang="ru-RU" dirty="0" smtClean="0"/>
              <a:t> камера;</a:t>
            </a:r>
          </a:p>
          <a:p>
            <a:r>
              <a:rPr lang="ru-RU" dirty="0" smtClean="0"/>
              <a:t>4–  </a:t>
            </a:r>
            <a:r>
              <a:rPr lang="ru-RU" dirty="0" err="1" smtClean="0"/>
              <a:t>пневмовинтовой</a:t>
            </a:r>
            <a:r>
              <a:rPr lang="ru-RU" dirty="0" smtClean="0"/>
              <a:t> насос;</a:t>
            </a:r>
          </a:p>
          <a:p>
            <a:r>
              <a:rPr lang="ru-RU" dirty="0" smtClean="0"/>
              <a:t> 5– смесительная камера; </a:t>
            </a:r>
          </a:p>
          <a:p>
            <a:r>
              <a:rPr lang="ru-RU" dirty="0" smtClean="0"/>
              <a:t>6– </a:t>
            </a:r>
            <a:r>
              <a:rPr lang="ru-RU" dirty="0" err="1" smtClean="0"/>
              <a:t>вакуум­насос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A70A-C93D-4BBE-A3E1-6D75883FAF8E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-1094344"/>
            <a:ext cx="918841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17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http://slovarionline.ru/photos/geologicheskaya_entsiklopediya/pogruzochnaya_mashin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75" y="620687"/>
            <a:ext cx="8641297" cy="38345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72514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В) Разгрузочная машина скребкового типа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808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1 - погрузочный стол; 2 - нагребающие лапы; 3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– скребковый </a:t>
            </a:r>
            <a:r>
              <a:rPr lang="ru-RU" i="1" dirty="0" err="1" smtClean="0">
                <a:latin typeface="Arial" pitchFamily="34" charset="0"/>
                <a:cs typeface="Arial" pitchFamily="34" charset="0"/>
              </a:rPr>
              <a:t>конвейр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4 - привод скребкового конвейера; 5 - пульт управления; 6 - гусеничная ходовая часть.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0" y="274638"/>
            <a:ext cx="3744416" cy="77809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3. Транспортирующие машины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b="1" dirty="0" smtClean="0"/>
              <a:t>3.1 конвейеры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dirty="0" smtClean="0"/>
              <a:t>а)Ленточные конвейеры</a:t>
            </a:r>
            <a:endParaRPr lang="ru-RU" sz="18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A70A-C93D-4BBE-A3E1-6D75883FAF8E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6866" name="Picture 2" descr="http://promportal.su/foto/good_fotos/21/218953/foto_larg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4315908" cy="4248472"/>
          </a:xfrm>
          <a:prstGeom prst="rect">
            <a:avLst/>
          </a:prstGeom>
          <a:noFill/>
        </p:spPr>
      </p:pic>
      <p:pic>
        <p:nvPicPr>
          <p:cNvPr id="36868" name="Picture 4" descr="http://www.classifieds24.ru/images/3078/3077919/large_1.jpg"/>
          <p:cNvPicPr>
            <a:picLocks noChangeAspect="1" noChangeArrowheads="1"/>
          </p:cNvPicPr>
          <p:nvPr/>
        </p:nvPicPr>
        <p:blipFill>
          <a:blip r:embed="rId3" cstate="print"/>
          <a:srcRect l="10631" t="12600" r="17314"/>
          <a:stretch>
            <a:fillRect/>
          </a:stretch>
        </p:blipFill>
        <p:spPr bwMode="auto">
          <a:xfrm>
            <a:off x="5076056" y="1052736"/>
            <a:ext cx="3776420" cy="42484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99592" y="5517232"/>
            <a:ext cx="498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Б) винтовые, в) цепные, г) </a:t>
            </a:r>
            <a:r>
              <a:rPr lang="ru-RU" b="1" dirty="0" err="1" smtClean="0"/>
              <a:t>ковшовы</a:t>
            </a:r>
            <a:r>
              <a:rPr lang="ru-RU" b="1" dirty="0" smtClean="0"/>
              <a:t>(элеваторы)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4032448" cy="57606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3.2 Пневматический транспорт</a:t>
            </a:r>
            <a:endParaRPr lang="ru-RU" sz="20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CAE7-750F-4618-B994-C765846E1A8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7890" name="Picture 2" descr="http://samorazvitie.net/pictures/books/djakov11.files/image16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5744732" cy="299649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22108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Принципиальные схемы пневмотранспортных установок:</a:t>
            </a:r>
          </a:p>
          <a:p>
            <a:r>
              <a:rPr lang="ru-RU" b="1" dirty="0" smtClean="0"/>
              <a:t>а) – всасывающего действия: </a:t>
            </a:r>
          </a:p>
          <a:p>
            <a:r>
              <a:rPr lang="ru-RU" dirty="0" smtClean="0"/>
              <a:t>1− сопла; 2− трубопровод; 3− </a:t>
            </a:r>
            <a:r>
              <a:rPr lang="ru-RU" dirty="0" err="1" smtClean="0"/>
              <a:t>осадительная</a:t>
            </a:r>
            <a:r>
              <a:rPr lang="ru-RU" dirty="0" smtClean="0"/>
              <a:t> камера; 4−затвор;  5−  бункер;  6−  фильтр;  7−  труба;  8−  насос;  </a:t>
            </a:r>
          </a:p>
          <a:p>
            <a:r>
              <a:rPr lang="ru-RU" b="1" dirty="0" smtClean="0"/>
              <a:t>б)  −  нагнетательного   действия:</a:t>
            </a:r>
          </a:p>
          <a:p>
            <a:r>
              <a:rPr lang="ru-RU" dirty="0" smtClean="0"/>
              <a:t>9−воздухоприемник: 10− компрессор; 11− воздухосборник; 12− затвор; 13− загружатель;14− трубопровод; 15−осадительная камера; 16− шлюзовой затвор;</a:t>
            </a:r>
          </a:p>
          <a:p>
            <a:r>
              <a:rPr lang="ru-RU" dirty="0" smtClean="0"/>
              <a:t>17− бункер; 18− фильтр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2376264" cy="652934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КЛАССЫ ПТМ</a:t>
            </a:r>
            <a:endParaRPr lang="ru-RU" sz="1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4618856" cy="74868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А)Домкраты: механические, пневматические, гидравлические</a:t>
            </a:r>
          </a:p>
          <a:p>
            <a:endParaRPr lang="ru-RU" dirty="0"/>
          </a:p>
        </p:txBody>
      </p:sp>
      <p:pic>
        <p:nvPicPr>
          <p:cNvPr id="1026" name="Picture 2" descr="http://forum.motolodka.ru/att/f1/1571128_166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64" y="2132856"/>
            <a:ext cx="2073172" cy="3456384"/>
          </a:xfrm>
          <a:prstGeom prst="rect">
            <a:avLst/>
          </a:prstGeom>
          <a:noFill/>
        </p:spPr>
      </p:pic>
      <p:pic>
        <p:nvPicPr>
          <p:cNvPr id="1028" name="Picture 4" descr="http://offroadclub.ru/ai/5000/article.4576/pics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132856"/>
            <a:ext cx="2352445" cy="3121191"/>
          </a:xfrm>
          <a:prstGeom prst="rect">
            <a:avLst/>
          </a:prstGeom>
          <a:noFill/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5CEA-E108-4B9C-9234-68FC31807EC7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260648"/>
            <a:ext cx="3067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1. Грузоподъемные машины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92696"/>
            <a:ext cx="276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1.1. Простейшие машины</a:t>
            </a:r>
            <a:endParaRPr lang="ru-RU" dirty="0"/>
          </a:p>
        </p:txBody>
      </p:sp>
      <p:pic>
        <p:nvPicPr>
          <p:cNvPr id="11" name="Picture 4" descr="http://procrossover.ru/wp-content/uploads/2016/02/2-ton-air-jack-portable-rak-jak-13-3-4quot-dbt22-1024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52735"/>
            <a:ext cx="1933257" cy="2878745"/>
          </a:xfrm>
          <a:prstGeom prst="rect">
            <a:avLst/>
          </a:prstGeom>
          <a:noFill/>
        </p:spPr>
      </p:pic>
      <p:pic>
        <p:nvPicPr>
          <p:cNvPr id="12" name="Picture 2" descr="http://www.stroynet.ru/users/files/33402-5404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4483" y="0"/>
            <a:ext cx="2199517" cy="2880320"/>
          </a:xfrm>
          <a:prstGeom prst="rect">
            <a:avLst/>
          </a:prstGeom>
          <a:noFill/>
        </p:spPr>
      </p:pic>
      <p:pic>
        <p:nvPicPr>
          <p:cNvPr id="17410" name="Picture 2" descr="http://www.yahoho.ru/i/original/97/5_ton_bottle_jac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293096"/>
            <a:ext cx="3184442" cy="213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3888432" cy="63408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Домашние задание</a:t>
            </a:r>
            <a:endParaRPr lang="ru-RU" sz="18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5CAE7-750F-4618-B994-C765846E1A85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68760"/>
            <a:ext cx="86905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Подготовить презентации на тему :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</a:t>
            </a:r>
            <a:r>
              <a:rPr lang="ru-RU" dirty="0" err="1" smtClean="0"/>
              <a:t>разгузочно-штабелевочной</a:t>
            </a:r>
            <a:r>
              <a:rPr lang="ru-RU" dirty="0" smtClean="0"/>
              <a:t> машины.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подъемных площадок(платформ).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вибрационных конвейеров.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башенных кранов.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портальных кранов.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мостовых кранов.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козловых кранов.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кабельных кранов.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механических тележек.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контейнерной пневматической установки.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автомобилеразгрузчики.</a:t>
            </a:r>
          </a:p>
          <a:p>
            <a:pPr marL="342900" indent="-342900">
              <a:buAutoNum type="arabicPeriod"/>
            </a:pPr>
            <a:r>
              <a:rPr lang="ru-RU" dirty="0" smtClean="0"/>
              <a:t>Технология работы и использования стационарного разгрузчика со сталкивающим</a:t>
            </a:r>
          </a:p>
          <a:p>
            <a:pPr marL="342900" indent="-342900"/>
            <a:r>
              <a:rPr lang="ru-RU" dirty="0" smtClean="0"/>
              <a:t>рабочим органом.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4824536" cy="70609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Б) Электрические тали( тельферы)</a:t>
            </a:r>
            <a:endParaRPr lang="ru-RU" sz="1800" b="1" dirty="0"/>
          </a:p>
        </p:txBody>
      </p:sp>
      <p:pic>
        <p:nvPicPr>
          <p:cNvPr id="18434" name="Picture 2" descr="http://www.studfiles.ru/html/2706/35/html_yskO7XyGmJ.6y5v/htmlconvd-TaNWy__html_481a68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664296" cy="3888432"/>
          </a:xfrm>
          <a:prstGeom prst="rect">
            <a:avLst/>
          </a:prstGeom>
          <a:noFill/>
        </p:spPr>
      </p:pic>
      <p:pic>
        <p:nvPicPr>
          <p:cNvPr id="18436" name="Picture 4" descr="http://www.studfiles.ru/html/2706/35/html_yskO7XyGmJ.6y5v/htmlconvd-TaNWy__html_m3f01b58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628799"/>
            <a:ext cx="3168352" cy="392770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88224" y="1268760"/>
            <a:ext cx="23762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1 -ходовым тележкам</a:t>
            </a:r>
          </a:p>
          <a:p>
            <a:r>
              <a:rPr lang="ru-RU" sz="2000" dirty="0" smtClean="0"/>
              <a:t>2- механизм подъема</a:t>
            </a:r>
          </a:p>
          <a:p>
            <a:r>
              <a:rPr lang="ru-RU" sz="2000" i="1" dirty="0" smtClean="0"/>
              <a:t>4,5,6- </a:t>
            </a:r>
            <a:r>
              <a:rPr lang="ru-RU" sz="2000" dirty="0" smtClean="0"/>
              <a:t>дисковый электромагнитный тормоз</a:t>
            </a:r>
          </a:p>
          <a:p>
            <a:r>
              <a:rPr lang="ru-RU" sz="2000" dirty="0" smtClean="0"/>
              <a:t>3,7 -редуктор</a:t>
            </a:r>
          </a:p>
          <a:p>
            <a:r>
              <a:rPr lang="ru-RU" sz="2000" i="1" dirty="0" smtClean="0"/>
              <a:t>8 --</a:t>
            </a:r>
            <a:r>
              <a:rPr lang="ru-RU" sz="2000" dirty="0" smtClean="0"/>
              <a:t>крюковой подвески</a:t>
            </a:r>
          </a:p>
          <a:p>
            <a:r>
              <a:rPr lang="ru-RU" sz="2000" i="1" dirty="0" smtClean="0"/>
              <a:t>9- корпус</a:t>
            </a:r>
          </a:p>
          <a:p>
            <a:r>
              <a:rPr lang="ru-RU" sz="2000" i="1" dirty="0" smtClean="0"/>
              <a:t>10-</a:t>
            </a:r>
            <a:r>
              <a:rPr lang="ru-RU" sz="2000" dirty="0" smtClean="0"/>
              <a:t>барабан</a:t>
            </a:r>
            <a:endParaRPr lang="ru-RU" sz="2000" dirty="0"/>
          </a:p>
          <a:p>
            <a:r>
              <a:rPr lang="ru-RU" sz="2000" i="1" dirty="0" smtClean="0"/>
              <a:t>11-</a:t>
            </a:r>
            <a:r>
              <a:rPr lang="ru-RU" sz="2000" dirty="0" smtClean="0"/>
              <a:t>асинхронный короткозамкнутый крановый электродвигатель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7D4DC-4199-4FED-B8E9-663AE7140D9A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528392" cy="562074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В) Лебедки - ручные</a:t>
            </a:r>
            <a:endParaRPr lang="ru-RU" sz="1800" b="1" dirty="0"/>
          </a:p>
        </p:txBody>
      </p:sp>
      <p:pic>
        <p:nvPicPr>
          <p:cNvPr id="19458" name="Picture 2" descr="http://tekhnos.ru/wp-content/uploads/2015/04/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456384" cy="3789040"/>
          </a:xfrm>
          <a:prstGeom prst="rect">
            <a:avLst/>
          </a:prstGeom>
          <a:noFill/>
        </p:spPr>
      </p:pic>
      <p:pic>
        <p:nvPicPr>
          <p:cNvPr id="19460" name="Picture 4" descr="http://parnikiteplicy.ru/wp-content/uploads/2015/10/Shema-ustrojstva-ruchnoj-lebed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96752"/>
            <a:ext cx="5508105" cy="5040560"/>
          </a:xfrm>
          <a:prstGeom prst="rect">
            <a:avLst/>
          </a:prstGeom>
          <a:noFill/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22C9-A20E-40B8-9F7D-69A0B2A7A12A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3888432" cy="70609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В)  Лебедки - электрические</a:t>
            </a:r>
            <a:endParaRPr lang="ru-RU" sz="1800" b="1" dirty="0"/>
          </a:p>
        </p:txBody>
      </p:sp>
      <p:pic>
        <p:nvPicPr>
          <p:cNvPr id="20482" name="Picture 2" descr="http://img-fotki.yandex.ru/get/4523/87247889.0/0_c3c03_b2f2126c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344816" cy="5273577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7BB7-A17E-4D5A-865B-2576E8781DC9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3744416" cy="79208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1.2Подъемники: </a:t>
            </a:r>
            <a:br>
              <a:rPr lang="ru-RU" sz="1800" b="1" dirty="0" smtClean="0"/>
            </a:br>
            <a:r>
              <a:rPr lang="ru-RU" sz="1800" b="1" dirty="0" smtClean="0"/>
              <a:t>- грузовые( мачтовые, </a:t>
            </a:r>
            <a:r>
              <a:rPr lang="ru-RU" sz="1800" b="1" dirty="0" err="1" smtClean="0"/>
              <a:t>шахтные,скиповые</a:t>
            </a:r>
            <a:r>
              <a:rPr lang="ru-RU" sz="1800" b="1" dirty="0" smtClean="0"/>
              <a:t>)</a:t>
            </a:r>
            <a:br>
              <a:rPr lang="ru-RU" sz="1800" b="1" dirty="0" smtClean="0"/>
            </a:br>
            <a:r>
              <a:rPr lang="ru-RU" sz="1800" b="1" dirty="0" smtClean="0"/>
              <a:t> </a:t>
            </a:r>
            <a:br>
              <a:rPr lang="ru-RU" sz="1800" b="1" dirty="0" smtClean="0"/>
            </a:br>
            <a:endParaRPr lang="ru-RU" sz="1800" b="1" dirty="0"/>
          </a:p>
        </p:txBody>
      </p:sp>
      <p:pic>
        <p:nvPicPr>
          <p:cNvPr id="21510" name="Picture 6" descr="http://rebathroom.ru/wp-content/uploads/pms-7501.jpg"/>
          <p:cNvPicPr>
            <a:picLocks noChangeAspect="1" noChangeArrowheads="1"/>
          </p:cNvPicPr>
          <p:nvPr/>
        </p:nvPicPr>
        <p:blipFill>
          <a:blip r:embed="rId2" cstate="print"/>
          <a:srcRect l="7070" r="13551"/>
          <a:stretch>
            <a:fillRect/>
          </a:stretch>
        </p:blipFill>
        <p:spPr bwMode="auto">
          <a:xfrm>
            <a:off x="0" y="1268760"/>
            <a:ext cx="3707904" cy="4269854"/>
          </a:xfrm>
          <a:prstGeom prst="rect">
            <a:avLst/>
          </a:prstGeom>
          <a:noFill/>
        </p:spPr>
      </p:pic>
      <p:pic>
        <p:nvPicPr>
          <p:cNvPr id="21512" name="Picture 8" descr="http://f1.ds-russia.ru/u_dirs/090/90355/37e5f5f3fb4a420ccadaa856a4a21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2836100" cy="4620022"/>
          </a:xfrm>
          <a:prstGeom prst="rect">
            <a:avLst/>
          </a:prstGeom>
          <a:noFill/>
        </p:spPr>
      </p:pic>
      <p:pic>
        <p:nvPicPr>
          <p:cNvPr id="21514" name="Picture 10" descr="http://www.artadmires.com/www/erilon2/_images/lifttech/ski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5" y="1556792"/>
            <a:ext cx="2466669" cy="4464496"/>
          </a:xfrm>
          <a:prstGeom prst="rect">
            <a:avLst/>
          </a:prstGeom>
          <a:noFill/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4DEB-FC12-4131-B76B-106E0EBE9049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4032448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- </a:t>
            </a:r>
            <a:r>
              <a:rPr lang="ru-RU" sz="1800" b="1" dirty="0" smtClean="0"/>
              <a:t>Площадки подъемные</a:t>
            </a:r>
            <a:endParaRPr lang="ru-RU" sz="1800" b="1" dirty="0"/>
          </a:p>
        </p:txBody>
      </p:sp>
      <p:pic>
        <p:nvPicPr>
          <p:cNvPr id="3" name="Picture 4" descr="http://alplift.spb.ru/upload/iblock/9f7/noznichn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84784"/>
            <a:ext cx="2405514" cy="4509442"/>
          </a:xfrm>
          <a:prstGeom prst="rect">
            <a:avLst/>
          </a:prstGeom>
          <a:noFill/>
        </p:spPr>
      </p:pic>
      <p:pic>
        <p:nvPicPr>
          <p:cNvPr id="23554" name="Picture 2" descr="https://mlz-group.ru/templates/images/podem_li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860404"/>
            <a:ext cx="3600400" cy="1997596"/>
          </a:xfrm>
          <a:prstGeom prst="rect">
            <a:avLst/>
          </a:prstGeom>
          <a:noFill/>
        </p:spPr>
      </p:pic>
      <p:pic>
        <p:nvPicPr>
          <p:cNvPr id="23556" name="Picture 4" descr="http://files.stroyinf.ru/Data2/1/4293826/4293826184.files/x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9528"/>
            <a:ext cx="2604801" cy="4248472"/>
          </a:xfrm>
          <a:prstGeom prst="rect">
            <a:avLst/>
          </a:prstGeom>
          <a:noFill/>
        </p:spPr>
      </p:pic>
      <p:pic>
        <p:nvPicPr>
          <p:cNvPr id="23558" name="Picture 6" descr="http://www.aps174.ru/upload/shop_1/4/7/9/item_4798/shop_items_catalog_image4798.jpg"/>
          <p:cNvPicPr>
            <a:picLocks noChangeAspect="1" noChangeArrowheads="1"/>
          </p:cNvPicPr>
          <p:nvPr/>
        </p:nvPicPr>
        <p:blipFill>
          <a:blip r:embed="rId5" cstate="print"/>
          <a:srcRect l="11508" r="31037"/>
          <a:stretch>
            <a:fillRect/>
          </a:stretch>
        </p:blipFill>
        <p:spPr bwMode="auto">
          <a:xfrm>
            <a:off x="6660232" y="1052736"/>
            <a:ext cx="2160240" cy="3759869"/>
          </a:xfrm>
          <a:prstGeom prst="rect">
            <a:avLst/>
          </a:prstGeom>
          <a:noFill/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4CE4-B473-469E-B062-993DB6843A77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552728" cy="850106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- Самоходные подъемники </a:t>
            </a:r>
            <a:r>
              <a:rPr lang="ru-RU" sz="2800" smtClean="0"/>
              <a:t>(АГП-25.01</a:t>
            </a:r>
            <a:r>
              <a:rPr lang="ru-RU" sz="2800" dirty="0" smtClean="0"/>
              <a:t>, ВТ-32)</a:t>
            </a:r>
            <a:endParaRPr lang="ru-RU" sz="2800" dirty="0"/>
          </a:p>
        </p:txBody>
      </p:sp>
      <p:pic>
        <p:nvPicPr>
          <p:cNvPr id="22530" name="Picture 2" descr="http://arenarostov.ru/upload/iblock/22b/22ba1002e8280c1e651f6b2d1a5d2269.jpg"/>
          <p:cNvPicPr>
            <a:picLocks noChangeAspect="1" noChangeArrowheads="1"/>
          </p:cNvPicPr>
          <p:nvPr/>
        </p:nvPicPr>
        <p:blipFill>
          <a:blip r:embed="rId2" cstate="print"/>
          <a:srcRect l="14151" r="17612"/>
          <a:stretch>
            <a:fillRect/>
          </a:stretch>
        </p:blipFill>
        <p:spPr bwMode="auto">
          <a:xfrm>
            <a:off x="467544" y="1484784"/>
            <a:ext cx="3643528" cy="3998218"/>
          </a:xfrm>
          <a:prstGeom prst="rect">
            <a:avLst/>
          </a:prstGeom>
          <a:noFill/>
        </p:spPr>
      </p:pic>
      <p:pic>
        <p:nvPicPr>
          <p:cNvPr id="22532" name="Picture 4" descr="http://tortehmash.ru/production/production/comm/vt-32-kamaz/foto/vt-32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425008" cy="4398876"/>
          </a:xfrm>
          <a:prstGeom prst="rect">
            <a:avLst/>
          </a:prstGeom>
          <a:noFill/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7956-FC90-4FDC-9714-4FB183879346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35516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1.3  Краны самоходные стреловые</a:t>
            </a:r>
            <a:br>
              <a:rPr lang="ru-RU" sz="2800" b="1" dirty="0" smtClean="0"/>
            </a:br>
            <a:r>
              <a:rPr lang="ru-RU" sz="2800" b="1" dirty="0" smtClean="0"/>
              <a:t>КС-3571 А, КС- 5363Б,КС-8165,КС-6472ХЛ</a:t>
            </a:r>
            <a:endParaRPr lang="ru-RU" sz="2800" b="1" dirty="0"/>
          </a:p>
        </p:txBody>
      </p:sp>
      <p:pic>
        <p:nvPicPr>
          <p:cNvPr id="24578" name="Picture 2" descr="http://www.vevivi.ru/best/images/servus/45/72/45172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323" y="1323519"/>
            <a:ext cx="8230117" cy="5100795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757F0-56A1-4C6B-ABE4-6E2E360F045C}" type="datetime1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E84E-D776-4DD9-BA8F-1764EAB6F93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431</Words>
  <Application>Microsoft Office PowerPoint</Application>
  <PresentationFormat>Экран (4:3)</PresentationFormat>
  <Paragraphs>113</Paragraphs>
  <Slides>20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Объект упаковщика для оболочки</vt:lpstr>
      <vt:lpstr> Тема : «Технология работы и использования подъемно-транспортных машин»</vt:lpstr>
      <vt:lpstr>КЛАССЫ ПТМ</vt:lpstr>
      <vt:lpstr>Б) Электрические тали( тельферы)</vt:lpstr>
      <vt:lpstr>В) Лебедки - ручные</vt:lpstr>
      <vt:lpstr>В)  Лебедки - электрические</vt:lpstr>
      <vt:lpstr> 1.2Подъемники:  - грузовые( мачтовые, шахтные,скиповые)   </vt:lpstr>
      <vt:lpstr>- Площадки подъемные</vt:lpstr>
      <vt:lpstr>- Самоходные подъемники (АГП-25.01, ВТ-32)</vt:lpstr>
      <vt:lpstr>1.3  Краны самоходные стреловые КС-3571 А, КС- 5363Б,КС-8165,КС-6472ХЛ</vt:lpstr>
      <vt:lpstr>А)Самоходные стреловые краны на гусеничном ходу</vt:lpstr>
      <vt:lpstr>Б) Автомобильный кран с жесткой подвеской стрелового оборудования</vt:lpstr>
      <vt:lpstr>В) Краны на специальном автомобильном шасси</vt:lpstr>
      <vt:lpstr>Г) Кран пневмоколесный на короткобазовом шасси</vt:lpstr>
      <vt:lpstr>Д) Краны тракторные</vt:lpstr>
      <vt:lpstr>2. Погрузочно-разгрузочные машины</vt:lpstr>
      <vt:lpstr>2.2 Разгрузчики</vt:lpstr>
      <vt:lpstr>Слайд 17</vt:lpstr>
      <vt:lpstr>3. Транспортирующие машины 3.1 конвейеры а)Ленточные конвейеры</vt:lpstr>
      <vt:lpstr>3.2 Пневматический транспорт</vt:lpstr>
      <vt:lpstr>Домашние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17.11.16.  Тема : «Технология работы и использования подъемно-транспортных машин»</dc:title>
  <dc:creator>didenko</dc:creator>
  <cp:lastModifiedBy>maslova</cp:lastModifiedBy>
  <cp:revision>49</cp:revision>
  <dcterms:created xsi:type="dcterms:W3CDTF">2016-11-16T06:50:11Z</dcterms:created>
  <dcterms:modified xsi:type="dcterms:W3CDTF">2017-12-11T06:37:08Z</dcterms:modified>
</cp:coreProperties>
</file>