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65" r:id="rId5"/>
    <p:sldId id="327" r:id="rId6"/>
    <p:sldId id="328" r:id="rId7"/>
    <p:sldId id="320" r:id="rId8"/>
    <p:sldId id="310" r:id="rId9"/>
    <p:sldId id="311" r:id="rId10"/>
    <p:sldId id="313" r:id="rId11"/>
    <p:sldId id="312" r:id="rId12"/>
    <p:sldId id="315" r:id="rId13"/>
    <p:sldId id="316" r:id="rId14"/>
    <p:sldId id="326" r:id="rId15"/>
    <p:sldId id="317" r:id="rId16"/>
    <p:sldId id="318" r:id="rId17"/>
    <p:sldId id="319" r:id="rId18"/>
    <p:sldId id="321" r:id="rId19"/>
    <p:sldId id="329" r:id="rId20"/>
    <p:sldId id="323" r:id="rId21"/>
    <p:sldId id="324" r:id="rId22"/>
  </p:sldIdLst>
  <p:sldSz cx="9906000" cy="6858000" type="A4"/>
  <p:notesSz cx="6858000" cy="9144000"/>
  <p:custDataLst>
    <p:tags r:id="rId25"/>
  </p:custDataLst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54" autoAdjust="0"/>
  </p:normalViewPr>
  <p:slideViewPr>
    <p:cSldViewPr showGuides="1">
      <p:cViewPr varScale="1">
        <p:scale>
          <a:sx n="99" d="100"/>
          <a:sy n="99" d="100"/>
        </p:scale>
        <p:origin x="-114" y="-19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199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68A5074-CE0D-4554-A997-CC9160940530}" type="datetime1">
              <a:rPr lang="ru-RU" smtClean="0"/>
              <a:pPr algn="r" rtl="0"/>
              <a:t>10.02.2018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D9F912AB-2776-42F2-A957-313FC7EFEDB9}" type="slidenum">
              <a:rPr lang="ru-RU" smtClean="0"/>
              <a:pPr algn="r"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4AE0CC78-488A-4892-9E55-EA2E7FA7AD95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4" name="Образ слайда 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F93199CD-3E1B-4AE6-990F-76F925F5EA9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2/10/2018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9624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35355" y="680477"/>
            <a:ext cx="4953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91496" y="680477"/>
            <a:ext cx="2971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70855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40249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90600" y="4343400"/>
            <a:ext cx="84201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90600" y="2834640"/>
            <a:ext cx="84201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76565" y="5047394"/>
            <a:ext cx="79248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76565" y="4796819"/>
            <a:ext cx="79248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76565" y="4637685"/>
            <a:ext cx="79248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76565" y="4542559"/>
            <a:ext cx="79248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680347-8CB2-4BC6-9CD2-ABDD556782DE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1463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400" y="274640"/>
            <a:ext cx="635635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32FF7-F906-4C17-885C-6356C5B13C33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08C5DC-7690-41E4-921F-0CCD86F95B69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5231365" y="1073888"/>
            <a:ext cx="4682314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405130" y="0"/>
            <a:ext cx="5974081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5005422" y="1434070"/>
            <a:ext cx="4114800" cy="12877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6438900" y="0"/>
            <a:ext cx="2971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6438900" y="4267200"/>
            <a:ext cx="34671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6438900" y="0"/>
            <a:ext cx="14859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6444061" y="4246564"/>
            <a:ext cx="2264965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6438900" y="4267200"/>
            <a:ext cx="173355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6438900" y="1371600"/>
            <a:ext cx="34671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6438900" y="1752600"/>
            <a:ext cx="34671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1073150" y="4267200"/>
            <a:ext cx="536575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77850" y="4267200"/>
            <a:ext cx="57785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97393" y="2438400"/>
            <a:ext cx="61087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97393" y="2133600"/>
            <a:ext cx="61087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953000" y="4267200"/>
            <a:ext cx="14859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811" y="1351672"/>
            <a:ext cx="6194552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75A814-E90F-481F-9D66-10F3829730B9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3423" y="402265"/>
            <a:ext cx="92125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5811" y="512064"/>
            <a:ext cx="8836152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402499" y="680477"/>
            <a:ext cx="2971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45368" y="680477"/>
            <a:ext cx="2971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85821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516427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2185" y="680477"/>
            <a:ext cx="3962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12064"/>
            <a:ext cx="89154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039" y="17705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3289" y="17705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​</a:t>
            </a:r>
            <a:fld id="{37209019-E585-49FC-B62B-4F8E88B75BBF}" type="datetime1">
              <a:rPr lang="ru-RU" smtClean="0"/>
              <a:pPr/>
              <a:t>10.02.2018</a:t>
            </a:fld>
            <a:r>
              <a:rPr lang="ru-RU" smtClean="0"/>
              <a:t>​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6"/>
            <a:ext cx="960600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893" y="512064"/>
            <a:ext cx="84201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809750"/>
            <a:ext cx="4376870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2111" y="1809750"/>
            <a:ext cx="4378590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95300" y="2459037"/>
            <a:ext cx="4376870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459037"/>
            <a:ext cx="4378590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553319-FCD4-4339-95E3-CA608CFF30E2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5106" y="680477"/>
            <a:ext cx="4953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1247" y="680477"/>
            <a:ext cx="2971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606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62251" y="680477"/>
            <a:ext cx="2971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205119" y="680477"/>
            <a:ext cx="2971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45572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76179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01936" y="680477"/>
            <a:ext cx="3962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512064"/>
            <a:ext cx="84201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4BD36-0D92-42E0-A6BC-3DE49444FD88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A0470-602E-4818-A25C-047C8515CFC6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273050"/>
            <a:ext cx="89154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42950" y="1435100"/>
            <a:ext cx="272415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714750" y="1435100"/>
            <a:ext cx="59436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9837FC-FBB6-4C6B-A6BE-B70FBC32743C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98701" y="0"/>
            <a:ext cx="950976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93461" y="1885028"/>
            <a:ext cx="951450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9229662" y="1213847"/>
            <a:ext cx="132763" cy="139172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90600" y="441252"/>
            <a:ext cx="74295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701" y="1893781"/>
            <a:ext cx="950976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90600" y="1150144"/>
            <a:ext cx="74295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9394762" y="1366247"/>
            <a:ext cx="132763" cy="139172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9018961" y="1469410"/>
            <a:ext cx="132763" cy="139172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016750" y="55499"/>
            <a:ext cx="2311400" cy="365125"/>
          </a:xfrm>
        </p:spPr>
        <p:txBody>
          <a:bodyPr/>
          <a:lstStyle>
            <a:extLst/>
          </a:lstStyle>
          <a:p>
            <a:fld id="{6DD946C2-3993-4E07-A8EC-429B93E58A31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90600" y="55499"/>
            <a:ext cx="6026150" cy="365125"/>
          </a:xfrm>
        </p:spPr>
        <p:txBody>
          <a:bodyPr/>
          <a:lstStyle>
            <a:extLst/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328150" y="55499"/>
            <a:ext cx="495300" cy="365125"/>
          </a:xfrm>
        </p:spPr>
        <p:txBody>
          <a:bodyPr/>
          <a:lstStyle>
            <a:extLst/>
          </a:lstStyle>
          <a:p>
            <a:pPr rtl="0"/>
            <a:fld id="{2A013F82-EE5E-44EE-A61D-E31C6657F26F}" type="slidenum">
              <a:rPr lang="ru-RU" smtClean="0"/>
              <a:pPr rtl="0"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9624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76565" y="5047394"/>
            <a:ext cx="79248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76565" y="4796819"/>
            <a:ext cx="79248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76565" y="4637685"/>
            <a:ext cx="79248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76565" y="4542559"/>
            <a:ext cx="79248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5355" y="680477"/>
            <a:ext cx="4953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91496" y="680477"/>
            <a:ext cx="29718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70855" y="680477"/>
            <a:ext cx="990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40249" y="680477"/>
            <a:ext cx="990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90600" y="512064"/>
            <a:ext cx="84201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90600" y="1783560"/>
            <a:ext cx="84201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016750" y="6416676"/>
            <a:ext cx="23114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2B5FE10-96C7-4D4D-AAC7-3367C5776B31}" type="datetime1">
              <a:rPr lang="ru-RU" smtClean="0"/>
              <a:pPr/>
              <a:t>10.02.2018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90600" y="6416676"/>
            <a:ext cx="602615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9328150" y="6416676"/>
            <a:ext cx="4953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A013F82-EE5E-44EE-A61D-E31C6657F26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tudopedia.ru/" TargetMode="External"/><Relationship Id="rId2" Type="http://schemas.openxmlformats.org/officeDocument/2006/relationships/hyperlink" Target="http://metro-logiya.ru/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rospromtest.ru/sertifikati/sertifikat-ob-utvergdenii-tipa-sredstv-izmereniy/" TargetMode="External"/><Relationship Id="rId4" Type="http://schemas.openxmlformats.org/officeDocument/2006/relationships/hyperlink" Target="http://studystuff.ru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ctrTitle"/>
          </p:nvPr>
        </p:nvSpPr>
        <p:spPr>
          <a:xfrm>
            <a:off x="2720752" y="1484784"/>
            <a:ext cx="6616284" cy="2319536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rtl="0"/>
            <a:r>
              <a:rPr lang="ru-RU" b="1" i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Тема: Государственный метрологический контроль и надзор</a:t>
            </a:r>
            <a:endParaRPr lang="ru-RU" b="1" i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76536" y="4437112"/>
            <a:ext cx="6688292" cy="1219200"/>
          </a:xfrm>
        </p:spPr>
        <p:txBody>
          <a:bodyPr/>
          <a:lstStyle/>
          <a:p>
            <a:r>
              <a:rPr lang="ru-RU" b="1" spc="150" dirty="0" smtClean="0">
                <a:ln w="11430"/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Дисциплина «Метрология, стандартизация и сертификация</a:t>
            </a:r>
          </a:p>
          <a:p>
            <a:endParaRPr lang="ru-RU" dirty="0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0632" y="5589240"/>
            <a:ext cx="5360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Автор Брагина Елена Николаевна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285728"/>
            <a:ext cx="8127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ГАПОУ КК</a:t>
            </a:r>
            <a:r>
              <a:rPr lang="ru-RU" dirty="0" smtClean="0"/>
              <a:t>«Новороссийский колледж строительства и экономики»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980728"/>
            <a:ext cx="2172218" cy="3079292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=""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74" y="188640"/>
            <a:ext cx="3828809" cy="6597352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154218" y="462980"/>
            <a:ext cx="4564696" cy="60486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bg1"/>
                </a:solidFill>
              </a:rPr>
              <a:t>Испытания средств измерений для целей утверждения их типа проводятся государственными научными метрологическими центрами Госстандарта России, аккредитованными им в качестве государственных центров испытаний средств измерений.</a:t>
            </a:r>
          </a:p>
        </p:txBody>
      </p:sp>
    </p:spTree>
    <p:extLst>
      <p:ext uri="{BB962C8B-B14F-4D97-AF65-F5344CB8AC3E}">
        <p14:creationId xmlns="" xmlns:p14="http://schemas.microsoft.com/office/powerpoint/2010/main" val="25905066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89" y="116633"/>
            <a:ext cx="7198174" cy="66427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034983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051" y="42744"/>
            <a:ext cx="93049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Система испытаний и утверждения типа средств измерений включает:</a:t>
            </a:r>
            <a:endParaRPr lang="ru-RU" sz="3200" i="1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88307" y="1114712"/>
            <a:ext cx="3862434" cy="1008112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bg1"/>
                </a:solidFill>
              </a:rPr>
              <a:t>испытания средств измерений с целью утверждения типа;</a:t>
            </a:r>
            <a:endParaRPr lang="ru-RU" sz="2000" i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656573" y="1074256"/>
            <a:ext cx="3862434" cy="1008112"/>
          </a:xfrm>
          <a:prstGeom prst="round2Diag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 </a:t>
            </a:r>
            <a:r>
              <a:rPr lang="ru-RU" sz="2000" i="1" dirty="0">
                <a:solidFill>
                  <a:schemeClr val="bg1"/>
                </a:solidFill>
              </a:rPr>
              <a:t>принятие решения об утверждении типа;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95699" y="3816958"/>
            <a:ext cx="3862434" cy="1152128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000" i="1" dirty="0">
                <a:solidFill>
                  <a:schemeClr val="bg1"/>
                </a:solidFill>
              </a:rPr>
              <a:t>испытания средств измерений на соответствие утвержденному типу;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866529" y="3816958"/>
            <a:ext cx="4389131" cy="144016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000" i="1" dirty="0">
                <a:solidFill>
                  <a:schemeClr val="bg1"/>
                </a:solidFill>
              </a:rPr>
              <a:t>его государственную регистрацию (внесение в реестр) и выдачу сертификата об утверждении типа;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026912" y="2229583"/>
            <a:ext cx="5910696" cy="1440160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ru-RU" sz="2000" i="1" dirty="0">
                <a:solidFill>
                  <a:schemeClr val="bg1"/>
                </a:solidFill>
              </a:rPr>
              <a:t>признание утверждения типа или результатов испытаний типа, проведенных компетентными организациями зарубежных стран;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441696" y="5359382"/>
            <a:ext cx="5908479" cy="1436728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000" i="1" dirty="0">
                <a:solidFill>
                  <a:schemeClr val="bg1"/>
                </a:solidFill>
              </a:rPr>
              <a:t>информационное обслуживание потребителей измерительной техники, контрольно-надзорных органов и органов государственного управления</a:t>
            </a:r>
            <a:r>
              <a:rPr lang="ru-RU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7357223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2739" y="116632"/>
            <a:ext cx="95390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    </a:t>
            </a:r>
            <a:r>
              <a:rPr lang="ru-RU" sz="3200" b="1" i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Государственный метрологический надзор осуществляется за:</a:t>
            </a:r>
            <a:endParaRPr lang="ru-RU" sz="3200" i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4968" y="5013176"/>
            <a:ext cx="4951710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 algn="ctr">
              <a:spcAft>
                <a:spcPts val="750"/>
              </a:spcAft>
              <a:buFont typeface="Wingdings" pitchFamily="2" charset="2"/>
              <a:buChar char="Ø"/>
            </a:pPr>
            <a:r>
              <a:rPr lang="ru-RU" sz="2000" b="1" i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Количеством фасованных товаров в упаковках любого вида при их расфасовке и продаже.</a:t>
            </a:r>
            <a:endParaRPr lang="ru-RU" sz="2000" b="1" i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8464" y="1484784"/>
            <a:ext cx="5472608" cy="193899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algn="ctr">
              <a:spcAft>
                <a:spcPts val="750"/>
              </a:spcAft>
              <a:buFont typeface="Wingdings" pitchFamily="2" charset="2"/>
              <a:buChar char="Ø"/>
            </a:pPr>
            <a:r>
              <a:rPr lang="ru-RU" sz="2000" b="1" i="1" dirty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Выпуском, состоянием и применением средств измерений, аттестованными методиками выполнения измерений, эталонами единиц величин, соблюдением метрологических правил и норм.</a:t>
            </a:r>
            <a:endParaRPr lang="ru-RU" sz="2000" b="1" i="1" dirty="0">
              <a:solidFill>
                <a:schemeClr val="bg2">
                  <a:lumMod val="75000"/>
                  <a:lumOff val="2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64768" y="3717032"/>
            <a:ext cx="4951710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i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Количеством товаров, отчуждаемых при совершении торговых операций.</a:t>
            </a:r>
            <a:endParaRPr lang="ru-RU" sz="20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513711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49085" y="188641"/>
            <a:ext cx="9121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Основными задачами проверок являются:</a:t>
            </a:r>
            <a:endParaRPr lang="ru-RU" sz="3200" i="1" dirty="0">
              <a:solidFill>
                <a:srgbClr val="FFFF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578511" y="919451"/>
            <a:ext cx="6554436" cy="4464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определение соответствия выпускаемых средств измерений утвержденному типу</a:t>
            </a:r>
            <a:r>
              <a:rPr lang="ru-RU" sz="3600" b="1" i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;</a:t>
            </a:r>
          </a:p>
          <a:p>
            <a:pPr algn="ctr"/>
            <a:endParaRPr lang="ru-RU" sz="2400" b="1" i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95848" y="1455160"/>
            <a:ext cx="6554436" cy="4464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определение состояния и правильности применения средств измерений, в том числе эталонов, применяемых для поверки средств измерений;</a:t>
            </a:r>
          </a:p>
          <a:p>
            <a:pPr algn="ctr"/>
            <a:endParaRPr lang="ru-RU" sz="3200" b="1" i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99794" y="914846"/>
            <a:ext cx="6541824" cy="446652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 </a:t>
            </a:r>
            <a:r>
              <a:rPr lang="ru-RU" sz="32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определение наличия и применения аттестованных методик выполнения </a:t>
            </a:r>
            <a:r>
              <a:rPr lang="ru-RU" sz="3600" b="1" i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измерений</a:t>
            </a:r>
            <a:r>
              <a:rPr lang="ru-RU" sz="36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;</a:t>
            </a:r>
          </a:p>
        </p:txBody>
      </p:sp>
      <p:sp>
        <p:nvSpPr>
          <p:cNvPr id="13" name="Овал 12"/>
          <p:cNvSpPr/>
          <p:nvPr/>
        </p:nvSpPr>
        <p:spPr>
          <a:xfrm>
            <a:off x="1625410" y="1444486"/>
            <a:ext cx="6529211" cy="44702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bg1"/>
                </a:solidFill>
              </a:rPr>
              <a:t>контроль соблюдения метрологических правил и норм в соответствии с Законом РФ «Об обеспечении единства измерений» и действующими нормативными документами по обеспечению единства измерений.</a:t>
            </a:r>
          </a:p>
        </p:txBody>
      </p:sp>
    </p:spTree>
    <p:extLst>
      <p:ext uri="{BB962C8B-B14F-4D97-AF65-F5344CB8AC3E}">
        <p14:creationId xmlns="" xmlns:p14="http://schemas.microsoft.com/office/powerpoint/2010/main" val="110850698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" y="0"/>
            <a:ext cx="96560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800" b="1" i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Нарушениями метрологических правил и норм при определении количества товаров, отчуждаемых при совершении торговых операций, считаются:</a:t>
            </a:r>
            <a:endParaRPr lang="ru-RU" sz="2800" b="1" i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711141">
            <a:off x="132310" y="2085017"/>
            <a:ext cx="3754278" cy="208823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 </a:t>
            </a:r>
            <a:r>
              <a:rPr lang="ru-RU" sz="20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отчуждение меньшего количества товара по сравнению с заявленным для продажи;</a:t>
            </a:r>
          </a:p>
        </p:txBody>
      </p:sp>
      <p:sp>
        <p:nvSpPr>
          <p:cNvPr id="5" name="Овал 4"/>
          <p:cNvSpPr/>
          <p:nvPr/>
        </p:nvSpPr>
        <p:spPr>
          <a:xfrm rot="510497">
            <a:off x="5271700" y="1880911"/>
            <a:ext cx="3996757" cy="218924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 </a:t>
            </a:r>
            <a:r>
              <a:rPr lang="ru-RU" sz="20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отчуждение меньшего количества товара, </a:t>
            </a:r>
            <a:r>
              <a:rPr lang="ru-RU" sz="2000" b="1" i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чем-то, </a:t>
            </a:r>
            <a:r>
              <a:rPr lang="ru-RU" sz="20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которое соответствует заплаченной цене;</a:t>
            </a:r>
          </a:p>
        </p:txBody>
      </p:sp>
      <p:sp>
        <p:nvSpPr>
          <p:cNvPr id="6" name="Овал 5"/>
          <p:cNvSpPr/>
          <p:nvPr/>
        </p:nvSpPr>
        <p:spPr>
          <a:xfrm>
            <a:off x="2009452" y="4005064"/>
            <a:ext cx="5637188" cy="2479108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использование средств измерений, не соответствующих типу, не поверенных, с нарушенным клеймом, дающих неправильные показания.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35945986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500" b="1" spc="0" dirty="0" smtClean="0">
                <a:solidFill>
                  <a:srgbClr val="6EA0B0">
                    <a:satMod val="150000"/>
                  </a:srgbClr>
                </a:solidFill>
              </a:rPr>
              <a:t>Контрольные вопросы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 Кем осуществляется метрологический надзор и контроль ?</a:t>
            </a:r>
          </a:p>
          <a:p>
            <a:r>
              <a:rPr lang="ru-RU" dirty="0" smtClean="0"/>
              <a:t>2  На какие группы делятся все средства измерений?</a:t>
            </a:r>
          </a:p>
          <a:p>
            <a:r>
              <a:rPr lang="ru-RU" dirty="0" smtClean="0"/>
              <a:t>3 Что включает Государственный метрологический надзор?</a:t>
            </a:r>
          </a:p>
          <a:p>
            <a:r>
              <a:rPr lang="ru-RU" dirty="0" smtClean="0"/>
              <a:t>4. Что считается нарушениями метрологических правил и норм ?</a:t>
            </a:r>
          </a:p>
          <a:p>
            <a:r>
              <a:rPr lang="ru-RU" dirty="0" smtClean="0"/>
              <a:t>5. Основные задачи проверок.</a:t>
            </a:r>
          </a:p>
          <a:p>
            <a:r>
              <a:rPr lang="ru-RU" dirty="0" smtClean="0"/>
              <a:t>6. За какими сферами осуществляется Государственный метрологический надзор?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" y="260649"/>
            <a:ext cx="75493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FF00"/>
                </a:solidFill>
              </a:rPr>
              <a:t>Список используемых источников: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305" y="1484784"/>
            <a:ext cx="72566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i="1" dirty="0">
                <a:hlinkClick r:id="rId2"/>
              </a:rPr>
              <a:t>http://</a:t>
            </a:r>
            <a:r>
              <a:rPr lang="en-US" sz="2800" b="1" i="1" dirty="0" smtClean="0">
                <a:hlinkClick r:id="rId2"/>
              </a:rPr>
              <a:t>metro-logiya.ru</a:t>
            </a:r>
            <a:endParaRPr lang="ru-RU" sz="28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i="1" dirty="0">
                <a:hlinkClick r:id="rId3"/>
              </a:rPr>
              <a:t>http://</a:t>
            </a:r>
            <a:r>
              <a:rPr lang="en-US" sz="2800" b="1" i="1" dirty="0" smtClean="0">
                <a:hlinkClick r:id="rId3"/>
              </a:rPr>
              <a:t>studopedia.ru</a:t>
            </a:r>
            <a:endParaRPr lang="ru-RU" sz="28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i="1" dirty="0">
                <a:hlinkClick r:id="rId4"/>
              </a:rPr>
              <a:t>http://</a:t>
            </a:r>
            <a:r>
              <a:rPr lang="en-US" sz="2800" b="1" i="1" dirty="0" smtClean="0">
                <a:hlinkClick r:id="rId4"/>
              </a:rPr>
              <a:t>studystuff.ru</a:t>
            </a:r>
            <a:endParaRPr lang="ru-RU" sz="28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i="1" dirty="0">
                <a:hlinkClick r:id="rId5"/>
              </a:rPr>
              <a:t>http://www.rospromtest.ru/sertifikati/sertifikat-ob-utvergdenii-tipa-sredstv-izmereniy</a:t>
            </a:r>
            <a:r>
              <a:rPr lang="en-US" sz="2800" b="1" i="1" dirty="0" smtClean="0">
                <a:hlinkClick r:id="rId5"/>
              </a:rPr>
              <a:t>/</a:t>
            </a:r>
            <a:endParaRPr lang="ru-RU" sz="28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b="1" i="1" dirty="0"/>
          </a:p>
        </p:txBody>
      </p:sp>
    </p:spTree>
    <p:extLst>
      <p:ext uri="{BB962C8B-B14F-4D97-AF65-F5344CB8AC3E}">
        <p14:creationId xmlns="" xmlns:p14="http://schemas.microsoft.com/office/powerpoint/2010/main" val="4169570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19520" y="980728"/>
            <a:ext cx="5910696" cy="3159224"/>
          </a:xfrm>
        </p:spPr>
        <p:txBody>
          <a:bodyPr>
            <a:noAutofit/>
          </a:bodyPr>
          <a:lstStyle/>
          <a:p>
            <a:pPr algn="ctr"/>
            <a:r>
              <a:rPr lang="ru-RU" sz="8800" b="1" i="1" dirty="0" smtClean="0">
                <a:solidFill>
                  <a:srgbClr val="FFFF00"/>
                </a:solidFill>
              </a:rPr>
              <a:t>Спасибо за внимание</a:t>
            </a:r>
            <a:endParaRPr lang="ru-RU" sz="8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66262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28575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назначение  и принцип работы государственного метрологического контроля, сфер его деятельности, задачи, область распространения.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28575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План урока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1 Основные понятия о метрологическом контроле и надзоре, область применения</a:t>
            </a:r>
          </a:p>
          <a:p>
            <a:r>
              <a:rPr lang="ru-RU" sz="3200" dirty="0" smtClean="0"/>
              <a:t>2 Проведение метрологического контроля и надзора</a:t>
            </a:r>
          </a:p>
          <a:p>
            <a:pPr>
              <a:buNone/>
            </a:pPr>
            <a:r>
              <a:rPr lang="ru-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391" y="2204864"/>
            <a:ext cx="8104850" cy="3816424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tx2"/>
                </a:solidFill>
              </a:rPr>
              <a:t> </a:t>
            </a:r>
            <a:r>
              <a:rPr lang="ru-RU" i="1" dirty="0" smtClean="0">
                <a:solidFill>
                  <a:schemeClr val="tx2"/>
                </a:solidFill>
              </a:rPr>
              <a:t> </a:t>
            </a:r>
            <a:r>
              <a:rPr lang="ru-RU" i="1" dirty="0" smtClean="0">
                <a:solidFill>
                  <a:schemeClr val="tx2">
                    <a:lumMod val="10000"/>
                  </a:schemeClr>
                </a:solidFill>
              </a:rPr>
              <a:t>В соответствии с законом «Об обеспечении единства измерений» государственный метрологический контроль и надзор осуществляются Государственной метрологической службой Госстандарта России. </a:t>
            </a:r>
            <a:r>
              <a:rPr lang="ru-RU" i="1" dirty="0">
                <a:solidFill>
                  <a:schemeClr val="tx2"/>
                </a:solidFill>
              </a:rPr>
              <a:t>    </a:t>
            </a:r>
            <a:r>
              <a:rPr lang="ru-RU" sz="4400" i="1" dirty="0">
                <a:solidFill>
                  <a:schemeClr val="tx2"/>
                </a:solidFill>
              </a:rPr>
              <a:t/>
            </a:r>
            <a:br>
              <a:rPr lang="ru-RU" sz="4400" i="1" dirty="0">
                <a:solidFill>
                  <a:schemeClr val="tx2"/>
                </a:solidFill>
              </a:rPr>
            </a:br>
            <a:endParaRPr lang="ru-RU" sz="4400" i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8544" y="188640"/>
            <a:ext cx="81930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FF00"/>
                </a:solidFill>
              </a:rPr>
              <a:t>1 Основные понятия о метрологическом контроле и надзоре, область применения </a:t>
            </a:r>
            <a:r>
              <a:rPr lang="ru-RU" i="1" dirty="0">
                <a:solidFill>
                  <a:srgbClr val="FFFF00"/>
                </a:solidFill>
              </a:rPr>
              <a:t/>
            </a:r>
            <a:br>
              <a:rPr lang="ru-RU" i="1" dirty="0">
                <a:solidFill>
                  <a:srgbClr val="FFFF0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891049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" y="0"/>
            <a:ext cx="9656086" cy="1872208"/>
          </a:xfrm>
        </p:spPr>
        <p:txBody>
          <a:bodyPr rtlCol="0">
            <a:normAutofit fontScale="90000"/>
          </a:bodyPr>
          <a:lstStyle/>
          <a:p>
            <a:r>
              <a:rPr lang="ru-RU" sz="3000" i="1" dirty="0" smtClean="0">
                <a:solidFill>
                  <a:srgbClr val="FFFF00"/>
                </a:solidFill>
              </a:rPr>
              <a:t>Государственный </a:t>
            </a:r>
            <a:r>
              <a:rPr lang="ru-RU" sz="3000" i="1" dirty="0">
                <a:solidFill>
                  <a:srgbClr val="FFFF00"/>
                </a:solidFill>
              </a:rPr>
              <a:t>метрологический контроль и надзор (ГМК и Н), осуществляемые с целью проверки соблюдения метрологических правил и норм, распространяются па следующие сферы деятельности</a:t>
            </a:r>
            <a:r>
              <a:rPr lang="ru-RU" sz="3000" i="1" dirty="0" smtClean="0">
                <a:solidFill>
                  <a:srgbClr val="FFFF00"/>
                </a:solidFill>
              </a:rPr>
              <a:t>:</a:t>
            </a:r>
            <a:endParaRPr lang="ru-RU" sz="3000" i="1" dirty="0">
              <a:solidFill>
                <a:srgbClr val="FFFF00"/>
              </a:solidFill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4216" y="2060848"/>
            <a:ext cx="9751782" cy="4680520"/>
          </a:xfr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rtlCol="0">
            <a:normAutofit fontScale="92500" lnSpcReduction="10000"/>
          </a:bodyPr>
          <a:lstStyle/>
          <a:p>
            <a:r>
              <a:rPr lang="ru-RU" sz="2500" i="1" dirty="0"/>
              <a:t>-  здравоохранение, ветеринарию, охрану окружающей среды, обеспечение </a:t>
            </a:r>
            <a:r>
              <a:rPr lang="ru-RU" sz="2500" i="1" dirty="0" smtClean="0"/>
              <a:t>безопасности </a:t>
            </a:r>
            <a:r>
              <a:rPr lang="ru-RU" sz="2500" i="1" dirty="0"/>
              <a:t>труда</a:t>
            </a:r>
            <a:r>
              <a:rPr lang="ru-RU" sz="2500" i="1" dirty="0" smtClean="0"/>
              <a:t>;</a:t>
            </a:r>
          </a:p>
          <a:p>
            <a:r>
              <a:rPr lang="ru-RU" sz="2500" i="1" dirty="0"/>
              <a:t>торговые операции и взаимные расчеты между покупателем и продавцом, в том числе на </a:t>
            </a:r>
            <a:r>
              <a:rPr lang="ru-RU" sz="2500" i="1" dirty="0" smtClean="0"/>
              <a:t>операции </a:t>
            </a:r>
            <a:r>
              <a:rPr lang="ru-RU" sz="2500" i="1" dirty="0"/>
              <a:t>с применением игровых автоматов и устройств</a:t>
            </a:r>
            <a:r>
              <a:rPr lang="ru-RU" sz="2500" i="1" dirty="0" smtClean="0"/>
              <a:t>; </a:t>
            </a:r>
          </a:p>
          <a:p>
            <a:r>
              <a:rPr lang="ru-RU" sz="2500" i="1" dirty="0"/>
              <a:t>государственные учетные операции</a:t>
            </a:r>
            <a:r>
              <a:rPr lang="ru-RU" sz="2500" i="1" dirty="0" smtClean="0"/>
              <a:t>; </a:t>
            </a:r>
          </a:p>
          <a:p>
            <a:r>
              <a:rPr lang="ru-RU" sz="2500" i="1" dirty="0"/>
              <a:t>обеспечение обороны государства</a:t>
            </a:r>
            <a:r>
              <a:rPr lang="ru-RU" sz="2500" i="1" dirty="0" smtClean="0"/>
              <a:t>; </a:t>
            </a:r>
          </a:p>
          <a:p>
            <a:r>
              <a:rPr lang="ru-RU" sz="2500" i="1" dirty="0"/>
              <a:t>геодезические и гидрометеорологические работы</a:t>
            </a:r>
            <a:r>
              <a:rPr lang="ru-RU" sz="2500" i="1" dirty="0" smtClean="0"/>
              <a:t>; </a:t>
            </a:r>
          </a:p>
          <a:p>
            <a:r>
              <a:rPr lang="ru-RU" sz="2500" i="1" dirty="0"/>
              <a:t>банковские, налоговые, таможенные и почтовые операции</a:t>
            </a:r>
            <a:r>
              <a:rPr lang="ru-RU" sz="2500" i="1" dirty="0" smtClean="0"/>
              <a:t>; </a:t>
            </a:r>
          </a:p>
          <a:p>
            <a:r>
              <a:rPr lang="ru-RU" sz="2500" i="1" dirty="0"/>
              <a:t> производство продукции, поставляемой по контрактам для государственных нужд в соответствии с законодательством Российской </a:t>
            </a:r>
            <a:r>
              <a:rPr lang="ru-RU" sz="2500" i="1" dirty="0" smtClean="0"/>
              <a:t>Федерации.</a:t>
            </a:r>
            <a:endParaRPr lang="ru-RU" sz="2500" i="1" dirty="0"/>
          </a:p>
        </p:txBody>
      </p:sp>
    </p:spTree>
    <p:extLst>
      <p:ext uri="{BB962C8B-B14F-4D97-AF65-F5344CB8AC3E}">
        <p14:creationId xmlns=""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132" y="207028"/>
            <a:ext cx="7198174" cy="64286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62068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742" y="260648"/>
            <a:ext cx="9012347" cy="1491952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sz="3100" b="1" i="1" dirty="0">
                <a:solidFill>
                  <a:srgbClr val="FFFF00"/>
                </a:solidFill>
              </a:rPr>
              <a:t>Все разрабатываемые, производимые, поступающие по импорту и находящиеся в эксплуатации средства измерений делятся на две группы: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88307" y="1752600"/>
            <a:ext cx="3862434" cy="4680520"/>
          </a:xfrm>
          <a:prstGeom prst="rect">
            <a:avLst/>
          </a:prstGeom>
          <a:effectLst>
            <a:softEdge rad="3175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предназначенные для применения в сферах распространения ГМК и Н. Эти средства измерений признаются годными для применения после их испытаний и утверждения типа и последующих первичной и периодической поверок;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479698" y="1752600"/>
            <a:ext cx="3862434" cy="4680520"/>
          </a:xfrm>
          <a:prstGeom prst="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-  </a:t>
            </a:r>
            <a:r>
              <a:rPr lang="ru-RU" sz="2400" i="1" dirty="0">
                <a:solidFill>
                  <a:schemeClr val="bg1"/>
                </a:solidFill>
                <a:latin typeface="Arial" panose="020B0604020202020204" pitchFamily="34" charset="0"/>
              </a:rPr>
              <a:t>не предназначенные для применения и не применяемые в сферах распространения ГМК и Н. За этими средствами измерений надзор со стороны государства (Госстандарта России) не проводится</a:t>
            </a:r>
            <a:r>
              <a:rPr lang="ru-RU" sz="2400" i="1" dirty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.</a:t>
            </a:r>
            <a:endParaRPr lang="ru-RU" sz="2400" i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69882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4218" y="27856"/>
            <a:ext cx="8455980" cy="1371600"/>
          </a:xfrm>
        </p:spPr>
        <p:txBody>
          <a:bodyPr rtlCol="0"/>
          <a:lstStyle/>
          <a:p>
            <a:pPr algn="ctr"/>
            <a:r>
              <a:rPr lang="ru-RU" b="1" i="1" dirty="0">
                <a:solidFill>
                  <a:srgbClr val="FFFF00"/>
                </a:solidFill>
              </a:rPr>
              <a:t>Государственный метрологический контроль включает:</a:t>
            </a:r>
            <a:endParaRPr lang="ru-RU" i="1" dirty="0">
              <a:solidFill>
                <a:srgbClr val="FFFF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24956" y="1556792"/>
            <a:ext cx="3686870" cy="25922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Утверждение типа средств измерений.</a:t>
            </a:r>
          </a:p>
        </p:txBody>
      </p:sp>
      <p:sp>
        <p:nvSpPr>
          <p:cNvPr id="12" name="Овал 11"/>
          <p:cNvSpPr/>
          <p:nvPr/>
        </p:nvSpPr>
        <p:spPr>
          <a:xfrm>
            <a:off x="5817096" y="1340768"/>
            <a:ext cx="3686870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Поверку средств измерений, в том числе эталонов.</a:t>
            </a:r>
          </a:p>
        </p:txBody>
      </p:sp>
      <p:sp>
        <p:nvSpPr>
          <p:cNvPr id="11" name="Овал 10"/>
          <p:cNvSpPr/>
          <p:nvPr/>
        </p:nvSpPr>
        <p:spPr>
          <a:xfrm>
            <a:off x="2504728" y="3789040"/>
            <a:ext cx="4705934" cy="2924944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Лицензирование деятельности юридических и физических лиц по изготовлению, ремонту средств измерений.</a:t>
            </a:r>
          </a:p>
        </p:txBody>
      </p:sp>
    </p:spTree>
    <p:extLst>
      <p:ext uri="{BB962C8B-B14F-4D97-AF65-F5344CB8AC3E}">
        <p14:creationId xmlns="" xmlns:p14="http://schemas.microsoft.com/office/powerpoint/2010/main" val="46223807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 animBg="1"/>
      <p:bldP spid="1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70148"/>
            <a:ext cx="5187087" cy="659735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   </a:t>
            </a:r>
            <a:endParaRPr lang="ru-RU" sz="2800" dirty="0">
              <a:solidFill>
                <a:schemeClr val="tx2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654" y="70148"/>
            <a:ext cx="3728612" cy="6597352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95699" y="70148"/>
            <a:ext cx="5095724" cy="6671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/>
          </a:p>
          <a:p>
            <a:pPr algn="ctr"/>
            <a:r>
              <a:rPr lang="ru-RU" b="1" i="1" dirty="0" smtClean="0"/>
              <a:t> </a:t>
            </a:r>
            <a:r>
              <a:rPr lang="ru-RU" sz="22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Утверждение типа средств измерений производится Госстандартом России в соответствии с постановлением Госстандарта России от 8.02.94 № 8 «Порядок проведения испытаний и утверждения типа средств измерений» и удостоверяется сертификатом об утверждении типа средств измерений. Срок действия этого сертификата устанавливается при его выдаче Госстандартом России. Госстандарт вносит это средство измерений в Государственный реестр.</a:t>
            </a:r>
            <a:br>
              <a:rPr lang="ru-RU" sz="2200" b="1" i="1" dirty="0">
                <a:solidFill>
                  <a:schemeClr val="bg2">
                    <a:lumMod val="75000"/>
                    <a:lumOff val="25000"/>
                  </a:schemeClr>
                </a:solidFill>
              </a:rPr>
            </a:br>
            <a:endParaRPr lang="ru-RU" sz="2200" b="1" i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1425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E41224-0370-4595-877C-23316CD80004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customXml/itemProps2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530</Words>
  <Application>Microsoft Office PowerPoint</Application>
  <PresentationFormat>Лист A4 (210x297 мм)</PresentationFormat>
  <Paragraphs>65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Метро</vt:lpstr>
      <vt:lpstr>Тема: Государственный метрологический контроль и надзор</vt:lpstr>
      <vt:lpstr>Цель урока</vt:lpstr>
      <vt:lpstr>План урока</vt:lpstr>
      <vt:lpstr>  В соответствии с законом «Об обеспечении единства измерений» государственный метрологический контроль и надзор осуществляются Государственной метрологической службой Госстандарта России.      </vt:lpstr>
      <vt:lpstr>Государственный метрологический контроль и надзор (ГМК и Н), осуществляемые с целью проверки соблюдения метрологических правил и норм, распространяются па следующие сферы деятельности:</vt:lpstr>
      <vt:lpstr>Слайд 6</vt:lpstr>
      <vt:lpstr> Все разрабатываемые, производимые, поступающие по импорту и находящиеся в эксплуатации средства измерений делятся на две группы:</vt:lpstr>
      <vt:lpstr>Государственный метрологический контроль включает:</vt:lpstr>
      <vt:lpstr>   </vt:lpstr>
      <vt:lpstr>Слайд 10</vt:lpstr>
      <vt:lpstr>Слайд 11</vt:lpstr>
      <vt:lpstr>Слайд 12</vt:lpstr>
      <vt:lpstr>Слайд 13</vt:lpstr>
      <vt:lpstr>Слайд 14</vt:lpstr>
      <vt:lpstr>Слайд 15</vt:lpstr>
      <vt:lpstr>Контрольные вопросы</vt:lpstr>
      <vt:lpstr>Слайд 17</vt:lpstr>
      <vt:lpstr>Спасибо за внимание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2017-03-31T05:26:54Z</dcterms:created>
  <dcterms:modified xsi:type="dcterms:W3CDTF">2018-02-10T14:25:29Z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