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74" r:id="rId14"/>
    <p:sldId id="267" r:id="rId15"/>
    <p:sldId id="268" r:id="rId16"/>
    <p:sldId id="271" r:id="rId17"/>
    <p:sldId id="272" r:id="rId18"/>
    <p:sldId id="269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Арматура тепловые сетей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служит для обеспечения управления системами теплоснабжения при их эксплуатации. </a:t>
            </a:r>
          </a:p>
          <a:p>
            <a:pPr>
              <a:buNone/>
            </a:pPr>
            <a:r>
              <a:rPr lang="ru-RU" dirty="0" smtClean="0"/>
              <a:t>По функциональному назначению арматуру подразделяют на следующие основные типы: </a:t>
            </a:r>
          </a:p>
          <a:p>
            <a:pPr>
              <a:buFontTx/>
              <a:buChar char="-"/>
            </a:pPr>
            <a:r>
              <a:rPr lang="ru-RU" dirty="0" smtClean="0"/>
              <a:t>запорная, </a:t>
            </a:r>
          </a:p>
          <a:p>
            <a:pPr>
              <a:buFontTx/>
              <a:buChar char="-"/>
            </a:pPr>
            <a:r>
              <a:rPr lang="ru-RU" dirty="0" smtClean="0"/>
              <a:t>-регулирующая,</a:t>
            </a:r>
          </a:p>
          <a:p>
            <a:pPr>
              <a:buFontTx/>
              <a:buChar char="-"/>
            </a:pPr>
            <a:r>
              <a:rPr lang="ru-RU" dirty="0" smtClean="0"/>
              <a:t>- предохранительная, </a:t>
            </a:r>
          </a:p>
          <a:p>
            <a:pPr>
              <a:buFontTx/>
              <a:buChar char="-"/>
            </a:pPr>
            <a:r>
              <a:rPr lang="ru-RU" dirty="0" smtClean="0"/>
              <a:t>-защитная.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Задвижка клиновая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504544" cy="46634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клиновых задвижках затвор состоит из сплошного или двухдискового клина, уплотнение обеспечивается прилеганием колец клина к кольцам корпуса. Уплотнительные кольца из бронзы или нержавеющей стали запрессовывают на дисках клиньев и в корпусе. При опускании двухдискового клипа разжимной клин, находящийся между дисками, упирается в дно корпуса задвижки и распирает диски, плотно прижимая их к уплотнительным кольцам корпуса.</a:t>
            </a:r>
            <a:endParaRPr lang="ru-RU" dirty="0"/>
          </a:p>
        </p:txBody>
      </p:sp>
      <p:pic>
        <p:nvPicPr>
          <p:cNvPr id="1026" name="Picture 2" descr="C:\Users\glumenko\Desktop\ТТ-21\арматура\задвижка клинов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146" r="22146"/>
          <a:stretch>
            <a:fillRect/>
          </a:stretch>
        </p:blipFill>
        <p:spPr bwMode="auto">
          <a:xfrm>
            <a:off x="6660232" y="1916832"/>
            <a:ext cx="208594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Задвижка клиновая</a:t>
            </a:r>
            <a:endParaRPr lang="ru-RU" dirty="0"/>
          </a:p>
        </p:txBody>
      </p:sp>
      <p:pic>
        <p:nvPicPr>
          <p:cNvPr id="7170" name="Picture 2" descr="C:\Users\glumenko\Desktop\ТТ-21\арматура\задвижка клиновая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352" y="1447800"/>
            <a:ext cx="702884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480720" cy="854968"/>
          </a:xfrm>
        </p:spPr>
        <p:txBody>
          <a:bodyPr/>
          <a:lstStyle/>
          <a:p>
            <a:r>
              <a:rPr lang="ru-RU" dirty="0" smtClean="0"/>
              <a:t>Задвижка поворотная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836712"/>
            <a:ext cx="5544616" cy="5350728"/>
          </a:xfrm>
        </p:spPr>
        <p:txBody>
          <a:bodyPr>
            <a:noAutofit/>
          </a:bodyPr>
          <a:lstStyle/>
          <a:p>
            <a:r>
              <a:rPr lang="ru-RU" sz="2100" dirty="0" smtClean="0"/>
              <a:t>В параллельных задвижках затвор состоит из двух самостоятельных дисков с плоскими, параллельно расположенными уплотнительными поверхностями. Эти задвижки закрываются аналогично клиновым задвижкам с двухдисковым клиновым затвором. Положительным качеством задвижек является их малое гидравлическое сопротивление. Это достигается тем, что при полном выдвижении шпинделя затвор полностью выходит из потока теплоносителя в верхнюю часть корпуса задвижки. Для закрытия или открытия прохода требуется большая частота вращения шпинделя, поэтому задвижки, особенно больших диаметров (Пу500 мм), снабжены электроприводами.</a:t>
            </a:r>
            <a:endParaRPr lang="ru-RU" sz="2100" dirty="0"/>
          </a:p>
        </p:txBody>
      </p:sp>
      <p:pic>
        <p:nvPicPr>
          <p:cNvPr id="2050" name="Picture 2" descr="C:\Users\glumenko\Desktop\ТТ-21\арматура\задвижка поворотн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3342" r="18674"/>
          <a:stretch>
            <a:fillRect/>
          </a:stretch>
        </p:blipFill>
        <p:spPr bwMode="auto">
          <a:xfrm>
            <a:off x="6588224" y="1844824"/>
            <a:ext cx="208290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Затворы поворотные</a:t>
            </a:r>
            <a:endParaRPr lang="ru-RU" dirty="0"/>
          </a:p>
        </p:txBody>
      </p:sp>
      <p:pic>
        <p:nvPicPr>
          <p:cNvPr id="8194" name="Picture 2" descr="C:\Users\glumenko\Desktop\ТТ-21\арматура\затворы поворот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868" y="1447800"/>
            <a:ext cx="672981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Используют главным образом в местных системах теплоснабжения, а также для спускных линий и воздушников тепловых сетей. Их изготовляют из чугуна или стали диаметром от 15 до 200 мм. </a:t>
            </a:r>
          </a:p>
          <a:p>
            <a:r>
              <a:rPr lang="ru-RU" dirty="0" smtClean="0"/>
              <a:t>Вентили имеют запорный орган в виде золотника (тарелка клапана), который при закрытии плотно прилегает к седлу, обеспечивая герметичность перекрытия проходного отверстия. Золотник соединен со шпинделем шарнирно и при закрытии прижимается к седлу, а при открытии отрывается от седла без скольжения, благодаря чему исключается задирание уплотнительных поверхностей.</a:t>
            </a:r>
          </a:p>
          <a:p>
            <a:r>
              <a:rPr lang="ru-RU" dirty="0" smtClean="0"/>
              <a:t>Вентили бывают фланцевые, муфтовые и приварные.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отличие от кранов и задвижек нормальные вентили имеют повышенное гидравлическое сопротивление, так как теплоносителю приходится менять свое направление. </a:t>
            </a:r>
          </a:p>
          <a:p>
            <a:r>
              <a:rPr lang="ru-RU" dirty="0" smtClean="0"/>
              <a:t>Для уменьшения гидравлического сопротивления применяют прямоточные вентили, у которых золотник в открытом положении не мешает проходу теплоносителя. </a:t>
            </a:r>
          </a:p>
          <a:p>
            <a:r>
              <a:rPr lang="ru-RU" dirty="0" smtClean="0"/>
              <a:t>Вентилями управляют вручную с помощью маховика или электропривода, который снабжается дистанционным управлением. Вентили можно устанавливать на горизонтальных и вертикальных трубопроводах в любом рабочем положении.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Вентиль запорный фланцевый</a:t>
            </a:r>
            <a:endParaRPr lang="ru-RU" dirty="0"/>
          </a:p>
        </p:txBody>
      </p:sp>
      <p:pic>
        <p:nvPicPr>
          <p:cNvPr id="5122" name="Picture 2" descr="C:\Users\glumenko\Desktop\ТТ-21\арматура\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54256" r="60773" b="10434"/>
          <a:stretch>
            <a:fillRect/>
          </a:stretch>
        </p:blipFill>
        <p:spPr bwMode="auto">
          <a:xfrm>
            <a:off x="1115616" y="1700808"/>
            <a:ext cx="3474598" cy="396044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 – корпус</a:t>
            </a:r>
          </a:p>
          <a:p>
            <a:r>
              <a:rPr lang="ru-RU" dirty="0" smtClean="0"/>
              <a:t>2 – золотник</a:t>
            </a:r>
          </a:p>
          <a:p>
            <a:r>
              <a:rPr lang="ru-RU" dirty="0" smtClean="0"/>
              <a:t>3 – крышка</a:t>
            </a:r>
          </a:p>
          <a:p>
            <a:r>
              <a:rPr lang="ru-RU" dirty="0" smtClean="0"/>
              <a:t>4 – шпиндель</a:t>
            </a:r>
          </a:p>
          <a:p>
            <a:r>
              <a:rPr lang="ru-RU" dirty="0" smtClean="0"/>
              <a:t>5 – сальниковая набивка</a:t>
            </a:r>
          </a:p>
          <a:p>
            <a:r>
              <a:rPr lang="ru-RU" dirty="0" smtClean="0"/>
              <a:t>6 – втулка</a:t>
            </a:r>
          </a:p>
          <a:p>
            <a:r>
              <a:rPr lang="ru-RU" dirty="0" smtClean="0"/>
              <a:t>7 - маховик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Вентиль запорный фланцевый</a:t>
            </a:r>
            <a:endParaRPr lang="ru-RU" dirty="0"/>
          </a:p>
        </p:txBody>
      </p:sp>
      <p:pic>
        <p:nvPicPr>
          <p:cNvPr id="6146" name="Picture 2" descr="C:\Users\glumenko\Desktop\ТТ-21\арматура\вентиль запорный фланцев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622" y="1447800"/>
            <a:ext cx="4444305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Вентиль запорный прямоточный фланцевый</a:t>
            </a:r>
            <a:endParaRPr lang="ru-RU" dirty="0"/>
          </a:p>
        </p:txBody>
      </p:sp>
      <p:pic>
        <p:nvPicPr>
          <p:cNvPr id="3074" name="Picture 2" descr="C:\Users\glumenko\Desktop\ТТ-21\арматура\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992" t="54256" r="26423" b="8347"/>
          <a:stretch>
            <a:fillRect/>
          </a:stretch>
        </p:blipFill>
        <p:spPr bwMode="auto">
          <a:xfrm>
            <a:off x="1475656" y="1772816"/>
            <a:ext cx="3144877" cy="4070742"/>
          </a:xfrm>
          <a:prstGeom prst="rect">
            <a:avLst/>
          </a:prstGeom>
          <a:noFill/>
        </p:spPr>
      </p:pic>
      <p:pic>
        <p:nvPicPr>
          <p:cNvPr id="3075" name="Picture 3" descr="C:\Users\glumenko\Desktop\ТТ-21\арматура\вентиль запорный прямоточный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657600" cy="3790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Вентиль угловой фланцевый</a:t>
            </a:r>
            <a:endParaRPr lang="ru-RU" dirty="0"/>
          </a:p>
        </p:txBody>
      </p:sp>
      <p:pic>
        <p:nvPicPr>
          <p:cNvPr id="4098" name="Picture 2" descr="C:\Users\glumenko\Desktop\ТТ-21\арматура\вентиль углов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1890077"/>
            <a:ext cx="3009900" cy="3931920"/>
          </a:xfrm>
          <a:prstGeom prst="rect">
            <a:avLst/>
          </a:prstGeom>
          <a:noFill/>
        </p:spPr>
      </p:pic>
      <p:pic>
        <p:nvPicPr>
          <p:cNvPr id="4099" name="Picture 3" descr="C:\Users\glumenko\Desktop\ТТ-21\арматура\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71342" t="56342" b="10434"/>
          <a:stretch>
            <a:fillRect/>
          </a:stretch>
        </p:blipFill>
        <p:spPr bwMode="auto">
          <a:xfrm>
            <a:off x="1547664" y="1196752"/>
            <a:ext cx="3168352" cy="4651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362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Запорная арматура предназначена для перекрытия потока теплоносителя.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304744" cy="46634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 ней относятся краны, вентили, задвижки и поворотные затворы. </a:t>
            </a:r>
            <a:endParaRPr lang="ru-RU" dirty="0"/>
          </a:p>
        </p:txBody>
      </p:sp>
      <p:pic>
        <p:nvPicPr>
          <p:cNvPr id="1026" name="Picture 2" descr="C:\Users\glumenko\Desktop\ТТ-21\арматура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1"/>
            <a:ext cx="4536504" cy="228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Краны применяют при монтаже тепловых абонентских вводов. </a:t>
            </a:r>
          </a:p>
          <a:p>
            <a:r>
              <a:rPr lang="ru-RU" dirty="0" smtClean="0"/>
              <a:t>Их изготовляют из бронзы или чугуна для трубопроводов диаметром от 15 до 80 мм, рассчитанных на рабочее давление до 0,1 МПа при температуре теплоносителя до 100°С. </a:t>
            </a:r>
          </a:p>
          <a:p>
            <a:r>
              <a:rPr lang="ru-RU" dirty="0" smtClean="0"/>
              <a:t>Краны имеют небольшие габаритные размеры, малое гидравлическое сопротивление и простой цикл управления. </a:t>
            </a:r>
          </a:p>
          <a:p>
            <a:r>
              <a:rPr lang="ru-RU" dirty="0" smtClean="0"/>
              <a:t>По конструкции затвора краны подразделяют на пробковые и шаровые, по методу герметизации от внешней среды — на натяжные и сальниковые, а по методу присоединения к трубопроводу — на муфтовые и фланцевые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Кран натяжной муфтовый</a:t>
            </a:r>
            <a:endParaRPr lang="ru-RU" dirty="0"/>
          </a:p>
        </p:txBody>
      </p:sp>
      <p:pic>
        <p:nvPicPr>
          <p:cNvPr id="9218" name="Picture 2" descr="C:\Users\glumenko\Desktop\ТТ-21\арматура\Кран натяжной муфтов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679" y="1772816"/>
            <a:ext cx="3888432" cy="3888432"/>
          </a:xfrm>
          <a:prstGeom prst="rect">
            <a:avLst/>
          </a:prstGeom>
          <a:noFill/>
        </p:spPr>
      </p:pic>
      <p:pic>
        <p:nvPicPr>
          <p:cNvPr id="9219" name="Picture 3" descr="C:\Users\glumenko\Desktop\ТТ-21\арматура\Кран натяжной муфтовый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515" y="1988839"/>
            <a:ext cx="4002935" cy="3437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Кран сальниковый фланцевый</a:t>
            </a:r>
            <a:endParaRPr lang="ru-RU" dirty="0"/>
          </a:p>
        </p:txBody>
      </p:sp>
      <p:pic>
        <p:nvPicPr>
          <p:cNvPr id="10242" name="Picture 2" descr="C:\Users\glumenko\Desktop\ТТ-21\арматура\кран сальниковый фланцевый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759" y="1524000"/>
            <a:ext cx="3382281" cy="4664075"/>
          </a:xfrm>
          <a:prstGeom prst="rect">
            <a:avLst/>
          </a:prstGeom>
          <a:noFill/>
        </p:spPr>
      </p:pic>
      <p:pic>
        <p:nvPicPr>
          <p:cNvPr id="10243" name="Picture 3" descr="C:\Users\glumenko\Desktop\ТТ-21\арматура\кран фланцев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90916"/>
            <a:ext cx="3406338" cy="443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Кран пробковый проходной</a:t>
            </a:r>
            <a:endParaRPr lang="ru-RU" dirty="0"/>
          </a:p>
        </p:txBody>
      </p:sp>
      <p:pic>
        <p:nvPicPr>
          <p:cNvPr id="11266" name="Picture 2" descr="C:\Users\glumenko\Desktop\ТТ-21\арматура\кран пробковый проходн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3657600" cy="2788920"/>
          </a:xfrm>
          <a:prstGeom prst="rect">
            <a:avLst/>
          </a:prstGeom>
          <a:noFill/>
        </p:spPr>
      </p:pic>
      <p:pic>
        <p:nvPicPr>
          <p:cNvPr id="11267" name="Picture 3" descr="C:\Users\glumenko\Desktop\ТТ-21\арматура\кран пробков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910" t="8661" b="14961"/>
          <a:stretch>
            <a:fillRect/>
          </a:stretch>
        </p:blipFill>
        <p:spPr bwMode="auto">
          <a:xfrm>
            <a:off x="4716016" y="2852936"/>
            <a:ext cx="4304049" cy="340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Кран </a:t>
            </a:r>
            <a:r>
              <a:rPr lang="ru-RU" dirty="0" err="1" smtClean="0"/>
              <a:t>шаровый</a:t>
            </a:r>
            <a:r>
              <a:rPr lang="ru-RU" dirty="0" smtClean="0"/>
              <a:t> фланцевый</a:t>
            </a:r>
            <a:endParaRPr lang="ru-RU" dirty="0"/>
          </a:p>
        </p:txBody>
      </p:sp>
      <p:pic>
        <p:nvPicPr>
          <p:cNvPr id="12290" name="Picture 2" descr="C:\Users\glumenko\Desktop\ТТ-21\арматура\кран шаровый флвнцев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3657600" cy="2681021"/>
          </a:xfrm>
          <a:prstGeom prst="rect">
            <a:avLst/>
          </a:prstGeom>
          <a:noFill/>
        </p:spPr>
      </p:pic>
      <p:pic>
        <p:nvPicPr>
          <p:cNvPr id="12291" name="Picture 3" descr="C:\Users\glumenko\Desktop\ТТ-21\арматура\n4v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3657600" cy="2550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Предохранительные клапаны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предназначены для автоматического предотвращения появления недопустимо высоких давлений в системах, что достигается выпуском избытка </a:t>
            </a:r>
            <a:r>
              <a:rPr lang="ru-RU" dirty="0" smtClean="0"/>
              <a:t>теплоносителя.</a:t>
            </a:r>
            <a:endParaRPr lang="ru-RU" dirty="0"/>
          </a:p>
        </p:txBody>
      </p:sp>
      <p:pic>
        <p:nvPicPr>
          <p:cNvPr id="13314" name="Picture 2" descr="C:\Users\glumenko\Desktop\ТТ-21\арматура\predohranitelnyy_klapan_davleniy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498056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Обратные клапаны служат для автоматической защиты трубопроводов от обратного потока теплоносителя.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Их подразделяют на подъемные и поворотные:</a:t>
            </a:r>
          </a:p>
          <a:p>
            <a:r>
              <a:rPr lang="ru-RU" sz="2400" dirty="0" smtClean="0"/>
              <a:t>Подъемные клапаны проще по устройству, однако при попадании продуктов коррозии возможно заедание тарелки клапана в направляющей. Их обычно используют при небольших диаметрах труб. Кроме того, подъемные клапаны могут работать только в горизонтальном положении. </a:t>
            </a:r>
          </a:p>
          <a:p>
            <a:r>
              <a:rPr lang="ru-RU" sz="2400" dirty="0" smtClean="0"/>
              <a:t>Поворотные клапаны менее чувствительны к </a:t>
            </a:r>
            <a:r>
              <a:rPr lang="ru-RU" sz="2400" smtClean="0"/>
              <a:t>загрязнению </a:t>
            </a:r>
            <a:r>
              <a:rPr lang="ru-RU" sz="2400" smtClean="0"/>
              <a:t>теплоносителя и </a:t>
            </a:r>
            <a:r>
              <a:rPr lang="ru-RU" sz="2400" dirty="0" smtClean="0"/>
              <a:t>могут работать как в горизонтальном, так и вертикальном положениях.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Обратный клапан подъемный</a:t>
            </a:r>
            <a:endParaRPr lang="ru-RU" dirty="0"/>
          </a:p>
        </p:txBody>
      </p:sp>
      <p:pic>
        <p:nvPicPr>
          <p:cNvPr id="14339" name="Picture 3" descr="C:\Users\glumenko\Desktop\ТТ-21\арматура\обратный клапан подъем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491706"/>
            <a:ext cx="7499350" cy="271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Обратный клапан поворотный</a:t>
            </a:r>
            <a:endParaRPr lang="ru-RU" dirty="0"/>
          </a:p>
        </p:txBody>
      </p:sp>
      <p:pic>
        <p:nvPicPr>
          <p:cNvPr id="15362" name="Picture 2" descr="C:\Users\glumenko\Desktop\ТТ-21\арматура\обратный клапан поворот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156059"/>
            <a:ext cx="7499350" cy="338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правильного выбора типа и места установки арматуры зависит долговечности и правильная, бесперебойная эксплуатация тепловой сети.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02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Регулирующая арматура служит для регулирования параметров теплоносителя: расхода, давления, температуры.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состав регулирующей арматуры входят регулирующие клапаны, регуляторы давления, регуляторы температуры, регулирующие вентили.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Предохранительная арматура предназначена для предохранения теплопроводов и оборудования от недопустимого повышения давления.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36912"/>
            <a:ext cx="7498080" cy="361148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Это достигается путем автоматического выпуска избыточного количества теплоносителя с помощью предохранительных устройств.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Защитная арматура служит для защиты трубопроводов и оборудования путем отключения защищаемого участка.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 защитной арматуре относятся отсечные и обратные клапаны и другие отключающие устройства.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r>
              <a:rPr lang="ru-RU" dirty="0" smtClean="0"/>
              <a:t>Характеристика арматуры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Арматура характеризуется тремя основными параметрами: условным проходом </a:t>
            </a:r>
            <a:r>
              <a:rPr lang="ru-RU" dirty="0" err="1" smtClean="0"/>
              <a:t>Dy</a:t>
            </a:r>
            <a:r>
              <a:rPr lang="ru-RU" dirty="0" smtClean="0"/>
              <a:t>, рабочим давлением и температурой транспортируемой среды. </a:t>
            </a:r>
          </a:p>
          <a:p>
            <a:r>
              <a:rPr lang="ru-RU" dirty="0" smtClean="0"/>
              <a:t>В зависимости от способов присоединения к теплопроводам арматуру подразделяют на фланцевую, муфтовую, </a:t>
            </a:r>
            <a:r>
              <a:rPr lang="ru-RU" dirty="0" err="1" smtClean="0"/>
              <a:t>цапковую</a:t>
            </a:r>
            <a:r>
              <a:rPr lang="ru-RU" dirty="0" smtClean="0"/>
              <a:t> и приварную. </a:t>
            </a:r>
          </a:p>
          <a:p>
            <a:r>
              <a:rPr lang="ru-RU" dirty="0" smtClean="0"/>
              <a:t>Фланцевая арматура имеет присоединительные патрубки с фланцами, муфтовая — </a:t>
            </a:r>
            <a:r>
              <a:rPr lang="ru-RU" dirty="0" err="1" smtClean="0"/>
              <a:t>c</a:t>
            </a:r>
            <a:r>
              <a:rPr lang="ru-RU" dirty="0" smtClean="0"/>
              <a:t> внутренней резьбой, </a:t>
            </a:r>
            <a:r>
              <a:rPr lang="ru-RU" dirty="0" err="1" smtClean="0"/>
              <a:t>цапковая</a:t>
            </a:r>
            <a:r>
              <a:rPr lang="ru-RU" dirty="0" smtClean="0"/>
              <a:t> — с наружной резьбой, приварная — с кромками для приварки к трубопроводу.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арматуры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тепловых сетей следует применять преимущественно стальную арматуру. </a:t>
            </a:r>
          </a:p>
          <a:p>
            <a:r>
              <a:rPr lang="ru-RU" dirty="0" smtClean="0"/>
              <a:t>Для трубопроводов тепловых сетей при температуре воды до 115°С независимо от диаметра трубопроводов допускается применять арматуру из ковкого чугуна марки не ниже КЧЗО-6 или из серого чугуна марки не ниже СЧ15-32.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Окраска арматуры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Арматура имеет отличительные цвета окраски: 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из углеродистой стали — серый,</a:t>
            </a:r>
          </a:p>
          <a:p>
            <a:r>
              <a:rPr lang="ru-RU" dirty="0" smtClean="0"/>
              <a:t>из чугуна — черный, </a:t>
            </a:r>
          </a:p>
          <a:p>
            <a:r>
              <a:rPr lang="ru-RU" dirty="0" smtClean="0"/>
              <a:t>из нержавеющей стали — голубой.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844824"/>
            <a:ext cx="7498080" cy="1143000"/>
          </a:xfrm>
        </p:spPr>
        <p:txBody>
          <a:bodyPr>
            <a:noAutofit/>
          </a:bodyPr>
          <a:lstStyle/>
          <a:p>
            <a:r>
              <a:rPr lang="ru-RU" sz="6600" dirty="0" smtClean="0"/>
              <a:t>Устройство арматуры</a:t>
            </a:r>
            <a:endParaRPr lang="ru-RU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828</Words>
  <Application>Microsoft Office PowerPoint</Application>
  <PresentationFormat>Экран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Арматура тепловые сетей</vt:lpstr>
      <vt:lpstr>Запорная арматура предназначена для перекрытия потока теплоносителя.  </vt:lpstr>
      <vt:lpstr>Регулирующая арматура служит для регулирования параметров теплоносителя: расхода, давления, температуры. </vt:lpstr>
      <vt:lpstr>Предохранительная арматура предназначена для предохранения теплопроводов и оборудования от недопустимого повышения давления. </vt:lpstr>
      <vt:lpstr>Защитная арматура служит для защиты трубопроводов и оборудования путем отключения защищаемого участка. </vt:lpstr>
      <vt:lpstr>Характеристика арматуры</vt:lpstr>
      <vt:lpstr>Материал арматуры</vt:lpstr>
      <vt:lpstr>Окраска арматуры</vt:lpstr>
      <vt:lpstr>Устройство арматуры</vt:lpstr>
      <vt:lpstr>Задвижка клиновая</vt:lpstr>
      <vt:lpstr>Задвижка клиновая</vt:lpstr>
      <vt:lpstr>Задвижка поворотная</vt:lpstr>
      <vt:lpstr>Затворы поворотные</vt:lpstr>
      <vt:lpstr>Вентили</vt:lpstr>
      <vt:lpstr>Вентили</vt:lpstr>
      <vt:lpstr>Вентиль запорный фланцевый</vt:lpstr>
      <vt:lpstr>Вентиль запорный фланцевый</vt:lpstr>
      <vt:lpstr>Вентиль запорный прямоточный фланцевый</vt:lpstr>
      <vt:lpstr>Вентиль угловой фланцевый</vt:lpstr>
      <vt:lpstr>Краны</vt:lpstr>
      <vt:lpstr>Кран натяжной муфтовый</vt:lpstr>
      <vt:lpstr>Кран сальниковый фланцевый</vt:lpstr>
      <vt:lpstr>Кран пробковый проходной</vt:lpstr>
      <vt:lpstr>Кран шаровый фланцевый</vt:lpstr>
      <vt:lpstr>Предохранительные клапаны</vt:lpstr>
      <vt:lpstr> Обратные клапаны служат для автоматической защиты трубопроводов от обратного потока теплоносителя.  </vt:lpstr>
      <vt:lpstr>Обратный клапан подъемный</vt:lpstr>
      <vt:lpstr>Обратный клапан поворотный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Арматура тепловые сетей</dc:title>
  <dc:creator>Глуменко Олеся Викторовна</dc:creator>
  <cp:lastModifiedBy>glumenko</cp:lastModifiedBy>
  <cp:revision>8</cp:revision>
  <dcterms:created xsi:type="dcterms:W3CDTF">2017-12-11T05:33:25Z</dcterms:created>
  <dcterms:modified xsi:type="dcterms:W3CDTF">2018-02-07T11:25:56Z</dcterms:modified>
</cp:coreProperties>
</file>