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7" r:id="rId3"/>
    <p:sldId id="276" r:id="rId4"/>
    <p:sldId id="258" r:id="rId5"/>
    <p:sldId id="274" r:id="rId6"/>
    <p:sldId id="259" r:id="rId7"/>
    <p:sldId id="275" r:id="rId8"/>
    <p:sldId id="260" r:id="rId9"/>
    <p:sldId id="261" r:id="rId10"/>
    <p:sldId id="262" r:id="rId11"/>
    <p:sldId id="263" r:id="rId12"/>
    <p:sldId id="269" r:id="rId13"/>
    <p:sldId id="270" r:id="rId14"/>
    <p:sldId id="271" r:id="rId15"/>
    <p:sldId id="272" r:id="rId16"/>
    <p:sldId id="273" r:id="rId17"/>
    <p:sldId id="27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9" autoAdjust="0"/>
    <p:restoredTop sz="94671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135267-848E-4A4C-8036-59BF14C7CA17}" type="doc">
      <dgm:prSet loTypeId="urn:microsoft.com/office/officeart/2005/8/layout/hProcess9" loCatId="process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CB9DCA9-44D2-4F39-8AD2-6A21763827B0}">
      <dgm:prSet phldrT="[Текст]" custT="1"/>
      <dgm:spPr/>
      <dgm:t>
        <a:bodyPr/>
        <a:lstStyle/>
        <a:p>
          <a:r>
            <a:rPr lang="ru-RU" sz="2400" b="1" i="1" dirty="0" smtClean="0"/>
            <a:t>Социальное значение охраны труда</a:t>
          </a:r>
          <a:endParaRPr lang="ru-RU" sz="2400" dirty="0"/>
        </a:p>
      </dgm:t>
    </dgm:pt>
    <dgm:pt modelId="{6D8CEADB-DFD4-4665-AE4E-9B2BA80E457E}" type="parTrans" cxnId="{C86AC4AC-6669-42D7-9D6A-FF6104B98ABF}">
      <dgm:prSet/>
      <dgm:spPr/>
      <dgm:t>
        <a:bodyPr/>
        <a:lstStyle/>
        <a:p>
          <a:endParaRPr lang="ru-RU"/>
        </a:p>
      </dgm:t>
    </dgm:pt>
    <dgm:pt modelId="{E1E14385-3A44-41EE-BA2B-EE7788092B21}" type="sibTrans" cxnId="{C86AC4AC-6669-42D7-9D6A-FF6104B98ABF}">
      <dgm:prSet/>
      <dgm:spPr/>
      <dgm:t>
        <a:bodyPr/>
        <a:lstStyle/>
        <a:p>
          <a:endParaRPr lang="ru-RU"/>
        </a:p>
      </dgm:t>
    </dgm:pt>
    <dgm:pt modelId="{301A372A-DCEA-4F6D-9B46-D548B1515271}">
      <dgm:prSet phldrT="[Текст]" custT="1"/>
      <dgm:spPr/>
      <dgm:t>
        <a:bodyPr/>
        <a:lstStyle/>
        <a:p>
          <a:r>
            <a:rPr lang="ru-RU" sz="1800" b="1" i="1" dirty="0" smtClean="0"/>
            <a:t>Сохранение трудовых ресурсов и повышение профессиональной активности работающих</a:t>
          </a:r>
          <a:endParaRPr lang="ru-RU" sz="1800" dirty="0"/>
        </a:p>
      </dgm:t>
    </dgm:pt>
    <dgm:pt modelId="{7E04DA11-BE3F-4B0D-953B-94C5B5E1F29D}" type="parTrans" cxnId="{B67AF1FE-ABBC-4C3E-8251-22BAE24DA10F}">
      <dgm:prSet/>
      <dgm:spPr/>
      <dgm:t>
        <a:bodyPr/>
        <a:lstStyle/>
        <a:p>
          <a:endParaRPr lang="ru-RU"/>
        </a:p>
      </dgm:t>
    </dgm:pt>
    <dgm:pt modelId="{1BB69121-4EF3-414F-B4C8-7F4E0D8CBA32}" type="sibTrans" cxnId="{B67AF1FE-ABBC-4C3E-8251-22BAE24DA10F}">
      <dgm:prSet/>
      <dgm:spPr/>
      <dgm:t>
        <a:bodyPr/>
        <a:lstStyle/>
        <a:p>
          <a:endParaRPr lang="ru-RU"/>
        </a:p>
      </dgm:t>
    </dgm:pt>
    <dgm:pt modelId="{770B7CDA-B248-4B76-8A4C-5F11D26B5D2F}">
      <dgm:prSet phldrT="[Текст]" custT="1"/>
      <dgm:spPr/>
      <dgm:t>
        <a:bodyPr/>
        <a:lstStyle/>
        <a:p>
          <a:r>
            <a:rPr lang="ru-RU" sz="1800" b="1" i="1" dirty="0" smtClean="0"/>
            <a:t>Увеличение совокупного национального продукта</a:t>
          </a:r>
          <a:r>
            <a:rPr lang="ru-RU" sz="1800" i="1" dirty="0" smtClean="0"/>
            <a:t> </a:t>
          </a:r>
          <a:endParaRPr lang="ru-RU" sz="1800" dirty="0"/>
        </a:p>
      </dgm:t>
    </dgm:pt>
    <dgm:pt modelId="{1EC2C820-E570-4841-8CDA-E95243E96EAF}" type="parTrans" cxnId="{F58F1177-E00B-4864-B423-93CEACDE688D}">
      <dgm:prSet/>
      <dgm:spPr/>
      <dgm:t>
        <a:bodyPr/>
        <a:lstStyle/>
        <a:p>
          <a:endParaRPr lang="ru-RU"/>
        </a:p>
      </dgm:t>
    </dgm:pt>
    <dgm:pt modelId="{1B647533-CCF7-4CF5-9E3D-2482CADCE862}" type="sibTrans" cxnId="{F58F1177-E00B-4864-B423-93CEACDE688D}">
      <dgm:prSet/>
      <dgm:spPr/>
      <dgm:t>
        <a:bodyPr/>
        <a:lstStyle/>
        <a:p>
          <a:endParaRPr lang="ru-RU"/>
        </a:p>
      </dgm:t>
    </dgm:pt>
    <dgm:pt modelId="{23212B28-E278-49F4-B47C-C00630ED2B4F}">
      <dgm:prSet custT="1"/>
      <dgm:spPr/>
      <dgm:t>
        <a:bodyPr/>
        <a:lstStyle/>
        <a:p>
          <a:r>
            <a:rPr lang="ru-RU" sz="1800" b="1" i="1" dirty="0" smtClean="0"/>
            <a:t>Рост   производительности   труда</a:t>
          </a:r>
          <a:endParaRPr lang="ru-RU" sz="1800" dirty="0"/>
        </a:p>
      </dgm:t>
    </dgm:pt>
    <dgm:pt modelId="{50BB52CF-D35C-428C-B578-0A566FDADA18}" type="parTrans" cxnId="{69C913DB-6750-46FC-A84A-CD052A5C358A}">
      <dgm:prSet/>
      <dgm:spPr/>
      <dgm:t>
        <a:bodyPr/>
        <a:lstStyle/>
        <a:p>
          <a:endParaRPr lang="ru-RU"/>
        </a:p>
      </dgm:t>
    </dgm:pt>
    <dgm:pt modelId="{ECB876DF-A5F4-46EC-BE0B-927CDF667938}" type="sibTrans" cxnId="{69C913DB-6750-46FC-A84A-CD052A5C358A}">
      <dgm:prSet/>
      <dgm:spPr/>
      <dgm:t>
        <a:bodyPr/>
        <a:lstStyle/>
        <a:p>
          <a:endParaRPr lang="ru-RU"/>
        </a:p>
      </dgm:t>
    </dgm:pt>
    <dgm:pt modelId="{05D21858-D580-4247-89BC-9285893F41D4}" type="pres">
      <dgm:prSet presAssocID="{5A135267-848E-4A4C-8036-59BF14C7CA1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8994CD-C355-446D-B036-8005A77BDC67}" type="pres">
      <dgm:prSet presAssocID="{5A135267-848E-4A4C-8036-59BF14C7CA17}" presName="arrow" presStyleLbl="bgShp" presStyleIdx="0" presStyleCnt="1"/>
      <dgm:spPr/>
    </dgm:pt>
    <dgm:pt modelId="{70C00E38-DDED-4841-B197-5439A4D82D00}" type="pres">
      <dgm:prSet presAssocID="{5A135267-848E-4A4C-8036-59BF14C7CA17}" presName="linearProcess" presStyleCnt="0"/>
      <dgm:spPr/>
    </dgm:pt>
    <dgm:pt modelId="{63A98B1E-D80F-4E41-978E-4BE1E476F044}" type="pres">
      <dgm:prSet presAssocID="{3CB9DCA9-44D2-4F39-8AD2-6A21763827B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285159-6A47-47B6-9185-7BA1354D04C6}" type="pres">
      <dgm:prSet presAssocID="{E1E14385-3A44-41EE-BA2B-EE7788092B21}" presName="sibTrans" presStyleCnt="0"/>
      <dgm:spPr/>
    </dgm:pt>
    <dgm:pt modelId="{FBF7037E-F80F-4F24-9884-0D3C111B948D}" type="pres">
      <dgm:prSet presAssocID="{23212B28-E278-49F4-B47C-C00630ED2B4F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5B52D-07DA-47FE-A5D7-38F310C032F0}" type="pres">
      <dgm:prSet presAssocID="{ECB876DF-A5F4-46EC-BE0B-927CDF667938}" presName="sibTrans" presStyleCnt="0"/>
      <dgm:spPr/>
    </dgm:pt>
    <dgm:pt modelId="{57D48D6E-BC79-4B97-BAD3-A0FB512EF72E}" type="pres">
      <dgm:prSet presAssocID="{301A372A-DCEA-4F6D-9B46-D548B1515271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517154-70F2-4307-8375-4A2DEDEBE9C8}" type="pres">
      <dgm:prSet presAssocID="{1BB69121-4EF3-414F-B4C8-7F4E0D8CBA32}" presName="sibTrans" presStyleCnt="0"/>
      <dgm:spPr/>
    </dgm:pt>
    <dgm:pt modelId="{4B837333-FDE6-48C2-920E-B008B253FFF2}" type="pres">
      <dgm:prSet presAssocID="{770B7CDA-B248-4B76-8A4C-5F11D26B5D2F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4244BE-EAB6-4435-A239-5963082B3C48}" type="presOf" srcId="{5A135267-848E-4A4C-8036-59BF14C7CA17}" destId="{05D21858-D580-4247-89BC-9285893F41D4}" srcOrd="0" destOrd="0" presId="urn:microsoft.com/office/officeart/2005/8/layout/hProcess9"/>
    <dgm:cxn modelId="{AD10A2DF-E8E4-4596-9D7F-061CCBF142A6}" type="presOf" srcId="{301A372A-DCEA-4F6D-9B46-D548B1515271}" destId="{57D48D6E-BC79-4B97-BAD3-A0FB512EF72E}" srcOrd="0" destOrd="0" presId="urn:microsoft.com/office/officeart/2005/8/layout/hProcess9"/>
    <dgm:cxn modelId="{C86AC4AC-6669-42D7-9D6A-FF6104B98ABF}" srcId="{5A135267-848E-4A4C-8036-59BF14C7CA17}" destId="{3CB9DCA9-44D2-4F39-8AD2-6A21763827B0}" srcOrd="0" destOrd="0" parTransId="{6D8CEADB-DFD4-4665-AE4E-9B2BA80E457E}" sibTransId="{E1E14385-3A44-41EE-BA2B-EE7788092B21}"/>
    <dgm:cxn modelId="{82A991F7-7B9D-4174-8FD1-4396492FE88A}" type="presOf" srcId="{3CB9DCA9-44D2-4F39-8AD2-6A21763827B0}" destId="{63A98B1E-D80F-4E41-978E-4BE1E476F044}" srcOrd="0" destOrd="0" presId="urn:microsoft.com/office/officeart/2005/8/layout/hProcess9"/>
    <dgm:cxn modelId="{60C1F22C-8CF2-4EE5-9D24-19FC35E80E7D}" type="presOf" srcId="{770B7CDA-B248-4B76-8A4C-5F11D26B5D2F}" destId="{4B837333-FDE6-48C2-920E-B008B253FFF2}" srcOrd="0" destOrd="0" presId="urn:microsoft.com/office/officeart/2005/8/layout/hProcess9"/>
    <dgm:cxn modelId="{A8C2923C-E0C2-4E81-8395-2A965B19E3CC}" type="presOf" srcId="{23212B28-E278-49F4-B47C-C00630ED2B4F}" destId="{FBF7037E-F80F-4F24-9884-0D3C111B948D}" srcOrd="0" destOrd="0" presId="urn:microsoft.com/office/officeart/2005/8/layout/hProcess9"/>
    <dgm:cxn modelId="{B67AF1FE-ABBC-4C3E-8251-22BAE24DA10F}" srcId="{5A135267-848E-4A4C-8036-59BF14C7CA17}" destId="{301A372A-DCEA-4F6D-9B46-D548B1515271}" srcOrd="2" destOrd="0" parTransId="{7E04DA11-BE3F-4B0D-953B-94C5B5E1F29D}" sibTransId="{1BB69121-4EF3-414F-B4C8-7F4E0D8CBA32}"/>
    <dgm:cxn modelId="{69C913DB-6750-46FC-A84A-CD052A5C358A}" srcId="{5A135267-848E-4A4C-8036-59BF14C7CA17}" destId="{23212B28-E278-49F4-B47C-C00630ED2B4F}" srcOrd="1" destOrd="0" parTransId="{50BB52CF-D35C-428C-B578-0A566FDADA18}" sibTransId="{ECB876DF-A5F4-46EC-BE0B-927CDF667938}"/>
    <dgm:cxn modelId="{F58F1177-E00B-4864-B423-93CEACDE688D}" srcId="{5A135267-848E-4A4C-8036-59BF14C7CA17}" destId="{770B7CDA-B248-4B76-8A4C-5F11D26B5D2F}" srcOrd="3" destOrd="0" parTransId="{1EC2C820-E570-4841-8CDA-E95243E96EAF}" sibTransId="{1B647533-CCF7-4CF5-9E3D-2482CADCE862}"/>
    <dgm:cxn modelId="{88BAEEA1-2F3B-46DB-9B87-1B1BC41DF6B5}" type="presParOf" srcId="{05D21858-D580-4247-89BC-9285893F41D4}" destId="{698994CD-C355-446D-B036-8005A77BDC67}" srcOrd="0" destOrd="0" presId="urn:microsoft.com/office/officeart/2005/8/layout/hProcess9"/>
    <dgm:cxn modelId="{5071DA18-8E2D-47B8-ACC7-2CFE7F8A74D9}" type="presParOf" srcId="{05D21858-D580-4247-89BC-9285893F41D4}" destId="{70C00E38-DDED-4841-B197-5439A4D82D00}" srcOrd="1" destOrd="0" presId="urn:microsoft.com/office/officeart/2005/8/layout/hProcess9"/>
    <dgm:cxn modelId="{16671880-8026-4F3B-9D07-3AA8E924BD55}" type="presParOf" srcId="{70C00E38-DDED-4841-B197-5439A4D82D00}" destId="{63A98B1E-D80F-4E41-978E-4BE1E476F044}" srcOrd="0" destOrd="0" presId="urn:microsoft.com/office/officeart/2005/8/layout/hProcess9"/>
    <dgm:cxn modelId="{FD58DE06-7B7F-4159-B8A2-D48750BF0835}" type="presParOf" srcId="{70C00E38-DDED-4841-B197-5439A4D82D00}" destId="{7F285159-6A47-47B6-9185-7BA1354D04C6}" srcOrd="1" destOrd="0" presId="urn:microsoft.com/office/officeart/2005/8/layout/hProcess9"/>
    <dgm:cxn modelId="{A0BAF84C-4C3C-4B5D-B841-19E9BE424379}" type="presParOf" srcId="{70C00E38-DDED-4841-B197-5439A4D82D00}" destId="{FBF7037E-F80F-4F24-9884-0D3C111B948D}" srcOrd="2" destOrd="0" presId="urn:microsoft.com/office/officeart/2005/8/layout/hProcess9"/>
    <dgm:cxn modelId="{4FA4A96C-5D3B-44D4-AB35-A20B152FE122}" type="presParOf" srcId="{70C00E38-DDED-4841-B197-5439A4D82D00}" destId="{2925B52D-07DA-47FE-A5D7-38F310C032F0}" srcOrd="3" destOrd="0" presId="urn:microsoft.com/office/officeart/2005/8/layout/hProcess9"/>
    <dgm:cxn modelId="{83E14AF6-0AE0-41EA-A907-75B3764A8657}" type="presParOf" srcId="{70C00E38-DDED-4841-B197-5439A4D82D00}" destId="{57D48D6E-BC79-4B97-BAD3-A0FB512EF72E}" srcOrd="4" destOrd="0" presId="urn:microsoft.com/office/officeart/2005/8/layout/hProcess9"/>
    <dgm:cxn modelId="{428B1D43-685B-43F7-AF6D-86EDA367FE4F}" type="presParOf" srcId="{70C00E38-DDED-4841-B197-5439A4D82D00}" destId="{DB517154-70F2-4307-8375-4A2DEDEBE9C8}" srcOrd="5" destOrd="0" presId="urn:microsoft.com/office/officeart/2005/8/layout/hProcess9"/>
    <dgm:cxn modelId="{848555B1-1745-4CD2-9772-E760C82EB3D3}" type="presParOf" srcId="{70C00E38-DDED-4841-B197-5439A4D82D00}" destId="{4B837333-FDE6-48C2-920E-B008B253FFF2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826DAD-4219-40BD-BB26-D33FAFEFA9CE}" type="doc">
      <dgm:prSet loTypeId="urn:microsoft.com/office/officeart/2005/8/layout/hProcess9" loCatId="process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E3D1C9C-C858-48D3-9D0F-A5D521D19F75}">
      <dgm:prSet phldrT="[Текст]" custT="1"/>
      <dgm:spPr/>
      <dgm:t>
        <a:bodyPr/>
        <a:lstStyle/>
        <a:p>
          <a:r>
            <a:rPr lang="ru-RU" sz="2000" b="1" i="1" dirty="0" smtClean="0"/>
            <a:t>Экономическое значение охраны труда</a:t>
          </a:r>
          <a:endParaRPr lang="ru-RU" sz="2000" dirty="0"/>
        </a:p>
      </dgm:t>
    </dgm:pt>
    <dgm:pt modelId="{0B4579D8-0D59-4FF3-9F66-2AA4CE1B9027}" type="parTrans" cxnId="{06643772-485A-492D-8927-6F617F6AAF55}">
      <dgm:prSet/>
      <dgm:spPr/>
      <dgm:t>
        <a:bodyPr/>
        <a:lstStyle/>
        <a:p>
          <a:endParaRPr lang="ru-RU"/>
        </a:p>
      </dgm:t>
    </dgm:pt>
    <dgm:pt modelId="{15828AB4-5A90-43E5-BBAA-2591EC825A8D}" type="sibTrans" cxnId="{06643772-485A-492D-8927-6F617F6AAF55}">
      <dgm:prSet/>
      <dgm:spPr/>
      <dgm:t>
        <a:bodyPr/>
        <a:lstStyle/>
        <a:p>
          <a:endParaRPr lang="ru-RU"/>
        </a:p>
      </dgm:t>
    </dgm:pt>
    <dgm:pt modelId="{BD4587AC-2218-495C-B720-7A849CD24782}">
      <dgm:prSet phldrT="[Текст]" custT="1"/>
      <dgm:spPr/>
      <dgm:t>
        <a:bodyPr/>
        <a:lstStyle/>
        <a:p>
          <a:r>
            <a:rPr lang="ru-RU" sz="1800" b="1" i="1" dirty="0" smtClean="0"/>
            <a:t>Повышение производительности труда</a:t>
          </a:r>
          <a:endParaRPr lang="ru-RU" sz="1800" dirty="0"/>
        </a:p>
      </dgm:t>
    </dgm:pt>
    <dgm:pt modelId="{15A30A43-E26D-45E3-A772-5CAA97D7B073}" type="parTrans" cxnId="{44538276-4049-4E64-811F-D50B348B8625}">
      <dgm:prSet/>
      <dgm:spPr/>
      <dgm:t>
        <a:bodyPr/>
        <a:lstStyle/>
        <a:p>
          <a:endParaRPr lang="ru-RU"/>
        </a:p>
      </dgm:t>
    </dgm:pt>
    <dgm:pt modelId="{B2CF13ED-8BA8-4035-9F33-53F5F12D1505}" type="sibTrans" cxnId="{44538276-4049-4E64-811F-D50B348B8625}">
      <dgm:prSet/>
      <dgm:spPr/>
      <dgm:t>
        <a:bodyPr/>
        <a:lstStyle/>
        <a:p>
          <a:endParaRPr lang="ru-RU"/>
        </a:p>
      </dgm:t>
    </dgm:pt>
    <dgm:pt modelId="{8C4AA157-41ED-4F33-B1D5-F48C8CD4CFEE}">
      <dgm:prSet phldrT="[Текст]" custT="1"/>
      <dgm:spPr/>
      <dgm:t>
        <a:bodyPr/>
        <a:lstStyle/>
        <a:p>
          <a:r>
            <a:rPr lang="ru-RU" sz="1800" b="1" i="1" dirty="0" smtClean="0"/>
            <a:t>Увеличение фонда рабочего времени</a:t>
          </a:r>
          <a:endParaRPr lang="ru-RU" sz="1800" dirty="0"/>
        </a:p>
      </dgm:t>
    </dgm:pt>
    <dgm:pt modelId="{D7DDACA8-183F-4E42-BCA0-38EFE69467BA}" type="parTrans" cxnId="{692853E1-2D1C-438B-8135-BDAC228449C5}">
      <dgm:prSet/>
      <dgm:spPr/>
      <dgm:t>
        <a:bodyPr/>
        <a:lstStyle/>
        <a:p>
          <a:endParaRPr lang="ru-RU"/>
        </a:p>
      </dgm:t>
    </dgm:pt>
    <dgm:pt modelId="{08670DAD-C04D-430E-898A-708626CAB974}" type="sibTrans" cxnId="{692853E1-2D1C-438B-8135-BDAC228449C5}">
      <dgm:prSet/>
      <dgm:spPr/>
      <dgm:t>
        <a:bodyPr/>
        <a:lstStyle/>
        <a:p>
          <a:endParaRPr lang="ru-RU"/>
        </a:p>
      </dgm:t>
    </dgm:pt>
    <dgm:pt modelId="{E18D9C3C-9113-4AEF-A866-8368AA440634}">
      <dgm:prSet custT="1"/>
      <dgm:spPr/>
      <dgm:t>
        <a:bodyPr/>
        <a:lstStyle/>
        <a:p>
          <a:r>
            <a:rPr lang="ru-RU" sz="1600" b="1" i="1" dirty="0" smtClean="0"/>
            <a:t>Экономия расходов на льготы и компенсации за работу в неблагоприятных условиях труда.</a:t>
          </a:r>
          <a:endParaRPr lang="ru-RU" sz="1600" dirty="0"/>
        </a:p>
      </dgm:t>
    </dgm:pt>
    <dgm:pt modelId="{8F392BAC-51E1-4BBA-B028-1A3C46616939}" type="parTrans" cxnId="{33B3FED4-6F74-4B13-B76A-9B67D567AADA}">
      <dgm:prSet/>
      <dgm:spPr/>
      <dgm:t>
        <a:bodyPr/>
        <a:lstStyle/>
        <a:p>
          <a:endParaRPr lang="ru-RU"/>
        </a:p>
      </dgm:t>
    </dgm:pt>
    <dgm:pt modelId="{5DD1AB56-8F5E-451E-9C4D-9AB998977492}" type="sibTrans" cxnId="{33B3FED4-6F74-4B13-B76A-9B67D567AADA}">
      <dgm:prSet/>
      <dgm:spPr/>
      <dgm:t>
        <a:bodyPr/>
        <a:lstStyle/>
        <a:p>
          <a:endParaRPr lang="ru-RU"/>
        </a:p>
      </dgm:t>
    </dgm:pt>
    <dgm:pt modelId="{E3B7A174-6E6E-43E5-9E2B-DFCF3506889D}">
      <dgm:prSet custT="1"/>
      <dgm:spPr/>
      <dgm:t>
        <a:bodyPr/>
        <a:lstStyle/>
        <a:p>
          <a:r>
            <a:rPr lang="ru-RU" sz="1800" b="1" i="1" dirty="0" smtClean="0"/>
            <a:t>Снижение затрат из-за текучести кадров по условиям труда.</a:t>
          </a:r>
          <a:r>
            <a:rPr lang="ru-RU" sz="1800" dirty="0" smtClean="0"/>
            <a:t> </a:t>
          </a:r>
          <a:endParaRPr lang="ru-RU" sz="1800" dirty="0"/>
        </a:p>
      </dgm:t>
    </dgm:pt>
    <dgm:pt modelId="{5A78CEE0-FD02-49C3-AB3A-8F935E2042E2}" type="parTrans" cxnId="{923B003D-BAD2-4130-8D0B-07A40429ABAA}">
      <dgm:prSet/>
      <dgm:spPr/>
      <dgm:t>
        <a:bodyPr/>
        <a:lstStyle/>
        <a:p>
          <a:endParaRPr lang="ru-RU"/>
        </a:p>
      </dgm:t>
    </dgm:pt>
    <dgm:pt modelId="{2D31D06A-EE7D-41E2-A985-D89C3524F57F}" type="sibTrans" cxnId="{923B003D-BAD2-4130-8D0B-07A40429ABAA}">
      <dgm:prSet/>
      <dgm:spPr/>
      <dgm:t>
        <a:bodyPr/>
        <a:lstStyle/>
        <a:p>
          <a:endParaRPr lang="ru-RU"/>
        </a:p>
      </dgm:t>
    </dgm:pt>
    <dgm:pt modelId="{1BF87C71-C107-4FE9-9A71-17FD0715C0C3}" type="pres">
      <dgm:prSet presAssocID="{C6826DAD-4219-40BD-BB26-D33FAFEFA9CE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ACB747-5EAE-412D-AA09-1E9A0E2A40A6}" type="pres">
      <dgm:prSet presAssocID="{C6826DAD-4219-40BD-BB26-D33FAFEFA9CE}" presName="arrow" presStyleLbl="bgShp" presStyleIdx="0" presStyleCnt="1"/>
      <dgm:spPr/>
    </dgm:pt>
    <dgm:pt modelId="{B29D76DB-A5EF-4FB9-92A2-D7BB2D3372AF}" type="pres">
      <dgm:prSet presAssocID="{C6826DAD-4219-40BD-BB26-D33FAFEFA9CE}" presName="linearProcess" presStyleCnt="0"/>
      <dgm:spPr/>
    </dgm:pt>
    <dgm:pt modelId="{099A7073-5013-430D-800D-F3638708DDD6}" type="pres">
      <dgm:prSet presAssocID="{2E3D1C9C-C858-48D3-9D0F-A5D521D19F75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298247-D8E9-4C3E-95DE-9633737AE1BD}" type="pres">
      <dgm:prSet presAssocID="{15828AB4-5A90-43E5-BBAA-2591EC825A8D}" presName="sibTrans" presStyleCnt="0"/>
      <dgm:spPr/>
    </dgm:pt>
    <dgm:pt modelId="{B37E8E6E-D203-451A-983F-D040789574F4}" type="pres">
      <dgm:prSet presAssocID="{BD4587AC-2218-495C-B720-7A849CD24782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357A4-9E28-4CA2-BBD5-CF1DE3F8A360}" type="pres">
      <dgm:prSet presAssocID="{B2CF13ED-8BA8-4035-9F33-53F5F12D1505}" presName="sibTrans" presStyleCnt="0"/>
      <dgm:spPr/>
    </dgm:pt>
    <dgm:pt modelId="{4100CE3C-DBF4-4F9A-A1CA-78A8549F776F}" type="pres">
      <dgm:prSet presAssocID="{8C4AA157-41ED-4F33-B1D5-F48C8CD4CFEE}" presName="textNode" presStyleLbl="node1" presStyleIdx="2" presStyleCnt="5" custLinFactNeighborX="57310" custLinFactNeighborY="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C9E903-8D56-45B3-9D33-F898F113B6E4}" type="pres">
      <dgm:prSet presAssocID="{08670DAD-C04D-430E-898A-708626CAB974}" presName="sibTrans" presStyleCnt="0"/>
      <dgm:spPr/>
    </dgm:pt>
    <dgm:pt modelId="{6C01657A-1BD7-44C9-952E-76BF5831E738}" type="pres">
      <dgm:prSet presAssocID="{E3B7A174-6E6E-43E5-9E2B-DFCF3506889D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0ACDE5-4A9C-4CA7-9D62-5F43F0A692C2}" type="pres">
      <dgm:prSet presAssocID="{2D31D06A-EE7D-41E2-A985-D89C3524F57F}" presName="sibTrans" presStyleCnt="0"/>
      <dgm:spPr/>
    </dgm:pt>
    <dgm:pt modelId="{9D9A4093-49A5-4BD3-95B9-3EF123FDCC81}" type="pres">
      <dgm:prSet presAssocID="{E18D9C3C-9113-4AEF-A866-8368AA440634}" presName="textNode" presStyleLbl="node1" presStyleIdx="4" presStyleCnt="5" custLinFactNeighborX="6464" custLinFactNeighborY="3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8860CE-09F3-4EB8-A7B7-0CD3441E0DC8}" type="presOf" srcId="{E18D9C3C-9113-4AEF-A866-8368AA440634}" destId="{9D9A4093-49A5-4BD3-95B9-3EF123FDCC81}" srcOrd="0" destOrd="0" presId="urn:microsoft.com/office/officeart/2005/8/layout/hProcess9"/>
    <dgm:cxn modelId="{923B003D-BAD2-4130-8D0B-07A40429ABAA}" srcId="{C6826DAD-4219-40BD-BB26-D33FAFEFA9CE}" destId="{E3B7A174-6E6E-43E5-9E2B-DFCF3506889D}" srcOrd="3" destOrd="0" parTransId="{5A78CEE0-FD02-49C3-AB3A-8F935E2042E2}" sibTransId="{2D31D06A-EE7D-41E2-A985-D89C3524F57F}"/>
    <dgm:cxn modelId="{C2448CAF-D86E-4477-AC47-88E61819FCA0}" type="presOf" srcId="{BD4587AC-2218-495C-B720-7A849CD24782}" destId="{B37E8E6E-D203-451A-983F-D040789574F4}" srcOrd="0" destOrd="0" presId="urn:microsoft.com/office/officeart/2005/8/layout/hProcess9"/>
    <dgm:cxn modelId="{9AA448E4-E4C3-4597-B430-D736D0684F52}" type="presOf" srcId="{2E3D1C9C-C858-48D3-9D0F-A5D521D19F75}" destId="{099A7073-5013-430D-800D-F3638708DDD6}" srcOrd="0" destOrd="0" presId="urn:microsoft.com/office/officeart/2005/8/layout/hProcess9"/>
    <dgm:cxn modelId="{33B3FED4-6F74-4B13-B76A-9B67D567AADA}" srcId="{C6826DAD-4219-40BD-BB26-D33FAFEFA9CE}" destId="{E18D9C3C-9113-4AEF-A866-8368AA440634}" srcOrd="4" destOrd="0" parTransId="{8F392BAC-51E1-4BBA-B028-1A3C46616939}" sibTransId="{5DD1AB56-8F5E-451E-9C4D-9AB998977492}"/>
    <dgm:cxn modelId="{C12A1482-B158-4B45-AFFD-C9B800D7D5F0}" type="presOf" srcId="{8C4AA157-41ED-4F33-B1D5-F48C8CD4CFEE}" destId="{4100CE3C-DBF4-4F9A-A1CA-78A8549F776F}" srcOrd="0" destOrd="0" presId="urn:microsoft.com/office/officeart/2005/8/layout/hProcess9"/>
    <dgm:cxn modelId="{06643772-485A-492D-8927-6F617F6AAF55}" srcId="{C6826DAD-4219-40BD-BB26-D33FAFEFA9CE}" destId="{2E3D1C9C-C858-48D3-9D0F-A5D521D19F75}" srcOrd="0" destOrd="0" parTransId="{0B4579D8-0D59-4FF3-9F66-2AA4CE1B9027}" sibTransId="{15828AB4-5A90-43E5-BBAA-2591EC825A8D}"/>
    <dgm:cxn modelId="{44538276-4049-4E64-811F-D50B348B8625}" srcId="{C6826DAD-4219-40BD-BB26-D33FAFEFA9CE}" destId="{BD4587AC-2218-495C-B720-7A849CD24782}" srcOrd="1" destOrd="0" parTransId="{15A30A43-E26D-45E3-A772-5CAA97D7B073}" sibTransId="{B2CF13ED-8BA8-4035-9F33-53F5F12D1505}"/>
    <dgm:cxn modelId="{692853E1-2D1C-438B-8135-BDAC228449C5}" srcId="{C6826DAD-4219-40BD-BB26-D33FAFEFA9CE}" destId="{8C4AA157-41ED-4F33-B1D5-F48C8CD4CFEE}" srcOrd="2" destOrd="0" parTransId="{D7DDACA8-183F-4E42-BCA0-38EFE69467BA}" sibTransId="{08670DAD-C04D-430E-898A-708626CAB974}"/>
    <dgm:cxn modelId="{1757778F-2CE4-4A7B-8084-884476C080E7}" type="presOf" srcId="{C6826DAD-4219-40BD-BB26-D33FAFEFA9CE}" destId="{1BF87C71-C107-4FE9-9A71-17FD0715C0C3}" srcOrd="0" destOrd="0" presId="urn:microsoft.com/office/officeart/2005/8/layout/hProcess9"/>
    <dgm:cxn modelId="{5A4FD8A4-977C-486F-BAFB-1ECC5A94A9A7}" type="presOf" srcId="{E3B7A174-6E6E-43E5-9E2B-DFCF3506889D}" destId="{6C01657A-1BD7-44C9-952E-76BF5831E738}" srcOrd="0" destOrd="0" presId="urn:microsoft.com/office/officeart/2005/8/layout/hProcess9"/>
    <dgm:cxn modelId="{EF9628DC-D129-4B02-84AF-6D43E7B1A3D3}" type="presParOf" srcId="{1BF87C71-C107-4FE9-9A71-17FD0715C0C3}" destId="{C8ACB747-5EAE-412D-AA09-1E9A0E2A40A6}" srcOrd="0" destOrd="0" presId="urn:microsoft.com/office/officeart/2005/8/layout/hProcess9"/>
    <dgm:cxn modelId="{EEA46A71-0EC3-48B3-B4CB-26133EE96C42}" type="presParOf" srcId="{1BF87C71-C107-4FE9-9A71-17FD0715C0C3}" destId="{B29D76DB-A5EF-4FB9-92A2-D7BB2D3372AF}" srcOrd="1" destOrd="0" presId="urn:microsoft.com/office/officeart/2005/8/layout/hProcess9"/>
    <dgm:cxn modelId="{40615AF1-C3AC-4BEE-BE26-6DF834706FF2}" type="presParOf" srcId="{B29D76DB-A5EF-4FB9-92A2-D7BB2D3372AF}" destId="{099A7073-5013-430D-800D-F3638708DDD6}" srcOrd="0" destOrd="0" presId="urn:microsoft.com/office/officeart/2005/8/layout/hProcess9"/>
    <dgm:cxn modelId="{F93D3317-DE05-4631-9667-49CAAA2DEBE3}" type="presParOf" srcId="{B29D76DB-A5EF-4FB9-92A2-D7BB2D3372AF}" destId="{59298247-D8E9-4C3E-95DE-9633737AE1BD}" srcOrd="1" destOrd="0" presId="urn:microsoft.com/office/officeart/2005/8/layout/hProcess9"/>
    <dgm:cxn modelId="{525F4532-C6A2-4F49-AA80-7306C5A52567}" type="presParOf" srcId="{B29D76DB-A5EF-4FB9-92A2-D7BB2D3372AF}" destId="{B37E8E6E-D203-451A-983F-D040789574F4}" srcOrd="2" destOrd="0" presId="urn:microsoft.com/office/officeart/2005/8/layout/hProcess9"/>
    <dgm:cxn modelId="{38DC6657-A615-4366-B593-11345CB49674}" type="presParOf" srcId="{B29D76DB-A5EF-4FB9-92A2-D7BB2D3372AF}" destId="{FAC357A4-9E28-4CA2-BBD5-CF1DE3F8A360}" srcOrd="3" destOrd="0" presId="urn:microsoft.com/office/officeart/2005/8/layout/hProcess9"/>
    <dgm:cxn modelId="{D567FE0A-A8CD-42D6-A38A-56CE5F4A613C}" type="presParOf" srcId="{B29D76DB-A5EF-4FB9-92A2-D7BB2D3372AF}" destId="{4100CE3C-DBF4-4F9A-A1CA-78A8549F776F}" srcOrd="4" destOrd="0" presId="urn:microsoft.com/office/officeart/2005/8/layout/hProcess9"/>
    <dgm:cxn modelId="{B5817E4E-4651-4F32-BB29-373EBFB52BA5}" type="presParOf" srcId="{B29D76DB-A5EF-4FB9-92A2-D7BB2D3372AF}" destId="{ACC9E903-8D56-45B3-9D33-F898F113B6E4}" srcOrd="5" destOrd="0" presId="urn:microsoft.com/office/officeart/2005/8/layout/hProcess9"/>
    <dgm:cxn modelId="{F5D75E58-23D5-4D97-B42B-3CD4115363C5}" type="presParOf" srcId="{B29D76DB-A5EF-4FB9-92A2-D7BB2D3372AF}" destId="{6C01657A-1BD7-44C9-952E-76BF5831E738}" srcOrd="6" destOrd="0" presId="urn:microsoft.com/office/officeart/2005/8/layout/hProcess9"/>
    <dgm:cxn modelId="{FEB91329-3931-44C2-9130-D088442E7924}" type="presParOf" srcId="{B29D76DB-A5EF-4FB9-92A2-D7BB2D3372AF}" destId="{630ACDE5-4A9C-4CA7-9D62-5F43F0A692C2}" srcOrd="7" destOrd="0" presId="urn:microsoft.com/office/officeart/2005/8/layout/hProcess9"/>
    <dgm:cxn modelId="{3A19E4E8-0082-4D22-88D7-98A5B0E4FC2E}" type="presParOf" srcId="{B29D76DB-A5EF-4FB9-92A2-D7BB2D3372AF}" destId="{9D9A4093-49A5-4BD3-95B9-3EF123FDCC81}" srcOrd="8" destOrd="0" presId="urn:microsoft.com/office/officeart/2005/8/layout/hProcess9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8994CD-C355-446D-B036-8005A77BDC67}">
      <dsp:nvSpPr>
        <dsp:cNvPr id="0" name=""/>
        <dsp:cNvSpPr/>
      </dsp:nvSpPr>
      <dsp:spPr>
        <a:xfrm>
          <a:off x="639008" y="0"/>
          <a:ext cx="7242096" cy="5599112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A98B1E-D80F-4E41-978E-4BE1E476F044}">
      <dsp:nvSpPr>
        <dsp:cNvPr id="0" name=""/>
        <dsp:cNvSpPr/>
      </dsp:nvSpPr>
      <dsp:spPr>
        <a:xfrm>
          <a:off x="2496" y="1679733"/>
          <a:ext cx="1940946" cy="223964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/>
            <a:t>Социальное значение охраны труда</a:t>
          </a:r>
          <a:endParaRPr lang="ru-RU" sz="2400" kern="1200" dirty="0"/>
        </a:p>
      </dsp:txBody>
      <dsp:txXfrm>
        <a:off x="2496" y="1679733"/>
        <a:ext cx="1940946" cy="2239644"/>
      </dsp:txXfrm>
    </dsp:sp>
    <dsp:sp modelId="{FBF7037E-F80F-4F24-9884-0D3C111B948D}">
      <dsp:nvSpPr>
        <dsp:cNvPr id="0" name=""/>
        <dsp:cNvSpPr/>
      </dsp:nvSpPr>
      <dsp:spPr>
        <a:xfrm>
          <a:off x="2193887" y="1679733"/>
          <a:ext cx="1940946" cy="2239644"/>
        </a:xfrm>
        <a:prstGeom prst="roundRect">
          <a:avLst/>
        </a:prstGeom>
        <a:solidFill>
          <a:schemeClr val="accent5">
            <a:hueOff val="3579639"/>
            <a:satOff val="-481"/>
            <a:lumOff val="477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Рост   производительности   труда</a:t>
          </a:r>
          <a:endParaRPr lang="ru-RU" sz="1800" kern="1200" dirty="0"/>
        </a:p>
      </dsp:txBody>
      <dsp:txXfrm>
        <a:off x="2193887" y="1679733"/>
        <a:ext cx="1940946" cy="2239644"/>
      </dsp:txXfrm>
    </dsp:sp>
    <dsp:sp modelId="{57D48D6E-BC79-4B97-BAD3-A0FB512EF72E}">
      <dsp:nvSpPr>
        <dsp:cNvPr id="0" name=""/>
        <dsp:cNvSpPr/>
      </dsp:nvSpPr>
      <dsp:spPr>
        <a:xfrm>
          <a:off x="4385278" y="1679733"/>
          <a:ext cx="1940946" cy="2239644"/>
        </a:xfrm>
        <a:prstGeom prst="roundRect">
          <a:avLst/>
        </a:prstGeom>
        <a:solidFill>
          <a:schemeClr val="accent5">
            <a:hueOff val="7159277"/>
            <a:satOff val="-963"/>
            <a:lumOff val="954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Сохранение трудовых ресурсов и повышение профессиональной активности работающих</a:t>
          </a:r>
          <a:endParaRPr lang="ru-RU" sz="1800" kern="1200" dirty="0"/>
        </a:p>
      </dsp:txBody>
      <dsp:txXfrm>
        <a:off x="4385278" y="1679733"/>
        <a:ext cx="1940946" cy="2239644"/>
      </dsp:txXfrm>
    </dsp:sp>
    <dsp:sp modelId="{4B837333-FDE6-48C2-920E-B008B253FFF2}">
      <dsp:nvSpPr>
        <dsp:cNvPr id="0" name=""/>
        <dsp:cNvSpPr/>
      </dsp:nvSpPr>
      <dsp:spPr>
        <a:xfrm>
          <a:off x="6576670" y="1679733"/>
          <a:ext cx="1940946" cy="2239644"/>
        </a:xfrm>
        <a:prstGeom prst="roundRect">
          <a:avLst/>
        </a:prstGeom>
        <a:solidFill>
          <a:schemeClr val="accent5">
            <a:hueOff val="10738916"/>
            <a:satOff val="-1444"/>
            <a:lumOff val="1431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Увеличение совокупного национального продукта</a:t>
          </a:r>
          <a:r>
            <a:rPr lang="ru-RU" sz="1800" i="1" kern="1200" dirty="0" smtClean="0"/>
            <a:t> </a:t>
          </a:r>
          <a:endParaRPr lang="ru-RU" sz="1800" kern="1200" dirty="0"/>
        </a:p>
      </dsp:txBody>
      <dsp:txXfrm>
        <a:off x="6576670" y="1679733"/>
        <a:ext cx="1940946" cy="22396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ACB747-5EAE-412D-AA09-1E9A0E2A40A6}">
      <dsp:nvSpPr>
        <dsp:cNvPr id="0" name=""/>
        <dsp:cNvSpPr/>
      </dsp:nvSpPr>
      <dsp:spPr>
        <a:xfrm>
          <a:off x="642941" y="0"/>
          <a:ext cx="7286676" cy="621510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9A7073-5013-430D-800D-F3638708DDD6}">
      <dsp:nvSpPr>
        <dsp:cNvPr id="0" name=""/>
        <dsp:cNvSpPr/>
      </dsp:nvSpPr>
      <dsp:spPr>
        <a:xfrm>
          <a:off x="575" y="1864531"/>
          <a:ext cx="1553881" cy="248604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/>
            <a:t>Экономическое значение охраны труда</a:t>
          </a:r>
          <a:endParaRPr lang="ru-RU" sz="2000" kern="1200" dirty="0"/>
        </a:p>
      </dsp:txBody>
      <dsp:txXfrm>
        <a:off x="575" y="1864531"/>
        <a:ext cx="1553881" cy="2486042"/>
      </dsp:txXfrm>
    </dsp:sp>
    <dsp:sp modelId="{B37E8E6E-D203-451A-983F-D040789574F4}">
      <dsp:nvSpPr>
        <dsp:cNvPr id="0" name=""/>
        <dsp:cNvSpPr/>
      </dsp:nvSpPr>
      <dsp:spPr>
        <a:xfrm>
          <a:off x="1754957" y="1864531"/>
          <a:ext cx="1553881" cy="248604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Повышение производительности труда</a:t>
          </a:r>
          <a:endParaRPr lang="ru-RU" sz="1800" kern="1200" dirty="0"/>
        </a:p>
      </dsp:txBody>
      <dsp:txXfrm>
        <a:off x="1754957" y="1864531"/>
        <a:ext cx="1553881" cy="2486042"/>
      </dsp:txXfrm>
    </dsp:sp>
    <dsp:sp modelId="{4100CE3C-DBF4-4F9A-A1CA-78A8549F776F}">
      <dsp:nvSpPr>
        <dsp:cNvPr id="0" name=""/>
        <dsp:cNvSpPr/>
      </dsp:nvSpPr>
      <dsp:spPr>
        <a:xfrm>
          <a:off x="3624246" y="1871567"/>
          <a:ext cx="1553881" cy="248604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Увеличение фонда рабочего времени</a:t>
          </a:r>
          <a:endParaRPr lang="ru-RU" sz="1800" kern="1200" dirty="0"/>
        </a:p>
      </dsp:txBody>
      <dsp:txXfrm>
        <a:off x="3624246" y="1871567"/>
        <a:ext cx="1553881" cy="2486042"/>
      </dsp:txXfrm>
    </dsp:sp>
    <dsp:sp modelId="{6C01657A-1BD7-44C9-952E-76BF5831E738}">
      <dsp:nvSpPr>
        <dsp:cNvPr id="0" name=""/>
        <dsp:cNvSpPr/>
      </dsp:nvSpPr>
      <dsp:spPr>
        <a:xfrm>
          <a:off x="5263721" y="1864531"/>
          <a:ext cx="1553881" cy="248604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Снижение затрат из-за текучести кадров по условиям труда.</a:t>
          </a:r>
          <a:r>
            <a:rPr lang="ru-RU" sz="1800" kern="1200" dirty="0" smtClean="0"/>
            <a:t> </a:t>
          </a:r>
          <a:endParaRPr lang="ru-RU" sz="1800" kern="1200" dirty="0"/>
        </a:p>
      </dsp:txBody>
      <dsp:txXfrm>
        <a:off x="5263721" y="1864531"/>
        <a:ext cx="1553881" cy="2486042"/>
      </dsp:txXfrm>
    </dsp:sp>
    <dsp:sp modelId="{9D9A4093-49A5-4BD3-95B9-3EF123FDCC81}">
      <dsp:nvSpPr>
        <dsp:cNvPr id="0" name=""/>
        <dsp:cNvSpPr/>
      </dsp:nvSpPr>
      <dsp:spPr>
        <a:xfrm>
          <a:off x="7018678" y="1952960"/>
          <a:ext cx="1553881" cy="248604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Экономия расходов на льготы и компенсации за работу в неблагоприятных условиях труда.</a:t>
          </a:r>
          <a:endParaRPr lang="ru-RU" sz="1600" kern="1200" dirty="0"/>
        </a:p>
      </dsp:txBody>
      <dsp:txXfrm>
        <a:off x="7018678" y="1952960"/>
        <a:ext cx="1553881" cy="2486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85720" y="285728"/>
            <a:ext cx="8550432" cy="5837704"/>
          </a:xfrm>
        </p:spPr>
        <p:txBody>
          <a:bodyPr vert="eaVert"/>
          <a:lstStyle/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>
            <a:lvl1pPr>
              <a:defRPr sz="2000"/>
            </a:lvl1pPr>
          </a:lstStyle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1E021B7-0669-45CC-BC3C-C9B7390172E6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A3004F-DF6D-4F95-967B-0B41E3E09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trips dir="rd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331640" y="4869160"/>
            <a:ext cx="6472808" cy="744488"/>
          </a:xfrm>
        </p:spPr>
        <p:txBody>
          <a:bodyPr/>
          <a:lstStyle/>
          <a:p>
            <a:r>
              <a:rPr lang="ru-RU" dirty="0" smtClean="0"/>
              <a:t>Дисциплина </a:t>
            </a:r>
            <a:r>
              <a:rPr lang="ru-RU" dirty="0" smtClean="0"/>
              <a:t>«ОХРАНА ТРУДА»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2708920"/>
            <a:ext cx="7918648" cy="211189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Тема </a:t>
            </a:r>
            <a:br>
              <a:rPr lang="ru-RU" sz="2800" b="1" dirty="0" smtClean="0"/>
            </a:br>
            <a:r>
              <a:rPr lang="ru-RU" sz="2800" b="1" dirty="0" smtClean="0"/>
              <a:t> МАТЕРИАЛЬНЫЕ ЗАТРАТЫ НА МЕРОПРИЯТИЯ ПО УЛУЧШЕНИЮ УСЛОВИЙ ОХРАНЫ ТРУДА НА ПРЕДПРИЯТИИ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76672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ГАПОУ КК</a:t>
            </a:r>
            <a:r>
              <a:rPr lang="ru-RU" dirty="0" smtClean="0"/>
              <a:t>«Новороссийский колледж строительства и экономики»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87824" y="5589240"/>
            <a:ext cx="3871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Автор Брагина Елена Николаевна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4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572560" cy="6000792"/>
          </a:xfrm>
        </p:spPr>
        <p:txBody>
          <a:bodyPr>
            <a:noAutofit/>
          </a:bodyPr>
          <a:lstStyle/>
          <a:p>
            <a:pPr marL="0" indent="623888">
              <a:buNone/>
            </a:pPr>
            <a:r>
              <a:rPr lang="ru-RU" sz="2000" b="1" i="1" dirty="0" smtClean="0"/>
              <a:t>Источники финансирования охраны труда. </a:t>
            </a:r>
          </a:p>
          <a:p>
            <a:pPr marL="0" indent="623888">
              <a:buNone/>
            </a:pPr>
            <a:r>
              <a:rPr lang="ru-RU" sz="2000" dirty="0" smtClean="0"/>
              <a:t>Финансирование мероприятий по улучшению условий и охраны труда осуществляется за счет средств федерального бюджета, бюджетов субъектов Российской Федерации, местных бюджетов, внебюджетных источников, средств организаций, фондов охраны труда. </a:t>
            </a:r>
          </a:p>
          <a:p>
            <a:pPr marL="0" indent="623888">
              <a:buNone/>
            </a:pPr>
            <a:r>
              <a:rPr lang="ru-RU" sz="2000" dirty="0" smtClean="0"/>
              <a:t>Финансирование мероприятий по улучшению условий и охраны труда работодателями (за исключением государственных унитарных предприятий и федеральных учреждений) осуществляется в размере не менее 0,2 процента суммы затрат на производство продукции (работ, услуг).</a:t>
            </a:r>
          </a:p>
          <a:p>
            <a:pPr marL="0" indent="623888">
              <a:buNone/>
            </a:pPr>
            <a:r>
              <a:rPr lang="ru-RU" sz="2000" dirty="0" smtClean="0"/>
              <a:t>В отраслях экономики, субъектах Российской Федерации, на территориях, а также у работодателей могут создаваться фонды охраны труда.</a:t>
            </a:r>
          </a:p>
          <a:p>
            <a:pPr marL="0" indent="623888">
              <a:buNone/>
            </a:pPr>
            <a:r>
              <a:rPr lang="ru-RU" sz="2000" b="1" i="1" dirty="0" smtClean="0"/>
              <a:t>Фонды охраны труда</a:t>
            </a:r>
            <a:r>
              <a:rPr lang="ru-RU" sz="2000" i="1" dirty="0" smtClean="0"/>
              <a:t> </a:t>
            </a:r>
            <a:r>
              <a:rPr lang="ru-RU" sz="2000" dirty="0" smtClean="0"/>
              <a:t>формируются на трех уровнях: федеральный фонд охраны труда, территориальные фонды охраны груда, фонды охраны труда предприятий.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00042"/>
            <a:ext cx="8519952" cy="5599006"/>
          </a:xfrm>
        </p:spPr>
        <p:txBody>
          <a:bodyPr>
            <a:noAutofit/>
          </a:bodyPr>
          <a:lstStyle/>
          <a:p>
            <a:r>
              <a:rPr lang="ru-RU" sz="1900" b="1" i="1" dirty="0" smtClean="0"/>
              <a:t>Фонды охраны труда</a:t>
            </a:r>
            <a:r>
              <a:rPr lang="ru-RU" sz="1900" i="1" dirty="0" smtClean="0"/>
              <a:t> </a:t>
            </a:r>
            <a:r>
              <a:rPr lang="ru-RU" sz="1900" dirty="0" smtClean="0"/>
              <a:t>формируются на трех уровнях: феде­ральный фонд охраны труда, территориальные фонды охраны груда, фонды охраны труда предприятий.</a:t>
            </a:r>
          </a:p>
          <a:p>
            <a:r>
              <a:rPr lang="ru-RU" sz="1900" b="1" i="1" dirty="0" smtClean="0"/>
              <a:t>Федеральный фонд</a:t>
            </a:r>
            <a:r>
              <a:rPr lang="ru-RU" sz="1900" i="1" dirty="0" smtClean="0"/>
              <a:t> </a:t>
            </a:r>
            <a:r>
              <a:rPr lang="ru-RU" sz="1900" dirty="0" smtClean="0"/>
              <a:t>охраны труда формируется за счет целевых ассигнований, выделяемых Правительством РФ и правительства­ми субъектов РФ, части средств фонда охраны труда предпри­ятий, суммы штрафов, налагаемых на должностные лица за нару­шения законодательных и нормативных правовых актов по охра­не труда, отчислений из фонда государственного (обязательного) социального страхования, добровольных отчислений предпри­ятий и прочих поступлений.</a:t>
            </a:r>
          </a:p>
          <a:p>
            <a:r>
              <a:rPr lang="ru-RU" sz="1900" b="1" i="1" dirty="0" smtClean="0"/>
              <a:t>Фонды охраны труда предприятий</a:t>
            </a:r>
            <a:r>
              <a:rPr lang="ru-RU" sz="1900" i="1" dirty="0" smtClean="0"/>
              <a:t> </a:t>
            </a:r>
            <a:r>
              <a:rPr lang="ru-RU" sz="1900" dirty="0" smtClean="0"/>
              <a:t>формируются за счет при­были предприятий в размерах,  определяемых коллективными договорами и соглашениями по охране труда между работодате­лем и трудовым коллективом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550432" cy="105726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2 Экономические последствия (ущерб) от производственного травматизма и профессиональных заболеваний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01122" cy="4714876"/>
          </a:xfrm>
        </p:spPr>
        <p:txBody>
          <a:bodyPr>
            <a:noAutofit/>
          </a:bodyPr>
          <a:lstStyle/>
          <a:p>
            <a:pPr marL="0" indent="623888">
              <a:buNone/>
            </a:pPr>
            <a:r>
              <a:rPr lang="ru-RU" sz="1900" dirty="0" smtClean="0"/>
              <a:t>Экономические последствия (экономический ущерб У) в целом по предприятию, организации можно подсчитать по следующей формуле:</a:t>
            </a:r>
          </a:p>
          <a:p>
            <a:pPr marL="0" indent="623888">
              <a:buNone/>
            </a:pPr>
            <a:endParaRPr lang="ru-RU" sz="1900" dirty="0" smtClean="0"/>
          </a:p>
          <a:p>
            <a:pPr marL="0" indent="623888" algn="ctr">
              <a:buNone/>
            </a:pPr>
            <a:r>
              <a:rPr lang="ru-RU" sz="1900" i="1" dirty="0" smtClean="0"/>
              <a:t>У</a:t>
            </a:r>
            <a:r>
              <a:rPr lang="ru-RU" sz="1900" dirty="0" smtClean="0"/>
              <a:t>=</a:t>
            </a:r>
            <a:r>
              <a:rPr lang="el-GR" sz="1900" dirty="0" smtClean="0"/>
              <a:t>Σ</a:t>
            </a:r>
            <a:r>
              <a:rPr lang="ru-RU" sz="1900" dirty="0" smtClean="0"/>
              <a:t> У + </a:t>
            </a:r>
            <a:r>
              <a:rPr lang="ru-RU" sz="1900" i="1" dirty="0" err="1" smtClean="0"/>
              <a:t>Н</a:t>
            </a:r>
            <a:r>
              <a:rPr lang="ru-RU" sz="1900" i="1" baseline="-25000" dirty="0" err="1" smtClean="0"/>
              <a:t>п</a:t>
            </a:r>
            <a:endParaRPr lang="ru-RU" sz="1900" dirty="0" smtClean="0"/>
          </a:p>
          <a:p>
            <a:pPr marL="0" indent="623888">
              <a:buNone/>
            </a:pPr>
            <a:r>
              <a:rPr lang="ru-RU" sz="1900" dirty="0" smtClean="0"/>
              <a:t>где </a:t>
            </a:r>
            <a:r>
              <a:rPr lang="el-GR" sz="1900" dirty="0" smtClean="0"/>
              <a:t>Σ</a:t>
            </a:r>
            <a:r>
              <a:rPr lang="ru-RU" sz="1900" dirty="0" smtClean="0"/>
              <a:t> У</a:t>
            </a:r>
            <a:r>
              <a:rPr lang="ru-RU" sz="1900" baseline="30000" dirty="0" smtClean="0"/>
              <a:t>—</a:t>
            </a:r>
            <a:r>
              <a:rPr lang="ru-RU" sz="1900" dirty="0" smtClean="0"/>
              <a:t> сумма потерь возмещения в связи с несчастными случаями, травмами, профессиональными заболеваниями, руб.,</a:t>
            </a:r>
          </a:p>
          <a:p>
            <a:pPr marL="0" indent="623888">
              <a:buNone/>
            </a:pPr>
            <a:r>
              <a:rPr lang="ru-RU" sz="1900" dirty="0" smtClean="0"/>
              <a:t> </a:t>
            </a:r>
            <a:r>
              <a:rPr lang="ru-RU" sz="1900" i="1" dirty="0" err="1" smtClean="0"/>
              <a:t>Н</a:t>
            </a:r>
            <a:r>
              <a:rPr lang="ru-RU" sz="1900" i="1" baseline="-25000" dirty="0" err="1" smtClean="0"/>
              <a:t>п</a:t>
            </a:r>
            <a:r>
              <a:rPr lang="ru-RU" sz="1900" i="1" dirty="0" smtClean="0"/>
              <a:t> </a:t>
            </a:r>
            <a:r>
              <a:rPr lang="ru-RU" sz="1900" dirty="0" smtClean="0"/>
              <a:t>— потери, связанные с недополучением продукции из-за от­сутствия работника (стоимость недополученной продукции), руб. </a:t>
            </a:r>
          </a:p>
          <a:p>
            <a:pPr marL="0" indent="623888">
              <a:buNone/>
            </a:pPr>
            <a:r>
              <a:rPr lang="ru-RU" sz="1900" dirty="0" smtClean="0"/>
              <a:t>Потери возмещения (ущербы) складываются из следующих составляющих:</a:t>
            </a:r>
            <a:r>
              <a:rPr lang="ru-RU" sz="2000" i="1" dirty="0" smtClean="0"/>
              <a:t> </a:t>
            </a:r>
          </a:p>
          <a:p>
            <a:pPr marL="0" indent="623888" algn="ctr">
              <a:buNone/>
            </a:pPr>
            <a:r>
              <a:rPr lang="ru-RU" sz="2000" i="1" dirty="0" smtClean="0"/>
              <a:t> </a:t>
            </a:r>
            <a:r>
              <a:rPr lang="el-GR" sz="1900" dirty="0" smtClean="0"/>
              <a:t>Σ</a:t>
            </a:r>
            <a:r>
              <a:rPr lang="ru-RU" sz="1900" i="1" dirty="0" smtClean="0"/>
              <a:t> </a:t>
            </a:r>
            <a:r>
              <a:rPr lang="ru-RU" sz="1900" dirty="0" smtClean="0"/>
              <a:t>У =</a:t>
            </a:r>
            <a:r>
              <a:rPr lang="ru-RU" sz="1900" i="1" dirty="0" smtClean="0"/>
              <a:t>У</a:t>
            </a:r>
            <a:r>
              <a:rPr lang="ru-RU" sz="1900" i="1" baseline="-25000" dirty="0" smtClean="0"/>
              <a:t>1</a:t>
            </a:r>
            <a:r>
              <a:rPr lang="ru-RU" sz="1900" i="1" dirty="0" smtClean="0"/>
              <a:t>+У</a:t>
            </a:r>
            <a:r>
              <a:rPr lang="ru-RU" sz="1900" i="1" baseline="-25000" dirty="0" smtClean="0"/>
              <a:t>2</a:t>
            </a:r>
            <a:r>
              <a:rPr lang="ru-RU" sz="1900" i="1" dirty="0" smtClean="0"/>
              <a:t> +У</a:t>
            </a:r>
            <a:r>
              <a:rPr lang="ru-RU" sz="1900" i="1" baseline="-25000" dirty="0" smtClean="0"/>
              <a:t>3</a:t>
            </a:r>
            <a:r>
              <a:rPr lang="ru-RU" sz="1900" i="1" dirty="0" smtClean="0"/>
              <a:t>+ У</a:t>
            </a:r>
            <a:r>
              <a:rPr lang="ru-RU" sz="1900" i="1" baseline="-25000" dirty="0" smtClean="0"/>
              <a:t>4</a:t>
            </a:r>
            <a:r>
              <a:rPr lang="ru-RU" sz="1900" i="1" dirty="0" smtClean="0"/>
              <a:t>+ У</a:t>
            </a:r>
            <a:r>
              <a:rPr lang="ru-RU" sz="1900" i="1" baseline="-25000" dirty="0" smtClean="0"/>
              <a:t>5</a:t>
            </a:r>
            <a:r>
              <a:rPr lang="ru-RU" sz="1900" i="1" dirty="0" smtClean="0"/>
              <a:t>+ У</a:t>
            </a:r>
            <a:r>
              <a:rPr lang="ru-RU" sz="1900" i="1" baseline="-25000" dirty="0" smtClean="0"/>
              <a:t>6</a:t>
            </a:r>
            <a:r>
              <a:rPr lang="ru-RU" sz="1900" i="1" dirty="0" smtClean="0"/>
              <a:t>,</a:t>
            </a:r>
            <a:endParaRPr lang="ru-RU" sz="1900" dirty="0" smtClean="0"/>
          </a:p>
          <a:p>
            <a:pPr marL="0" indent="623888">
              <a:buNone/>
            </a:pPr>
            <a:r>
              <a:rPr lang="ru-RU" sz="1900" dirty="0" smtClean="0"/>
              <a:t> </a:t>
            </a:r>
          </a:p>
          <a:p>
            <a:pPr>
              <a:buNone/>
            </a:pPr>
            <a:endParaRPr lang="ru-RU" sz="1900" dirty="0" smtClean="0"/>
          </a:p>
          <a:p>
            <a:pPr>
              <a:buNone/>
            </a:pPr>
            <a:endParaRPr lang="ru-RU" sz="19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357166"/>
            <a:ext cx="8572560" cy="5857916"/>
          </a:xfrm>
        </p:spPr>
        <p:txBody>
          <a:bodyPr>
            <a:normAutofit fontScale="62500" lnSpcReduction="20000"/>
          </a:bodyPr>
          <a:lstStyle/>
          <a:p>
            <a:pPr marL="0" indent="536575">
              <a:buNone/>
            </a:pPr>
            <a:r>
              <a:rPr lang="ru-RU" sz="3000" dirty="0" smtClean="0"/>
              <a:t>где: </a:t>
            </a:r>
            <a:r>
              <a:rPr lang="ru-RU" sz="3000" i="1" dirty="0" smtClean="0"/>
              <a:t>У</a:t>
            </a:r>
            <a:r>
              <a:rPr lang="ru-RU" sz="3000" i="1" baseline="-25000" dirty="0" smtClean="0"/>
              <a:t>1</a:t>
            </a:r>
            <a:r>
              <a:rPr lang="ru-RU" sz="3000" dirty="0" smtClean="0"/>
              <a:t> — возмещение бюджету государственного социального страхования расходов на выплату пособий по временной нетрудоспособности,   если   нетрудоспособность   возникла   по   вине предприятия, организации, руб.;</a:t>
            </a:r>
          </a:p>
          <a:p>
            <a:pPr marL="0" indent="536575">
              <a:buNone/>
            </a:pPr>
            <a:r>
              <a:rPr lang="ru-RU" sz="3000" i="1" dirty="0" smtClean="0"/>
              <a:t> У</a:t>
            </a:r>
            <a:r>
              <a:rPr lang="ru-RU" sz="3000" i="1" baseline="-25000" dirty="0" smtClean="0"/>
              <a:t>2</a:t>
            </a:r>
            <a:r>
              <a:rPr lang="ru-RU" sz="3000" dirty="0" smtClean="0"/>
              <a:t> — возмещение органам социального обеспечения сумм пенсий (или части пенсии) инвалидам труда, если инвалидность наступила по вине предприятия, организации, руб.;</a:t>
            </a:r>
          </a:p>
          <a:p>
            <a:pPr marL="0" indent="536575">
              <a:buNone/>
            </a:pPr>
            <a:r>
              <a:rPr lang="ru-RU" sz="3000" i="1" dirty="0" smtClean="0"/>
              <a:t>У</a:t>
            </a:r>
            <a:r>
              <a:rPr lang="ru-RU" sz="3000" i="1" baseline="-25000" dirty="0" smtClean="0"/>
              <a:t>3</a:t>
            </a:r>
            <a:r>
              <a:rPr lang="ru-RU" sz="3000" dirty="0" smtClean="0"/>
              <a:t> — выплата пособий нетрудоспособным членам семьи в случае смерти работника от болезни или травмы, связанных с производством (за потерю кормильца), руб.;</a:t>
            </a:r>
          </a:p>
          <a:p>
            <a:pPr marL="0" indent="536575">
              <a:buNone/>
            </a:pPr>
            <a:r>
              <a:rPr lang="ru-RU" sz="3000" i="1" dirty="0" smtClean="0"/>
              <a:t>У</a:t>
            </a:r>
            <a:r>
              <a:rPr lang="ru-RU" sz="3000" i="1" baseline="-25000" dirty="0" smtClean="0"/>
              <a:t>4</a:t>
            </a:r>
            <a:r>
              <a:rPr lang="ru-RU" sz="3000" i="1" dirty="0" smtClean="0"/>
              <a:t> </a:t>
            </a:r>
            <a:r>
              <a:rPr lang="ru-RU" sz="3000" dirty="0" smtClean="0"/>
              <a:t>— выплата пособий при временном переводе работников на другую работу по состоянию здоровья (возмещение сократившегося заработка), руб.;</a:t>
            </a:r>
          </a:p>
          <a:p>
            <a:pPr marL="0" indent="536575">
              <a:buNone/>
            </a:pPr>
            <a:r>
              <a:rPr lang="ru-RU" sz="3000" i="1" dirty="0" smtClean="0"/>
              <a:t> У</a:t>
            </a:r>
            <a:r>
              <a:rPr lang="ru-RU" sz="3000" i="1" baseline="-25000" dirty="0" smtClean="0"/>
              <a:t>5</a:t>
            </a:r>
            <a:r>
              <a:rPr lang="ru-RU" sz="3000" i="1" dirty="0" smtClean="0"/>
              <a:t> </a:t>
            </a:r>
            <a:r>
              <a:rPr lang="ru-RU" sz="3000" dirty="0" smtClean="0"/>
              <a:t>— возмещение ущерба работающим при частичной потере трудоспособности (доплата до среднего заработка), если при временном переводе на другую работу или частичной утрате трудоспособности оплата пострадавшему производится по ранее занимаемой должности, то У</a:t>
            </a:r>
            <a:r>
              <a:rPr lang="ru-RU" sz="3000" baseline="-25000" dirty="0" smtClean="0"/>
              <a:t>4</a:t>
            </a:r>
            <a:r>
              <a:rPr lang="ru-RU" sz="3000" dirty="0" smtClean="0"/>
              <a:t> и У</a:t>
            </a:r>
            <a:r>
              <a:rPr lang="ru-RU" sz="3000" baseline="-25000" dirty="0" smtClean="0"/>
              <a:t>5</a:t>
            </a:r>
            <a:r>
              <a:rPr lang="ru-RU" sz="3000" dirty="0" smtClean="0"/>
              <a:t> из расчета исключаются</a:t>
            </a:r>
            <a:r>
              <a:rPr lang="ru-RU" sz="3000" smtClean="0"/>
              <a:t>, руб.;</a:t>
            </a:r>
            <a:endParaRPr lang="ru-RU" sz="3000" dirty="0" smtClean="0"/>
          </a:p>
          <a:p>
            <a:pPr marL="0" indent="536575">
              <a:buNone/>
            </a:pPr>
            <a:r>
              <a:rPr lang="ru-RU" sz="3000" i="1" dirty="0" smtClean="0"/>
              <a:t>У</a:t>
            </a:r>
            <a:r>
              <a:rPr lang="ru-RU" sz="3000" i="1" baseline="-25000" dirty="0" smtClean="0"/>
              <a:t>6</a:t>
            </a:r>
            <a:r>
              <a:rPr lang="ru-RU" sz="3000" i="1" dirty="0" smtClean="0"/>
              <a:t> </a:t>
            </a:r>
            <a:r>
              <a:rPr lang="ru-RU" sz="3000" dirty="0" smtClean="0"/>
              <a:t>— затраты предприятия на профессиональную подготовку и переподготовку работающих, принимаемых на работу взамен выбывших по болезни и в связи с травмой, а также из-за неудовлетворенности условиями труда в силу их вредности и тяжести (возмещение потери трудового ресурса), руб.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3. Экономический эффект мероприятий по улучшению условий и охране труда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357298"/>
            <a:ext cx="8485090" cy="5000660"/>
          </a:xfrm>
        </p:spPr>
        <p:txBody>
          <a:bodyPr>
            <a:noAutofit/>
          </a:bodyPr>
          <a:lstStyle/>
          <a:p>
            <a:pPr marL="0" indent="536575">
              <a:lnSpc>
                <a:spcPct val="120000"/>
              </a:lnSpc>
              <a:buNone/>
            </a:pPr>
            <a:r>
              <a:rPr lang="ru-RU" sz="2000" dirty="0" smtClean="0"/>
              <a:t>Экономический эффект (экономическая выгода В, руб.) в денежном выражении мероприятий по улучшению условий и охране труда определяется суммой предотвращенного ущерба (экономических последствий) ΔУ от производственного травматизма и профессиональных заболеваний, руб.; увеличением прибыли ΔП предприятия за счет прироста производительности труда, </a:t>
            </a:r>
            <a:r>
              <a:rPr lang="ru-RU" sz="2000" dirty="0" err="1" smtClean="0"/>
              <a:t>руб</a:t>
            </a:r>
            <a:r>
              <a:rPr lang="ru-RU" sz="2000" dirty="0" smtClean="0"/>
              <a:t>; сокращением расходов ΔЛ на льготы и компенсации за работу в неблагоприятных условиях, руб.:</a:t>
            </a:r>
          </a:p>
          <a:p>
            <a:pPr marL="0" indent="536575" algn="ctr">
              <a:lnSpc>
                <a:spcPct val="120000"/>
              </a:lnSpc>
              <a:buNone/>
            </a:pPr>
            <a:r>
              <a:rPr lang="ru-RU" sz="2000" dirty="0" smtClean="0"/>
              <a:t> </a:t>
            </a:r>
            <a:r>
              <a:rPr lang="ru-RU" sz="2000" i="1" dirty="0" smtClean="0"/>
              <a:t>В = ΔУ + ΔП + ΔЛ</a:t>
            </a:r>
            <a:endParaRPr lang="ru-RU" sz="2000" dirty="0" smtClean="0"/>
          </a:p>
          <a:p>
            <a:pPr marL="0" indent="536575">
              <a:lnSpc>
                <a:spcPct val="120000"/>
              </a:lnSpc>
              <a:buNone/>
            </a:pPr>
            <a:r>
              <a:rPr lang="ru-RU" sz="2000" dirty="0" smtClean="0"/>
              <a:t> Предотвращенный ущерб </a:t>
            </a:r>
            <a:r>
              <a:rPr lang="ru-RU" sz="2000" i="1" dirty="0" smtClean="0"/>
              <a:t>ΔУ</a:t>
            </a:r>
            <a:r>
              <a:rPr lang="ru-RU" sz="2000" dirty="0" smtClean="0"/>
              <a:t> определяется разностью ущербов от травматизма и профессиональных заболеваний до (У</a:t>
            </a:r>
            <a:r>
              <a:rPr lang="ru-RU" sz="2000" baseline="-25000" dirty="0" smtClean="0"/>
              <a:t>1</a:t>
            </a:r>
            <a:r>
              <a:rPr lang="ru-RU" sz="2000" dirty="0" smtClean="0"/>
              <a:t>) и после (У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) мероприятий, подсчитываемых по формуле: </a:t>
            </a:r>
          </a:p>
          <a:p>
            <a:pPr marL="0" indent="536575" algn="ctr">
              <a:lnSpc>
                <a:spcPct val="120000"/>
              </a:lnSpc>
              <a:buNone/>
            </a:pPr>
            <a:r>
              <a:rPr lang="ru-RU" sz="2000" dirty="0" smtClean="0"/>
              <a:t> </a:t>
            </a:r>
            <a:r>
              <a:rPr lang="ru-RU" sz="2000" i="1" dirty="0" smtClean="0"/>
              <a:t>ΔУ = У</a:t>
            </a:r>
            <a:r>
              <a:rPr lang="ru-RU" sz="2000" i="1" baseline="-25000" dirty="0" smtClean="0"/>
              <a:t>1</a:t>
            </a:r>
            <a:r>
              <a:rPr lang="ru-RU" sz="2000" i="1" dirty="0" smtClean="0"/>
              <a:t> - У</a:t>
            </a:r>
            <a:r>
              <a:rPr lang="ru-RU" sz="2000" i="1" baseline="-25000" dirty="0" smtClean="0"/>
              <a:t>2</a:t>
            </a:r>
            <a:r>
              <a:rPr lang="ru-RU" sz="2000" i="1" dirty="0" smtClean="0"/>
              <a:t>.</a:t>
            </a:r>
            <a:endParaRPr lang="ru-RU" sz="2000" dirty="0" smtClean="0"/>
          </a:p>
          <a:p>
            <a:pPr>
              <a:lnSpc>
                <a:spcPct val="120000"/>
              </a:lnSpc>
              <a:buNone/>
            </a:pPr>
            <a:endParaRPr lang="ru-RU" sz="19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56528" cy="105726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4. Экономическая эффективность мероприятий по улучшению условий и охране труда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8572560" cy="4857784"/>
          </a:xfrm>
        </p:spPr>
        <p:txBody>
          <a:bodyPr>
            <a:noAutofit/>
          </a:bodyPr>
          <a:lstStyle/>
          <a:p>
            <a:pPr marL="0" indent="449263">
              <a:buNone/>
            </a:pPr>
            <a:r>
              <a:rPr lang="ru-RU" sz="2000" dirty="0" smtClean="0"/>
              <a:t>Экономическая эффективность мероприятий по улучшению условий и охране труда определяется соотношением полученного экономического эффекта (выгоды В, руб.) и понесенных для его получения затрат </a:t>
            </a:r>
            <a:r>
              <a:rPr lang="ru-RU" sz="2000" i="1" dirty="0" smtClean="0"/>
              <a:t>З</a:t>
            </a:r>
            <a:r>
              <a:rPr lang="ru-RU" sz="2000" dirty="0" smtClean="0"/>
              <a:t>, руб.</a:t>
            </a:r>
          </a:p>
          <a:p>
            <a:pPr marL="0" indent="449263">
              <a:buNone/>
            </a:pPr>
            <a:r>
              <a:rPr lang="ru-RU" sz="2000" dirty="0" smtClean="0"/>
              <a:t>Для оценки экономической эффективности используют по­казатели чистого и общего (абсолютного) экономического эффекта. Показатель чистого экономического эффекта (годового экономического эффекта </a:t>
            </a:r>
            <a:r>
              <a:rPr lang="ru-RU" sz="2000" i="1" dirty="0" err="1" smtClean="0"/>
              <a:t>Э</a:t>
            </a:r>
            <a:r>
              <a:rPr lang="ru-RU" sz="2000" i="1" baseline="-25000" dirty="0" err="1" smtClean="0"/>
              <a:t>г</a:t>
            </a:r>
            <a:r>
              <a:rPr lang="ru-RU" sz="2000" dirty="0" smtClean="0"/>
              <a:t>) определяется по формуле</a:t>
            </a:r>
          </a:p>
          <a:p>
            <a:pPr marL="0" indent="449263" algn="ctr">
              <a:buNone/>
            </a:pPr>
            <a:r>
              <a:rPr lang="ru-RU" sz="2000" dirty="0" smtClean="0"/>
              <a:t> </a:t>
            </a:r>
            <a:r>
              <a:rPr lang="ru-RU" sz="2000" i="1" dirty="0" err="1" smtClean="0"/>
              <a:t>Э</a:t>
            </a:r>
            <a:r>
              <a:rPr lang="ru-RU" sz="2000" i="1" baseline="-25000" dirty="0" err="1" smtClean="0"/>
              <a:t>г</a:t>
            </a:r>
            <a:r>
              <a:rPr lang="ru-RU" sz="2000" i="1" dirty="0" smtClean="0"/>
              <a:t> = В - З, руб.</a:t>
            </a:r>
            <a:endParaRPr lang="ru-RU" sz="2000" dirty="0" smtClean="0"/>
          </a:p>
          <a:p>
            <a:pPr marL="0" indent="449263">
              <a:buNone/>
            </a:pPr>
            <a:r>
              <a:rPr lang="ru-RU" sz="2000" dirty="0" smtClean="0"/>
              <a:t>Чем больше годовой экономический эффект </a:t>
            </a:r>
            <a:r>
              <a:rPr lang="ru-RU" sz="2000" dirty="0" err="1" smtClean="0"/>
              <a:t>Э</a:t>
            </a:r>
            <a:r>
              <a:rPr lang="ru-RU" sz="2000" baseline="-25000" dirty="0" err="1" smtClean="0"/>
              <a:t>г</a:t>
            </a:r>
            <a:r>
              <a:rPr lang="ru-RU" sz="2000" dirty="0" smtClean="0"/>
              <a:t>, тем выше экономическая эффективность мероприятия.</a:t>
            </a:r>
          </a:p>
          <a:p>
            <a:pPr marL="0" indent="449263">
              <a:buNone/>
            </a:pPr>
            <a:r>
              <a:rPr lang="ru-RU" sz="2000" dirty="0" smtClean="0"/>
              <a:t>Затраты </a:t>
            </a:r>
            <a:r>
              <a:rPr lang="ru-RU" sz="2000" i="1" dirty="0" smtClean="0"/>
              <a:t>З</a:t>
            </a:r>
            <a:r>
              <a:rPr lang="ru-RU" sz="2000" dirty="0" smtClean="0"/>
              <a:t> на реализацию мероприятия рассчитываются по </a:t>
            </a:r>
            <a:r>
              <a:rPr lang="en-US" sz="2000" dirty="0" smtClean="0"/>
              <a:t>j</a:t>
            </a:r>
            <a:r>
              <a:rPr lang="ru-RU" sz="2000" dirty="0" smtClean="0"/>
              <a:t> формуле</a:t>
            </a:r>
          </a:p>
          <a:p>
            <a:pPr marL="0" indent="449263" algn="ctr">
              <a:buNone/>
            </a:pPr>
            <a:r>
              <a:rPr lang="ru-RU" sz="2000" dirty="0" smtClean="0"/>
              <a:t> </a:t>
            </a:r>
            <a:r>
              <a:rPr lang="ru-RU" sz="2000" i="1" dirty="0" smtClean="0"/>
              <a:t>З= Е</a:t>
            </a:r>
            <a:r>
              <a:rPr lang="ru-RU" sz="2000" i="1" baseline="-25000" dirty="0" smtClean="0"/>
              <a:t>Н</a:t>
            </a:r>
            <a:r>
              <a:rPr lang="ru-RU" sz="2000" i="1" dirty="0" smtClean="0"/>
              <a:t>К + С,</a:t>
            </a:r>
            <a:endParaRPr lang="ru-RU" sz="2000" dirty="0" smtClean="0"/>
          </a:p>
          <a:p>
            <a:pPr marL="0" indent="449263">
              <a:buNone/>
            </a:pPr>
            <a:r>
              <a:rPr lang="ru-RU" sz="2000" dirty="0" smtClean="0"/>
              <a:t> 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449263">
              <a:buNone/>
            </a:pPr>
            <a:r>
              <a:rPr lang="ru-RU" sz="2000" dirty="0" smtClean="0"/>
              <a:t>где К — капитальные вложения в мероприятие, руб. (затраты на приобретение   средств   защиты,   модернизацию   оборудования, создание или улучшение систем вентиляции, очистки и конди­ционирования воздуха и т. п.); </a:t>
            </a:r>
          </a:p>
          <a:p>
            <a:pPr marL="0" indent="449263">
              <a:buNone/>
            </a:pPr>
            <a:r>
              <a:rPr lang="ru-RU" sz="2000" dirty="0" smtClean="0"/>
              <a:t>Е</a:t>
            </a:r>
            <a:r>
              <a:rPr lang="ru-RU" sz="2000" baseline="-25000" dirty="0" smtClean="0"/>
              <a:t>н</a:t>
            </a:r>
            <a:r>
              <a:rPr lang="ru-RU" sz="2000" dirty="0" smtClean="0"/>
              <a:t> — безразмерный нормативный коэффициент эффективности капитальных вложений, для мероприятий по охране труда принимается равным 0,08; </a:t>
            </a:r>
          </a:p>
          <a:p>
            <a:pPr marL="0" indent="449263">
              <a:buNone/>
            </a:pPr>
            <a:r>
              <a:rPr lang="ru-RU" sz="2000" dirty="0" smtClean="0"/>
              <a:t>С — затраты на обслуживание и эксплуатацию систем обеспечения условий и охраны труда в год, руб.</a:t>
            </a:r>
          </a:p>
          <a:p>
            <a:pPr marL="0" indent="449263">
              <a:buNone/>
            </a:pPr>
            <a:r>
              <a:rPr lang="ru-RU" sz="2000" dirty="0" smtClean="0"/>
              <a:t>Общая (абсолютная) экономическая эффективность Э</a:t>
            </a:r>
            <a:r>
              <a:rPr lang="ru-RU" sz="2000" baseline="-25000" dirty="0" smtClean="0"/>
              <a:t>0</a:t>
            </a:r>
            <a:r>
              <a:rPr lang="ru-RU" sz="2000" dirty="0" smtClean="0"/>
              <a:t> мероприятия определяется выражением Э</a:t>
            </a:r>
            <a:r>
              <a:rPr lang="ru-RU" sz="2000" baseline="-25000" dirty="0" smtClean="0"/>
              <a:t>0</a:t>
            </a:r>
            <a:r>
              <a:rPr lang="ru-RU" sz="2000" dirty="0" smtClean="0"/>
              <a:t> = В / З. Мероприятие считается экономически эффективным, если Э</a:t>
            </a:r>
            <a:r>
              <a:rPr lang="ru-RU" sz="2000" baseline="-25000" dirty="0" smtClean="0"/>
              <a:t>0</a:t>
            </a:r>
            <a:r>
              <a:rPr lang="ru-RU" sz="2000" dirty="0" smtClean="0"/>
              <a:t> &gt; 1. Чем выше Э</a:t>
            </a:r>
            <a:r>
              <a:rPr lang="ru-RU" sz="2000" baseline="-25000" dirty="0" smtClean="0"/>
              <a:t>0</a:t>
            </a:r>
            <a:r>
              <a:rPr lang="ru-RU" sz="2000" dirty="0" smtClean="0"/>
              <a:t>, тем эффективнее мероприятие.</a:t>
            </a:r>
          </a:p>
          <a:p>
            <a:pPr>
              <a:buNone/>
            </a:pPr>
            <a:endParaRPr lang="ru-RU" sz="2100" dirty="0" smtClean="0"/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6EA0B0">
                    <a:satMod val="150000"/>
                  </a:srgbClr>
                </a:solidFill>
              </a:rPr>
              <a:t>Контрольные 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Цель урока</a:t>
            </a:r>
            <a:endParaRPr lang="ru-RU" sz="28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b="1" dirty="0" smtClean="0"/>
          </a:p>
          <a:p>
            <a:r>
              <a:rPr lang="ru-RU" b="1" dirty="0" smtClean="0"/>
              <a:t>Изучить социально-экономическое </a:t>
            </a:r>
            <a:r>
              <a:rPr lang="ru-RU" b="1" dirty="0" smtClean="0"/>
              <a:t>значение, экономический механизм и источники финансирования охраны труда, </a:t>
            </a:r>
            <a:r>
              <a:rPr lang="ru-RU" b="1" dirty="0" smtClean="0"/>
              <a:t>экономические </a:t>
            </a:r>
            <a:r>
              <a:rPr lang="ru-RU" b="1" dirty="0" smtClean="0"/>
              <a:t>последствия (ущерб) от производственного травматизма и профессиональных </a:t>
            </a:r>
            <a:r>
              <a:rPr lang="ru-RU" b="1" dirty="0" smtClean="0"/>
              <a:t>заболеваний</a:t>
            </a:r>
            <a:r>
              <a:rPr lang="ru-RU" b="1" dirty="0" smtClean="0"/>
              <a:t>, </a:t>
            </a:r>
            <a:r>
              <a:rPr lang="ru-RU" b="1" dirty="0" smtClean="0"/>
              <a:t>экономическая </a:t>
            </a:r>
            <a:r>
              <a:rPr lang="ru-RU" b="1" dirty="0" smtClean="0"/>
              <a:t>эффективность мероприятий по улучшению условий и охране труда  </a:t>
            </a:r>
            <a:endParaRPr lang="ru-RU" b="1" dirty="0"/>
          </a:p>
        </p:txBody>
      </p:sp>
    </p:spTree>
  </p:cSld>
  <p:clrMapOvr>
    <a:masterClrMapping/>
  </p:clrMapOvr>
  <p:transition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План урока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1. Социально-экономическое значение, экономический механизм и источники финансирования охраны труда</a:t>
            </a:r>
            <a:endParaRPr lang="ru-RU" dirty="0" smtClean="0"/>
          </a:p>
          <a:p>
            <a:r>
              <a:rPr lang="ru-RU" b="1" dirty="0" smtClean="0"/>
              <a:t>2 Экономические последствия (ущерб) от производственного травматизма и профессиональных заболеваний</a:t>
            </a:r>
            <a:endParaRPr lang="ru-RU" dirty="0" smtClean="0"/>
          </a:p>
          <a:p>
            <a:r>
              <a:rPr lang="ru-RU" b="1" dirty="0" smtClean="0"/>
              <a:t>3. Экономический эффект мероприятий по улучшению условий и охране труда</a:t>
            </a:r>
            <a:endParaRPr lang="ru-RU" dirty="0" smtClean="0"/>
          </a:p>
          <a:p>
            <a:r>
              <a:rPr lang="ru-RU" b="1" dirty="0" smtClean="0"/>
              <a:t>4. Экономическая эффективность мероприятий по улучшению условий и охране труда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27966" cy="15001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</a:t>
            </a:r>
            <a:r>
              <a:rPr lang="ru-RU" sz="2700" b="1" dirty="0" smtClean="0"/>
              <a:t>. Социально-экономическое значение, экономический механизм и источники финансирования охраны труда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301752" y="1714488"/>
            <a:ext cx="8556528" cy="4572032"/>
          </a:xfrm>
        </p:spPr>
        <p:txBody>
          <a:bodyPr>
            <a:noAutofit/>
          </a:bodyPr>
          <a:lstStyle/>
          <a:p>
            <a:pPr marL="0" indent="530225">
              <a:buNone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Социальное значение охраны труда</a:t>
            </a:r>
            <a:r>
              <a:rPr lang="ru-RU" sz="2000" b="1" i="1" dirty="0" smtClean="0"/>
              <a:t> </a:t>
            </a:r>
            <a:r>
              <a:rPr lang="ru-RU" sz="2000" dirty="0" smtClean="0"/>
              <a:t>заключается в содействии росту эффективности общественного производства путем непрерывного совершенствования и улучшения условий труда, повышения его безопасности, снижения производственного травматизма и заболеваемости. Социальное значение охраны труда проявляется во влиянии на изменение трех основных показателей, характеризующих уровень развития общественного производства.</a:t>
            </a:r>
          </a:p>
          <a:p>
            <a:pPr marL="0" indent="530225">
              <a:buNone/>
            </a:pPr>
            <a:endParaRPr lang="ru-RU" sz="20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5" grpId="3"/>
      <p:bldP spid="6" grpId="0" build="p"/>
      <p:bldP spid="6" grpId="1" build="p"/>
      <p:bldP spid="6" grpId="2" build="p"/>
      <p:bldP spid="6" grpId="3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50" y="500063"/>
          <a:ext cx="8520113" cy="5599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8994CD-C355-446D-B036-8005A77BDC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698994CD-C355-446D-B036-8005A77BDC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A98B1E-D80F-4E41-978E-4BE1E476F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63A98B1E-D80F-4E41-978E-4BE1E476F0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F7037E-F80F-4F24-9884-0D3C111B94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FBF7037E-F80F-4F24-9884-0D3C111B94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D48D6E-BC79-4B97-BAD3-A0FB512EF7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57D48D6E-BC79-4B97-BAD3-A0FB512EF7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837333-FDE6-48C2-920E-B008B253FF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4B837333-FDE6-48C2-920E-B008B253FF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571480"/>
            <a:ext cx="8572560" cy="5715040"/>
          </a:xfrm>
        </p:spPr>
        <p:txBody>
          <a:bodyPr anchor="ctr" anchorCtr="0">
            <a:noAutofit/>
          </a:bodyPr>
          <a:lstStyle/>
          <a:p>
            <a:pPr marL="0" indent="536575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</a:rPr>
              <a:t>Экономическое значение охраны труда</a:t>
            </a:r>
            <a:r>
              <a:rPr lang="ru-RU" sz="2000" b="1" i="1" dirty="0" smtClean="0"/>
              <a:t> </a:t>
            </a:r>
            <a:r>
              <a:rPr lang="ru-RU" sz="2000" dirty="0" smtClean="0"/>
              <a:t>определяется эффективностью мероприятий по улучшению условий и повышению безопасности труда и является экономическим выражением социального значения охраны труда. Экономическое значение охраны труда определяется результатами изменения социальных показателей, которые определяются следующими экономическими факторами.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357166"/>
          <a:ext cx="8572560" cy="621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ACB747-5EAE-412D-AA09-1E9A0E2A40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C8ACB747-5EAE-412D-AA09-1E9A0E2A40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9A7073-5013-430D-800D-F3638708D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099A7073-5013-430D-800D-F3638708DD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7E8E6E-D203-451A-983F-D040789574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B37E8E6E-D203-451A-983F-D040789574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00CE3C-DBF4-4F9A-A1CA-78A8549F77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4100CE3C-DBF4-4F9A-A1CA-78A8549F77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01657A-1BD7-44C9-952E-76BF5831E7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6C01657A-1BD7-44C9-952E-76BF5831E7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9A4093-49A5-4BD3-95B9-3EF123FDCC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9D9A4093-49A5-4BD3-95B9-3EF123FDCC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357166"/>
            <a:ext cx="8429684" cy="5929354"/>
          </a:xfrm>
        </p:spPr>
        <p:txBody>
          <a:bodyPr>
            <a:noAutofit/>
          </a:bodyPr>
          <a:lstStyle/>
          <a:p>
            <a:pPr marL="0" indent="536575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</a:rPr>
              <a:t>Повышение производительности труда</a:t>
            </a:r>
            <a:r>
              <a:rPr lang="ru-RU" sz="2000" i="1" dirty="0" smtClean="0"/>
              <a:t>, </a:t>
            </a:r>
            <a:r>
              <a:rPr lang="ru-RU" sz="2000" dirty="0" smtClean="0"/>
              <a:t>а следовательно, и экономических результатов деятельности предприятия за счет создания комфортных условий для трудовой деятельности, например, путем обеспечения оптимальных параметров микроклимата, освещения и световой среды, учета психофизиологических и эргономических особенностей труда, формирования оптимальных режимов труда и отдыха, проведения лечебно-профилактических мероприятий.</a:t>
            </a:r>
          </a:p>
          <a:p>
            <a:pPr marL="0" indent="536575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</a:rPr>
              <a:t>Увеличение фонда рабочего времени</a:t>
            </a:r>
            <a:r>
              <a:rPr lang="ru-RU" sz="2000" i="1" dirty="0" smtClean="0"/>
              <a:t> </a:t>
            </a:r>
            <a:r>
              <a:rPr lang="ru-RU" sz="2000" dirty="0" smtClean="0"/>
              <a:t>за счет сокращения времени неявки на работу из-за травм и заболеваний. </a:t>
            </a:r>
          </a:p>
          <a:p>
            <a:pPr marL="0" indent="536575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</a:rPr>
              <a:t>Экономия расходов на льготы и компенсации за работу в неблагоприятных условиях труда.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 smtClean="0"/>
              <a:t>Такие льготы и компенсации, как сокращенный рабочий день и дополнительный отпуск, связаны со значительными трудовыми потерями и сопровождаются выплатами больших денежных сумм за фактически не отработанное время.</a:t>
            </a:r>
          </a:p>
          <a:p>
            <a:pPr marL="0" indent="536575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</a:rPr>
              <a:t>Снижение затрат из-за текучести кадров по условиям труда.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2" dur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5" dur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8" dur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1" dur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8519952" cy="5670444"/>
          </a:xfrm>
        </p:spPr>
        <p:txBody>
          <a:bodyPr>
            <a:normAutofit/>
          </a:bodyPr>
          <a:lstStyle/>
          <a:p>
            <a:pPr marL="0" indent="449263">
              <a:buNone/>
            </a:pPr>
            <a:r>
              <a:rPr lang="ru-RU" sz="2000" dirty="0" smtClean="0"/>
              <a:t>Текучесть рабочей силы наносит существенный экономический ущерб предприятию, т. к. требуются затраты денежных средств на процесс увольнения-найма, процесс обучения и стажировки вновь поступившего на работу.</a:t>
            </a:r>
          </a:p>
          <a:p>
            <a:pPr marL="0" indent="449263">
              <a:buNone/>
            </a:pPr>
            <a:r>
              <a:rPr lang="ru-RU" sz="2000" b="1" i="1" dirty="0" smtClean="0"/>
              <a:t>Экономический механизм </a:t>
            </a:r>
            <a:r>
              <a:rPr lang="ru-RU" sz="2000" dirty="0" smtClean="0"/>
              <a:t>управления охраной труда заключается в следующем:</a:t>
            </a:r>
          </a:p>
          <a:p>
            <a:pPr marL="0" lvl="0" indent="449263"/>
            <a:r>
              <a:rPr lang="ru-RU" sz="2000" dirty="0" smtClean="0"/>
              <a:t>планирование и финансирование мероприятий по охране труда;</a:t>
            </a:r>
          </a:p>
          <a:p>
            <a:pPr marL="0" lvl="0" indent="449263"/>
            <a:r>
              <a:rPr lang="ru-RU" sz="2000" dirty="0" smtClean="0"/>
              <a:t>обеспечение экономической заинтересованности работодателя в улучшении условий труда и внедрение более совершенных средств охраны труда;</a:t>
            </a:r>
          </a:p>
          <a:p>
            <a:pPr marL="0" lvl="0" indent="449263"/>
            <a:r>
              <a:rPr lang="ru-RU" sz="2000" dirty="0" smtClean="0"/>
              <a:t>обеспечение экономической ответственности работодателя за опасные, вредные и тяжелые условия труда; за выпуск и сбыт продукции, не отвечающей требованиям охраны труда; за вред, причиненный работникам увечьем, профессиональным заболеванием либо иным повреждением здоровья, связанным с исполнением ими трудовых обязанностей;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325</TotalTime>
  <Words>1249</Words>
  <Application>Microsoft Office PowerPoint</Application>
  <PresentationFormat>Экран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Официальная</vt:lpstr>
      <vt:lpstr>Тема   МАТЕРИАЛЬНЫЕ ЗАТРАТЫ НА МЕРОПРИЯТИЯ ПО УЛУЧШЕНИЮ УСЛОВИЙ ОХРАНЫ ТРУДА НА ПРЕДПРИЯТИИ</vt:lpstr>
      <vt:lpstr>Цель урока</vt:lpstr>
      <vt:lpstr>План урока</vt:lpstr>
      <vt:lpstr>1. Социально-экономическое значение, экономический механизм и источники финансирования охраны труда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2 Экономические последствия (ущерб) от производственного травматизма и профессиональных заболеваний</vt:lpstr>
      <vt:lpstr>Слайд 13</vt:lpstr>
      <vt:lpstr>3. Экономический эффект мероприятий по улучшению условий и охране труда</vt:lpstr>
      <vt:lpstr>4. Экономическая эффективность мероприятий по улучшению условий и охране труда </vt:lpstr>
      <vt:lpstr>Слайд 16</vt:lpstr>
      <vt:lpstr>Контрольные вопросы</vt:lpstr>
    </vt:vector>
  </TitlesOfParts>
  <Company>SGHSDGH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1.3 МАТЕРИАЛЬНЫЕ ЗАТРАТЫ НА МЕРОПРИЯТИЯ ПО УЛУЧШЕНИЮ УСЛОВИЙ ОХРАНЫ ТРУДА НА ПРЕДПРИЯТИИ</dc:title>
  <dc:creator>Лена</dc:creator>
  <cp:lastModifiedBy>bragina</cp:lastModifiedBy>
  <cp:revision>28</cp:revision>
  <dcterms:created xsi:type="dcterms:W3CDTF">2009-02-14T17:14:33Z</dcterms:created>
  <dcterms:modified xsi:type="dcterms:W3CDTF">2018-10-11T13:04:04Z</dcterms:modified>
</cp:coreProperties>
</file>