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7" r:id="rId5"/>
    <p:sldId id="268" r:id="rId6"/>
    <p:sldId id="278" r:id="rId7"/>
    <p:sldId id="266" r:id="rId8"/>
    <p:sldId id="269" r:id="rId9"/>
    <p:sldId id="270" r:id="rId10"/>
    <p:sldId id="271" r:id="rId11"/>
    <p:sldId id="272" r:id="rId12"/>
    <p:sldId id="274" r:id="rId13"/>
    <p:sldId id="277" r:id="rId14"/>
    <p:sldId id="276" r:id="rId15"/>
    <p:sldId id="279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CF6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6B68D-84CB-444F-BB21-FC6F91B58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10.10.2018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22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31096"/>
          </a:xfrm>
        </p:spPr>
        <p:txBody>
          <a:bodyPr/>
          <a:lstStyle/>
          <a:p>
            <a:pPr algn="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Тема:   Червячная передача</a:t>
            </a:r>
          </a:p>
          <a:p>
            <a:pPr algn="r"/>
            <a:endParaRPr lang="ru-RU" sz="2800" dirty="0" smtClean="0">
              <a:latin typeface="Georgia" pitchFamily="18" charset="0"/>
            </a:endParaRPr>
          </a:p>
          <a:p>
            <a:pPr algn="r"/>
            <a:endParaRPr lang="ru-RU" sz="2800" dirty="0" smtClean="0">
              <a:latin typeface="Georgia" pitchFamily="18" charset="0"/>
            </a:endParaRPr>
          </a:p>
          <a:p>
            <a:pPr algn="r"/>
            <a:endParaRPr lang="ru-RU" sz="2800" dirty="0" smtClean="0">
              <a:solidFill>
                <a:srgbClr val="7030A0"/>
              </a:solidFill>
              <a:latin typeface="Georgia" pitchFamily="18" charset="0"/>
            </a:endParaRPr>
          </a:p>
          <a:p>
            <a:pPr algn="r">
              <a:buNone/>
            </a:pPr>
            <a:r>
              <a:rPr lang="ru-RU" sz="2800" dirty="0" smtClean="0">
                <a:latin typeface="Georgia" pitchFamily="18" charset="0"/>
              </a:rPr>
              <a:t>Разработала:</a:t>
            </a:r>
          </a:p>
          <a:p>
            <a:pPr algn="r">
              <a:buNone/>
            </a:pPr>
            <a:r>
              <a:rPr lang="ru-RU" sz="2800" dirty="0" smtClean="0">
                <a:latin typeface="Georgia" pitchFamily="18" charset="0"/>
              </a:rPr>
              <a:t>преподаватель О.Б.Елисеева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644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автономноепрофессиональное образовательное учреждение Краснодарского края «Новороссийский колледж строительства и экономики» 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(ГАПОУ КК «НКСЭ»)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7" name="Рисунок 6" descr="http://metodist.nkse.ru/images/logo_nkse8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48680"/>
            <a:ext cx="1522671" cy="340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59288"/>
          </a:xfrm>
        </p:spPr>
        <p:txBody>
          <a:bodyPr>
            <a:normAutofit fontScale="62500" lnSpcReduction="20000"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Выполняют составными: 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	- венец из антифрикционных, относительно дорогих и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     	  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малопрочных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материалов; 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	- ступица – из стали, при небольших нагрузках из чугуна.</a:t>
            </a:r>
          </a:p>
          <a:p>
            <a:pPr>
              <a:buFont typeface="Arial" charset="0"/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Материалы для венцов червячных колес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 зависимости от их склонности к заеданию разделяют на четыре группы: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группа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высокооловянистые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(6…10%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бронзы, при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15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/c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группа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оловянистые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(3…6%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800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группа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безоловянистые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бронзы и латуни, при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5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/c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группа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– мягкие серые чугуны и более твердые  высокопрочные</a:t>
            </a:r>
          </a:p>
          <a:p>
            <a:pPr>
              <a:buFont typeface="Arial" charset="0"/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                          чугуны,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/c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МАТЕРИАЛЫ  ЧЕРВЯЧНЫХ  КОЛЕС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4" name="Picture 2" descr="03_07_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7704855" cy="59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03_07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504" y="304800"/>
            <a:ext cx="7583509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Геометрические параметры червяка</a:t>
            </a:r>
          </a:p>
        </p:txBody>
      </p:sp>
      <p:graphicFrame>
        <p:nvGraphicFramePr>
          <p:cNvPr id="2050" name="Object 12"/>
          <p:cNvGraphicFramePr>
            <a:graphicFrameLocks noChangeAspect="1"/>
          </p:cNvGraphicFramePr>
          <p:nvPr>
            <p:ph sz="half" idx="1"/>
          </p:nvPr>
        </p:nvGraphicFramePr>
        <p:xfrm>
          <a:off x="5851525" y="1447800"/>
          <a:ext cx="1173163" cy="533400"/>
        </p:xfrm>
        <a:graphic>
          <a:graphicData uri="http://schemas.openxmlformats.org/presentationml/2006/ole">
            <p:oleObj spid="_x0000_s2050" name="Формула" r:id="rId3" imgW="558720" imgH="253800" progId="">
              <p:embed/>
            </p:oleObj>
          </a:graphicData>
        </a:graphic>
      </p:graphicFrame>
      <p:pic>
        <p:nvPicPr>
          <p:cNvPr id="2055" name="Picture 6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4" cstate="print">
            <a:lum contrast="24000"/>
          </a:blip>
          <a:srcRect l="76190" b="66292"/>
          <a:stretch>
            <a:fillRect/>
          </a:stretch>
        </p:blipFill>
        <p:spPr>
          <a:xfrm>
            <a:off x="1752600" y="4495800"/>
            <a:ext cx="2057400" cy="2057400"/>
          </a:xfrm>
          <a:noFill/>
        </p:spPr>
      </p:pic>
      <p:sp>
        <p:nvSpPr>
          <p:cNvPr id="2056" name="Rectangle 11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53000" y="1143000"/>
            <a:ext cx="4038600" cy="5410200"/>
          </a:xfrm>
        </p:spPr>
        <p:txBody>
          <a:bodyPr/>
          <a:lstStyle/>
          <a:p>
            <a:pPr>
              <a:buFontTx/>
              <a:buNone/>
            </a:pPr>
            <a:r>
              <a:rPr lang="ru-RU" sz="1800" b="1" i="1" smtClean="0"/>
              <a:t>Делительный диаметр червяка</a:t>
            </a:r>
          </a:p>
          <a:p>
            <a:pPr>
              <a:buFontTx/>
              <a:buNone/>
            </a:pPr>
            <a:r>
              <a:rPr lang="ru-RU" sz="1600" smtClean="0"/>
              <a:t>  </a:t>
            </a:r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r>
              <a:rPr lang="ru-RU" sz="1600" smtClean="0"/>
              <a:t>(</a:t>
            </a:r>
            <a:r>
              <a:rPr lang="en-US" sz="1600" smtClean="0"/>
              <a:t>q-</a:t>
            </a:r>
            <a:r>
              <a:rPr lang="ru-RU" sz="1600" smtClean="0"/>
              <a:t>коэффициент диаметра червяка)</a:t>
            </a:r>
          </a:p>
          <a:p>
            <a:pPr>
              <a:buFontTx/>
              <a:buNone/>
            </a:pPr>
            <a:endParaRPr lang="ru-RU" sz="1800" b="1" i="1" smtClean="0"/>
          </a:p>
          <a:p>
            <a:pPr>
              <a:buFontTx/>
              <a:buNone/>
            </a:pPr>
            <a:r>
              <a:rPr lang="ru-RU" sz="1800" b="1" i="1" smtClean="0"/>
              <a:t>Диаметры вершин и впадин</a:t>
            </a:r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endParaRPr lang="ru-RU" sz="1600" smtClean="0"/>
          </a:p>
          <a:p>
            <a:pPr>
              <a:buFontTx/>
              <a:buNone/>
            </a:pPr>
            <a:endParaRPr lang="ru-RU" sz="1800" b="1" i="1" smtClean="0"/>
          </a:p>
          <a:p>
            <a:pPr>
              <a:buFontTx/>
              <a:buNone/>
            </a:pPr>
            <a:r>
              <a:rPr lang="ru-RU" sz="1800" b="1" i="1" smtClean="0"/>
              <a:t>Угол подъема витка червяка</a:t>
            </a:r>
          </a:p>
          <a:p>
            <a:pPr>
              <a:buFontTx/>
              <a:buNone/>
            </a:pPr>
            <a:endParaRPr lang="ru-RU" sz="1800" b="1" i="1" smtClean="0"/>
          </a:p>
          <a:p>
            <a:pPr>
              <a:buFontTx/>
              <a:buNone/>
            </a:pPr>
            <a:endParaRPr lang="ru-RU" sz="1600" smtClean="0"/>
          </a:p>
        </p:txBody>
      </p:sp>
      <p:sp>
        <p:nvSpPr>
          <p:cNvPr id="205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9" name="Rectangle 2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22"/>
          <p:cNvGraphicFramePr>
            <a:graphicFrameLocks noChangeAspect="1"/>
          </p:cNvGraphicFramePr>
          <p:nvPr/>
        </p:nvGraphicFramePr>
        <p:xfrm>
          <a:off x="5715000" y="3200400"/>
          <a:ext cx="1752600" cy="533400"/>
        </p:xfrm>
        <a:graphic>
          <a:graphicData uri="http://schemas.openxmlformats.org/presentationml/2006/ole">
            <p:oleObj spid="_x0000_s2051" name="Формула" r:id="rId5" imgW="1028254" imgH="253890" progId="">
              <p:embed/>
            </p:oleObj>
          </a:graphicData>
        </a:graphic>
      </p:graphicFrame>
      <p:sp>
        <p:nvSpPr>
          <p:cNvPr id="2060" name="Rectangle 25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2" name="Object 24"/>
          <p:cNvGraphicFramePr>
            <a:graphicFrameLocks noChangeAspect="1"/>
          </p:cNvGraphicFramePr>
          <p:nvPr/>
        </p:nvGraphicFramePr>
        <p:xfrm>
          <a:off x="5594350" y="5194300"/>
          <a:ext cx="2601913" cy="1041400"/>
        </p:xfrm>
        <a:graphic>
          <a:graphicData uri="http://schemas.openxmlformats.org/presentationml/2006/ole">
            <p:oleObj spid="_x0000_s2052" name="Формула" r:id="rId6" imgW="1523880" imgH="520560" progId="">
              <p:embed/>
            </p:oleObj>
          </a:graphicData>
        </a:graphic>
      </p:graphicFrame>
      <p:sp>
        <p:nvSpPr>
          <p:cNvPr id="2061" name="Rectangle 27"/>
          <p:cNvSpPr>
            <a:spLocks noChangeArrowheads="1"/>
          </p:cNvSpPr>
          <p:nvPr/>
        </p:nvSpPr>
        <p:spPr bwMode="auto">
          <a:xfrm>
            <a:off x="-30480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3" name="Object 26"/>
          <p:cNvGraphicFramePr>
            <a:graphicFrameLocks noChangeAspect="1"/>
          </p:cNvGraphicFramePr>
          <p:nvPr/>
        </p:nvGraphicFramePr>
        <p:xfrm>
          <a:off x="5638800" y="3962400"/>
          <a:ext cx="2286000" cy="609600"/>
        </p:xfrm>
        <a:graphic>
          <a:graphicData uri="http://schemas.openxmlformats.org/presentationml/2006/ole">
            <p:oleObj spid="_x0000_s2053" name="Формула" r:id="rId7" imgW="1180588" imgH="279279" progId="">
              <p:embed/>
            </p:oleObj>
          </a:graphicData>
        </a:graphic>
      </p:graphicFrame>
      <p:pic>
        <p:nvPicPr>
          <p:cNvPr id="2062" name="Picture 6"/>
          <p:cNvPicPr>
            <a:picLocks noChangeAspect="1" noChangeArrowheads="1"/>
          </p:cNvPicPr>
          <p:nvPr/>
        </p:nvPicPr>
        <p:blipFill>
          <a:blip r:embed="rId4" cstate="print">
            <a:lum contrast="24000"/>
          </a:blip>
          <a:srcRect r="22221"/>
          <a:stretch>
            <a:fillRect/>
          </a:stretch>
        </p:blipFill>
        <p:spPr bwMode="auto">
          <a:xfrm>
            <a:off x="304800" y="1066800"/>
            <a:ext cx="37338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488" cy="836712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Геометрические параметры червячного колеса</a:t>
            </a:r>
          </a:p>
        </p:txBody>
      </p:sp>
      <p:pic>
        <p:nvPicPr>
          <p:cNvPr id="3081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>
          <a:xfrm>
            <a:off x="0" y="1524000"/>
            <a:ext cx="4572000" cy="4038600"/>
          </a:xfrm>
          <a:solidFill>
            <a:srgbClr val="000000"/>
          </a:solidFill>
        </p:spPr>
      </p:pic>
      <p:sp>
        <p:nvSpPr>
          <p:cNvPr id="3082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8200" y="1066800"/>
            <a:ext cx="4343400" cy="55626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70000"/>
              </a:lnSpc>
              <a:buFontTx/>
              <a:buNone/>
            </a:pPr>
            <a:r>
              <a:rPr lang="ru-RU" sz="1800" b="1" i="1" dirty="0" smtClean="0"/>
              <a:t>Диаметры колеса в среднем сечении</a:t>
            </a:r>
            <a:endParaRPr lang="en-US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ru-RU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r>
              <a:rPr lang="ru-RU" sz="1800" dirty="0" smtClean="0"/>
              <a:t> </a:t>
            </a:r>
            <a:r>
              <a:rPr lang="en-US" sz="1800" dirty="0" smtClean="0"/>
              <a:t>                     </a:t>
            </a:r>
            <a:r>
              <a:rPr lang="ru-RU" sz="1800" dirty="0" smtClean="0"/>
              <a:t>- делительный диаметр</a:t>
            </a:r>
          </a:p>
          <a:p>
            <a:pPr algn="ctr">
              <a:lnSpc>
                <a:spcPct val="70000"/>
              </a:lnSpc>
              <a:buFontTx/>
              <a:buNone/>
            </a:pPr>
            <a:endParaRPr lang="ru-RU" sz="1400" dirty="0" smtClean="0"/>
          </a:p>
          <a:p>
            <a:pPr algn="ctr">
              <a:lnSpc>
                <a:spcPct val="70000"/>
              </a:lnSpc>
              <a:buFontTx/>
              <a:buNone/>
            </a:pPr>
            <a:r>
              <a:rPr lang="ru-RU" sz="1400" dirty="0" smtClean="0"/>
              <a:t>  </a:t>
            </a:r>
            <a:r>
              <a:rPr lang="ru-RU" sz="1800" b="1" i="1" dirty="0" smtClean="0"/>
              <a:t>Диаметры по вершинам и впадинам зубьев:</a:t>
            </a:r>
          </a:p>
          <a:p>
            <a:pPr algn="ctr">
              <a:lnSpc>
                <a:spcPct val="70000"/>
              </a:lnSpc>
              <a:buFontTx/>
              <a:buNone/>
            </a:pPr>
            <a:endParaRPr lang="ru-RU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ru-RU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ru-RU" sz="1400" dirty="0" smtClean="0"/>
          </a:p>
          <a:p>
            <a:pPr algn="ctr">
              <a:lnSpc>
                <a:spcPct val="70000"/>
              </a:lnSpc>
              <a:buFontTx/>
              <a:buNone/>
            </a:pPr>
            <a:r>
              <a:rPr lang="ru-RU" sz="1800" b="1" i="1" dirty="0" smtClean="0"/>
              <a:t>Наибольший диаметр колеса</a:t>
            </a:r>
            <a:endParaRPr lang="en-US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en-US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en-US" sz="1800" b="1" i="1" dirty="0" smtClean="0"/>
          </a:p>
          <a:p>
            <a:pPr algn="ctr">
              <a:lnSpc>
                <a:spcPct val="70000"/>
              </a:lnSpc>
              <a:buFontTx/>
              <a:buNone/>
            </a:pPr>
            <a:endParaRPr lang="en-US" sz="1800" b="1" i="1" dirty="0" smtClean="0"/>
          </a:p>
          <a:p>
            <a:pPr>
              <a:lnSpc>
                <a:spcPct val="70000"/>
              </a:lnSpc>
              <a:buFontTx/>
              <a:buNone/>
            </a:pPr>
            <a:r>
              <a:rPr lang="ru-RU" sz="1800" dirty="0" smtClean="0"/>
              <a:t>(для передач </a:t>
            </a:r>
            <a:r>
              <a:rPr lang="en-US" sz="1800" i="1" dirty="0" smtClean="0"/>
              <a:t>ZT </a:t>
            </a:r>
            <a:r>
              <a:rPr lang="ru-RU" sz="1800" i="1" dirty="0" smtClean="0"/>
              <a:t>К=</a:t>
            </a:r>
            <a:r>
              <a:rPr lang="en-US" sz="1800" i="1" dirty="0" smtClean="0"/>
              <a:t> </a:t>
            </a:r>
            <a:r>
              <a:rPr lang="ru-RU" sz="1800" i="1" dirty="0" smtClean="0"/>
              <a:t>4;</a:t>
            </a:r>
            <a:r>
              <a:rPr lang="en-US" sz="1800" i="1" dirty="0" smtClean="0"/>
              <a:t> </a:t>
            </a:r>
            <a:r>
              <a:rPr lang="ru-RU" sz="1800" dirty="0" smtClean="0"/>
              <a:t>для остальных</a:t>
            </a:r>
            <a:r>
              <a:rPr lang="en-US" sz="1800" i="1" dirty="0" smtClean="0"/>
              <a:t> </a:t>
            </a:r>
            <a:r>
              <a:rPr lang="ru-RU" sz="1800" i="1" dirty="0" smtClean="0"/>
              <a:t>К </a:t>
            </a:r>
            <a:r>
              <a:rPr lang="ru-RU" sz="1800" dirty="0" smtClean="0"/>
              <a:t>=2)	</a:t>
            </a:r>
            <a:endParaRPr lang="en-US" sz="1800" dirty="0" smtClean="0"/>
          </a:p>
          <a:p>
            <a:pPr>
              <a:lnSpc>
                <a:spcPct val="60000"/>
              </a:lnSpc>
              <a:buFontTx/>
              <a:buNone/>
            </a:pPr>
            <a:endParaRPr lang="ru-RU" sz="1800" b="1" i="1" dirty="0" smtClean="0"/>
          </a:p>
          <a:p>
            <a:pPr>
              <a:lnSpc>
                <a:spcPct val="60000"/>
              </a:lnSpc>
              <a:buFontTx/>
              <a:buNone/>
            </a:pPr>
            <a:r>
              <a:rPr lang="ru-RU" sz="1800" b="1" i="1" dirty="0" smtClean="0"/>
              <a:t>Ширина колеса</a:t>
            </a:r>
          </a:p>
          <a:p>
            <a:pPr>
              <a:lnSpc>
                <a:spcPct val="60000"/>
              </a:lnSpc>
              <a:buFontTx/>
              <a:buNone/>
            </a:pPr>
            <a:endParaRPr lang="ru-RU" sz="1800" b="1" i="1" dirty="0" smtClean="0">
              <a:latin typeface="Times New Roman" pitchFamily="18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                                   (при </a:t>
            </a:r>
            <a:r>
              <a:rPr lang="en-US" sz="1800" i="1" dirty="0" smtClean="0">
                <a:latin typeface="Times New Roman" pitchFamily="18" charset="0"/>
              </a:rPr>
              <a:t>z</a:t>
            </a:r>
            <a:r>
              <a:rPr lang="en-US" sz="1800" i="1" baseline="-25000" dirty="0" smtClean="0">
                <a:latin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</a:rPr>
              <a:t> =1</a:t>
            </a:r>
            <a:r>
              <a:rPr lang="ru-RU" sz="1800" dirty="0" smtClean="0">
                <a:latin typeface="Times New Roman" pitchFamily="18" charset="0"/>
              </a:rPr>
              <a:t>, или </a:t>
            </a:r>
            <a:r>
              <a:rPr lang="en-US" sz="1800" i="1" dirty="0" smtClean="0">
                <a:latin typeface="Times New Roman" pitchFamily="18" charset="0"/>
              </a:rPr>
              <a:t>z</a:t>
            </a:r>
            <a:r>
              <a:rPr lang="en-US" sz="1800" i="1" baseline="-25000" dirty="0" smtClean="0">
                <a:latin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</a:rPr>
              <a:t>=2),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                                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         (при </a:t>
            </a:r>
            <a:r>
              <a:rPr lang="en-US" sz="1800" i="1" dirty="0" smtClean="0">
                <a:latin typeface="Times New Roman" pitchFamily="18" charset="0"/>
              </a:rPr>
              <a:t>z</a:t>
            </a:r>
            <a:r>
              <a:rPr lang="en-US" sz="1800" i="1" baseline="-25000" dirty="0" smtClean="0">
                <a:latin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</a:rPr>
              <a:t> =</a:t>
            </a:r>
            <a:r>
              <a:rPr lang="ru-RU" sz="1800" dirty="0" smtClean="0">
                <a:latin typeface="Times New Roman" pitchFamily="18" charset="0"/>
              </a:rPr>
              <a:t>4)</a:t>
            </a:r>
          </a:p>
        </p:txBody>
      </p:sp>
      <p:sp>
        <p:nvSpPr>
          <p:cNvPr id="3083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5076056" y="1628800"/>
          <a:ext cx="981075" cy="457200"/>
        </p:xfrm>
        <a:graphic>
          <a:graphicData uri="http://schemas.openxmlformats.org/presentationml/2006/ole">
            <p:oleObj spid="_x0000_s1026" name="Формула" r:id="rId4" imgW="672840" imgH="253800" progId="">
              <p:embed/>
            </p:oleObj>
          </a:graphicData>
        </a:graphic>
      </p:graphicFrame>
      <p:sp>
        <p:nvSpPr>
          <p:cNvPr id="3084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5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6" name="Object 11"/>
          <p:cNvGraphicFramePr>
            <a:graphicFrameLocks noChangeAspect="1"/>
          </p:cNvGraphicFramePr>
          <p:nvPr/>
        </p:nvGraphicFramePr>
        <p:xfrm>
          <a:off x="6156176" y="2708920"/>
          <a:ext cx="1417637" cy="381000"/>
        </p:xfrm>
        <a:graphic>
          <a:graphicData uri="http://schemas.openxmlformats.org/presentationml/2006/ole">
            <p:oleObj spid="_x0000_s1028" name="Формула" r:id="rId5" imgW="1041120" imgH="253800" progId="">
              <p:embed/>
            </p:oleObj>
          </a:graphicData>
        </a:graphic>
      </p:graphicFrame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7" name="Object 13"/>
          <p:cNvGraphicFramePr>
            <a:graphicFrameLocks noChangeAspect="1"/>
          </p:cNvGraphicFramePr>
          <p:nvPr/>
        </p:nvGraphicFramePr>
        <p:xfrm>
          <a:off x="5638800" y="3352800"/>
          <a:ext cx="1981200" cy="762000"/>
        </p:xfrm>
        <a:graphic>
          <a:graphicData uri="http://schemas.openxmlformats.org/presentationml/2006/ole">
            <p:oleObj spid="_x0000_s1029" name="Формула" r:id="rId6" imgW="1231366" imgH="393529" progId="">
              <p:embed/>
            </p:oleObj>
          </a:graphicData>
        </a:graphic>
      </p:graphicFrame>
      <p:sp>
        <p:nvSpPr>
          <p:cNvPr id="3087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8" name="Object 15"/>
          <p:cNvGraphicFramePr>
            <a:graphicFrameLocks noChangeAspect="1"/>
          </p:cNvGraphicFramePr>
          <p:nvPr/>
        </p:nvGraphicFramePr>
        <p:xfrm>
          <a:off x="4876800" y="5105400"/>
          <a:ext cx="1828800" cy="457200"/>
        </p:xfrm>
        <a:graphic>
          <a:graphicData uri="http://schemas.openxmlformats.org/presentationml/2006/ole">
            <p:oleObj spid="_x0000_s1030" name="Формула" r:id="rId7" imgW="863225" imgH="253890" progId="">
              <p:embed/>
            </p:oleObj>
          </a:graphicData>
        </a:graphic>
      </p:graphicFrame>
      <p:sp>
        <p:nvSpPr>
          <p:cNvPr id="3088" name="Rectangle 1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9" name="Object 17"/>
          <p:cNvGraphicFramePr>
            <a:graphicFrameLocks noChangeAspect="1"/>
          </p:cNvGraphicFramePr>
          <p:nvPr/>
        </p:nvGraphicFramePr>
        <p:xfrm>
          <a:off x="4876800" y="5791200"/>
          <a:ext cx="1524000" cy="457200"/>
        </p:xfrm>
        <a:graphic>
          <a:graphicData uri="http://schemas.openxmlformats.org/presentationml/2006/ole">
            <p:oleObj spid="_x0000_s1031" name="Формула" r:id="rId8" imgW="863225" imgH="253890" progId="">
              <p:embed/>
            </p:oleObj>
          </a:graphicData>
        </a:graphic>
      </p:graphicFrame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>
            <a:off x="0" y="1268760"/>
            <a:ext cx="4572000" cy="403244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Назовите достоинства червячной передачи в сравнении с зубчатой.</a:t>
            </a:r>
          </a:p>
          <a:p>
            <a:r>
              <a:rPr lang="ru-RU" dirty="0" smtClean="0"/>
              <a:t>2 Назовите недостатки червячной передачи в сравнении с зубчатой.</a:t>
            </a:r>
          </a:p>
          <a:p>
            <a:r>
              <a:rPr lang="ru-RU" dirty="0" smtClean="0"/>
              <a:t>3 По каким признакам классифицируются червячные передачи?</a:t>
            </a:r>
          </a:p>
          <a:p>
            <a:r>
              <a:rPr lang="ru-RU" dirty="0" smtClean="0"/>
              <a:t>4 Из каких материалов изготавливают червячное колесо?</a:t>
            </a:r>
          </a:p>
          <a:p>
            <a:r>
              <a:rPr lang="ru-RU" dirty="0" smtClean="0"/>
              <a:t>5 Из каких материалов изготавливают червяк 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Контрольные  вопросы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(1)  Стр. 179-182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1. Н.В.Гулиа «Детали машин»- М: Академия 2013-294 с 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2 Н.Г.Куклин, Г.С.Куклина «Детали машин»- М: Машиностроение- 2012 – 185 с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Эрдеди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Эрдеди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Н.А. Детали машин-М: Высшая школа, 2013 – 212 с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Домашнее задание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432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chemeClr val="bg1"/>
                </a:solidFill>
              </a:rPr>
              <a:t>Цели урока: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dirty="0" smtClean="0"/>
              <a:t>Способствовать формированию  и систематизации знаний по устройству и особенностям конструкции  червячной передачи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2800" b="1" i="1" dirty="0" smtClean="0"/>
              <a:t>Задачи урока:</a:t>
            </a:r>
          </a:p>
          <a:p>
            <a:pPr>
              <a:buNone/>
            </a:pPr>
            <a:r>
              <a:rPr lang="ru-RU" sz="2800" dirty="0" smtClean="0">
                <a:cs typeface="Arial" charset="0"/>
              </a:rPr>
              <a:t>– </a:t>
            </a:r>
            <a:r>
              <a:rPr lang="ru-RU" sz="2800" dirty="0" smtClean="0"/>
              <a:t>ознакомить с устройством, назначением, классификацией, достоинствами, недостатками, геометрическими параметрами червячных передач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Червячная передача-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механизм для передачи вращения между валами посредством винта(червяка) и сопряженного с ним колеса. Предназначена для существенного увеличения крутящего момента и уменьшения угловой скорости.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242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 cstate="print">
            <a:lum contrast="72000"/>
          </a:blip>
          <a:srcRect/>
          <a:stretch>
            <a:fillRect/>
          </a:stretch>
        </p:blipFill>
        <p:spPr>
          <a:xfrm>
            <a:off x="3779912" y="2564904"/>
            <a:ext cx="4648200" cy="390646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39552" y="3933056"/>
            <a:ext cx="3096344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800" kern="0" dirty="0" smtClean="0">
                <a:latin typeface="Times New Roman" pitchFamily="18" charset="0"/>
                <a:cs typeface="Times New Roman" pitchFamily="18" charset="0"/>
              </a:rPr>
              <a:t>1 – червяк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2800" kern="0" dirty="0" smtClean="0">
                <a:latin typeface="Times New Roman" pitchFamily="18" charset="0"/>
                <a:cs typeface="Times New Roman" pitchFamily="18" charset="0"/>
              </a:rPr>
              <a:t>2 – червячное колесо</a:t>
            </a:r>
            <a:endParaRPr lang="ru-RU" sz="28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C00000"/>
                </a:solidFill>
              </a:rPr>
              <a:t>Червяки различают:</a:t>
            </a:r>
          </a:p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chemeClr val="bg1"/>
              </a:buClr>
              <a:buNone/>
            </a:pPr>
            <a:r>
              <a:rPr lang="ru-RU" sz="2800" dirty="0" smtClean="0"/>
              <a:t>                                               глобоидные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цилиндрические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</a:rPr>
              <a:t>КЛАССИФИКАЦИЯ ЧЕРВЯЧНЫХ ПЕРЕДАЧ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3"/>
          </p:nvPr>
        </p:nvSpPr>
        <p:spPr>
          <a:xfrm>
            <a:off x="3707904" y="1399593"/>
            <a:ext cx="4980484" cy="762000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</a:rPr>
              <a:t>По форме поверхности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Picture 2" descr="03_01_1"/>
          <p:cNvPicPr>
            <a:picLocks noChangeAspect="1" noChangeArrowheads="1"/>
          </p:cNvPicPr>
          <p:nvPr/>
        </p:nvPicPr>
        <p:blipFill>
          <a:blip r:embed="rId2" cstate="print"/>
          <a:srcRect t="16759"/>
          <a:stretch>
            <a:fillRect/>
          </a:stretch>
        </p:blipFill>
        <p:spPr bwMode="auto">
          <a:xfrm>
            <a:off x="4716016" y="3284984"/>
            <a:ext cx="3810000" cy="2455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 descr="Wallglobofo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284984"/>
            <a:ext cx="3240360" cy="2400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/>
          <a:lstStyle/>
          <a:p>
            <a:pPr>
              <a:buClr>
                <a:schemeClr val="bg1"/>
              </a:buClr>
              <a:buFont typeface="Wingdings" pitchFamily="2" charset="2"/>
              <a:buChar char="§"/>
            </a:pPr>
            <a:r>
              <a:rPr lang="ru-RU" sz="2800" dirty="0" smtClean="0"/>
              <a:t>По направлению линии витка</a:t>
            </a:r>
          </a:p>
          <a:p>
            <a:pPr>
              <a:buClr>
                <a:schemeClr val="bg1"/>
              </a:buClr>
              <a:buNone/>
            </a:pPr>
            <a:r>
              <a:rPr lang="ru-RU" sz="2800" dirty="0" smtClean="0"/>
              <a:t>- правые</a:t>
            </a:r>
          </a:p>
          <a:p>
            <a:pPr>
              <a:buClr>
                <a:schemeClr val="bg1"/>
              </a:buClr>
              <a:buNone/>
            </a:pPr>
            <a:r>
              <a:rPr lang="ru-RU" sz="2800" dirty="0" smtClean="0"/>
              <a:t>- левые</a:t>
            </a:r>
          </a:p>
          <a:p>
            <a:pPr>
              <a:buClr>
                <a:schemeClr val="bg1"/>
              </a:buClr>
              <a:buFont typeface="Wingdings" pitchFamily="2" charset="2"/>
              <a:buChar char="§"/>
            </a:pPr>
            <a:r>
              <a:rPr lang="ru-RU" sz="2800" dirty="0" smtClean="0"/>
              <a:t>По числу заходов резьбы</a:t>
            </a:r>
          </a:p>
          <a:p>
            <a:pPr>
              <a:buClr>
                <a:schemeClr val="bg1"/>
              </a:buClr>
              <a:buNone/>
            </a:pPr>
            <a:r>
              <a:rPr lang="ru-RU" sz="2800" dirty="0" smtClean="0"/>
              <a:t>- однозаходные</a:t>
            </a:r>
          </a:p>
          <a:p>
            <a:pPr>
              <a:buClr>
                <a:schemeClr val="bg1"/>
              </a:buClr>
              <a:buFontTx/>
              <a:buChar char="-"/>
            </a:pPr>
            <a:r>
              <a:rPr lang="ru-RU" sz="2800" dirty="0" smtClean="0"/>
              <a:t>многозаходные;</a:t>
            </a:r>
          </a:p>
          <a:p>
            <a:pPr>
              <a:buClr>
                <a:schemeClr val="bg1"/>
              </a:buClr>
              <a:buFontTx/>
              <a:buChar char="-"/>
            </a:pPr>
            <a:r>
              <a:rPr lang="ru-RU" sz="2800" dirty="0" smtClean="0"/>
              <a:t>По расположению червяка: с нижним (а), боковым положением (б) и верхним положением червяка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242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Рисунок 3" descr="389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99992" y="4581128"/>
            <a:ext cx="4104456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3"/>
          <p:cNvSpPr>
            <a:spLocks noChangeArrowheads="1"/>
          </p:cNvSpPr>
          <p:nvPr/>
        </p:nvSpPr>
        <p:spPr bwMode="auto">
          <a:xfrm>
            <a:off x="914400" y="3048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ПО КОНСТРУКТИВНОМУ РАСПОЛОЖЕНИЮ КОРПУСА</a:t>
            </a:r>
            <a:endParaRPr lang="ru-RU" sz="2000"/>
          </a:p>
        </p:txBody>
      </p:sp>
      <p:pic>
        <p:nvPicPr>
          <p:cNvPr id="27651" name="Picture 7"/>
          <p:cNvPicPr>
            <a:picLocks noChangeAspect="1" noChangeArrowheads="1"/>
          </p:cNvPicPr>
          <p:nvPr/>
        </p:nvPicPr>
        <p:blipFill>
          <a:blip r:embed="rId2" cstate="print">
            <a:lum contrast="66000"/>
          </a:blip>
          <a:srcRect l="10001"/>
          <a:stretch>
            <a:fillRect/>
          </a:stretch>
        </p:blipFill>
        <p:spPr bwMode="auto">
          <a:xfrm>
            <a:off x="304800" y="1970088"/>
            <a:ext cx="3429000" cy="488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Прямоугольник 8"/>
          <p:cNvSpPr>
            <a:spLocks noChangeArrowheads="1"/>
          </p:cNvSpPr>
          <p:nvPr/>
        </p:nvSpPr>
        <p:spPr bwMode="auto">
          <a:xfrm>
            <a:off x="1143000" y="762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</a:rPr>
              <a:t> Открытые</a:t>
            </a:r>
          </a:p>
        </p:txBody>
      </p:sp>
      <p:sp>
        <p:nvSpPr>
          <p:cNvPr id="27653" name="Прямоугольник 9"/>
          <p:cNvSpPr>
            <a:spLocks noChangeArrowheads="1"/>
          </p:cNvSpPr>
          <p:nvPr/>
        </p:nvSpPr>
        <p:spPr bwMode="auto">
          <a:xfrm>
            <a:off x="5715000" y="762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</a:rPr>
              <a:t>Закрытые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27654" name="Прямоугольник 10"/>
          <p:cNvSpPr>
            <a:spLocks noChangeArrowheads="1"/>
          </p:cNvSpPr>
          <p:nvPr/>
        </p:nvSpPr>
        <p:spPr bwMode="auto">
          <a:xfrm>
            <a:off x="1219200" y="5257800"/>
            <a:ext cx="2590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1 – червяк</a:t>
            </a:r>
          </a:p>
          <a:p>
            <a:r>
              <a:rPr lang="ru-RU" sz="1800"/>
              <a:t>2 – червячное колесо</a:t>
            </a:r>
          </a:p>
          <a:p>
            <a:r>
              <a:rPr lang="ru-RU" sz="1800"/>
              <a:t>3 - ба</a:t>
            </a:r>
            <a:r>
              <a:rPr lang="ru-RU" sz="1800" i="1"/>
              <a:t>р</a:t>
            </a:r>
            <a:r>
              <a:rPr lang="ru-RU" sz="1800"/>
              <a:t>абан</a:t>
            </a:r>
          </a:p>
        </p:txBody>
      </p:sp>
      <p:pic>
        <p:nvPicPr>
          <p:cNvPr id="27655" name="Picture 6"/>
          <p:cNvPicPr>
            <a:picLocks noChangeAspect="1" noChangeArrowheads="1"/>
          </p:cNvPicPr>
          <p:nvPr/>
        </p:nvPicPr>
        <p:blipFill>
          <a:blip r:embed="rId3" cstate="print">
            <a:lum bright="-24000" contrast="46000"/>
          </a:blip>
          <a:srcRect/>
          <a:stretch>
            <a:fillRect/>
          </a:stretch>
        </p:blipFill>
        <p:spPr bwMode="auto">
          <a:xfrm>
            <a:off x="4419600" y="1600200"/>
            <a:ext cx="4267200" cy="398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6" name="Прямоугольник 12"/>
          <p:cNvSpPr>
            <a:spLocks noChangeArrowheads="1"/>
          </p:cNvSpPr>
          <p:nvPr/>
        </p:nvSpPr>
        <p:spPr bwMode="auto">
          <a:xfrm>
            <a:off x="4343400" y="548640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cs typeface="Times New Roman" pitchFamily="18" charset="0"/>
              </a:rPr>
              <a:t>1 – </a:t>
            </a:r>
            <a:r>
              <a:rPr lang="ru-RU" sz="1800">
                <a:cs typeface="Times New Roman" pitchFamily="18" charset="0"/>
              </a:rPr>
              <a:t>вентилятор; 2 – червяк</a:t>
            </a:r>
          </a:p>
          <a:p>
            <a:r>
              <a:rPr lang="ru-RU" sz="1800">
                <a:cs typeface="Times New Roman" pitchFamily="18" charset="0"/>
              </a:rPr>
              <a:t>3 – червячное колесо</a:t>
            </a:r>
          </a:p>
          <a:p>
            <a:r>
              <a:rPr lang="ru-RU" sz="1800">
                <a:cs typeface="Times New Roman" pitchFamily="18" charset="0"/>
              </a:rPr>
              <a:t>4 – вертикальные ребра</a:t>
            </a:r>
          </a:p>
          <a:p>
            <a:r>
              <a:rPr lang="ru-RU" sz="1800">
                <a:cs typeface="Times New Roman" pitchFamily="18" charset="0"/>
              </a:rPr>
              <a:t>5 – охлаждающие горизонтальные ребра</a:t>
            </a:r>
            <a:endParaRPr lang="ru-RU">
              <a:cs typeface="Times New Roman" pitchFamily="18" charset="0"/>
            </a:endParaRPr>
          </a:p>
        </p:txBody>
      </p:sp>
      <p:sp>
        <p:nvSpPr>
          <p:cNvPr id="27657" name="Прямоугольник 13"/>
          <p:cNvSpPr>
            <a:spLocks noChangeArrowheads="1"/>
          </p:cNvSpPr>
          <p:nvPr/>
        </p:nvSpPr>
        <p:spPr bwMode="auto">
          <a:xfrm>
            <a:off x="457200" y="1295400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/>
              <a:t>Грузоподъемная лебёдка </a:t>
            </a:r>
          </a:p>
          <a:p>
            <a:r>
              <a:rPr lang="ru-RU" sz="1800" b="1"/>
              <a:t>с червячной передачей</a:t>
            </a:r>
          </a:p>
        </p:txBody>
      </p:sp>
      <p:sp>
        <p:nvSpPr>
          <p:cNvPr id="27658" name="Прямоугольник 14"/>
          <p:cNvSpPr>
            <a:spLocks noChangeArrowheads="1"/>
          </p:cNvSpPr>
          <p:nvPr/>
        </p:nvSpPr>
        <p:spPr bwMode="auto">
          <a:xfrm>
            <a:off x="5562600" y="1219200"/>
            <a:ext cx="2622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/>
              <a:t>Червячный редуктор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плавность, бесшумность работы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компактность, небольшие размеры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получение больших передаточных чисел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высокая кинематическая точность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самоторможение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Достоинства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низкий КПД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большие потери на трение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повышенный износ, склонность к заеданию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повышенные требования к качеству сборки, регулировки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передача вращения возможна лишь в одном направлении (от винта к колесу)</a:t>
            </a:r>
          </a:p>
          <a:p>
            <a:pPr>
              <a:buClr>
                <a:schemeClr val="bg1"/>
              </a:buClr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сильный нагрев передачи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Недостатки: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Червяки изготавливают из углеродистой и легированной стали, в редких случаях из чугунов СЧ15 или СЧ20, в специальных случаях (для работы в морской воде)  -  из титановых сплавов.</a:t>
            </a:r>
          </a:p>
          <a:p>
            <a:r>
              <a:rPr lang="ru-RU" sz="2800" dirty="0" smtClean="0"/>
              <a:t>Материалы червяка делят на группы: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		</a:t>
            </a:r>
            <a:r>
              <a:rPr lang="ru-RU" sz="2400" dirty="0" smtClean="0"/>
              <a:t>1) </a:t>
            </a:r>
            <a:r>
              <a:rPr lang="ru-RU" sz="2400" dirty="0" err="1" smtClean="0"/>
              <a:t>нетермообрабатываемые</a:t>
            </a:r>
            <a:endParaRPr lang="ru-RU" sz="2400" dirty="0" smtClean="0"/>
          </a:p>
          <a:p>
            <a:pPr>
              <a:buFont typeface="Arial" charset="0"/>
              <a:buNone/>
            </a:pPr>
            <a:r>
              <a:rPr lang="ru-RU" sz="2400" dirty="0" smtClean="0"/>
              <a:t>		2) улучшаемые</a:t>
            </a:r>
          </a:p>
          <a:p>
            <a:pPr>
              <a:buFont typeface="Arial" charset="0"/>
              <a:buNone/>
            </a:pPr>
            <a:r>
              <a:rPr lang="ru-RU" sz="2400" dirty="0" smtClean="0"/>
              <a:t>		3) поверхностно-закаливаемые</a:t>
            </a:r>
          </a:p>
          <a:p>
            <a:pPr>
              <a:buFont typeface="Arial" charset="0"/>
              <a:buNone/>
            </a:pPr>
            <a:r>
              <a:rPr lang="ru-RU" sz="2400" dirty="0" smtClean="0"/>
              <a:t>		4) </a:t>
            </a:r>
            <a:r>
              <a:rPr lang="ru-RU" sz="2400" dirty="0" err="1" smtClean="0"/>
              <a:t>цементуемые</a:t>
            </a:r>
            <a:r>
              <a:rPr lang="ru-RU" sz="2400" dirty="0" smtClean="0"/>
              <a:t> под закалку</a:t>
            </a:r>
          </a:p>
          <a:p>
            <a:pPr>
              <a:buFont typeface="Arial" charset="0"/>
              <a:buNone/>
            </a:pPr>
            <a:r>
              <a:rPr lang="ru-RU" sz="2400" dirty="0" smtClean="0"/>
              <a:t>		5) подвергаемые азотированию и хромированию</a:t>
            </a:r>
          </a:p>
          <a:p>
            <a:r>
              <a:rPr lang="ru-RU" sz="2800" dirty="0" smtClean="0"/>
              <a:t>Наиболее применяемый материал – сталь 18ХГТ,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МАТЕРИАЛЫ ДЛЯ ЧЕРВЯКОВ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6">
      <a:dk1>
        <a:sysClr val="windowText" lastClr="000000"/>
      </a:dk1>
      <a:lt1>
        <a:srgbClr val="000000"/>
      </a:lt1>
      <a:dk2>
        <a:srgbClr val="FEFAC9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304</TotalTime>
  <Words>361</Words>
  <Application>Microsoft Office PowerPoint</Application>
  <PresentationFormat>Экран (4:3)</PresentationFormat>
  <Paragraphs>120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Бумажная</vt:lpstr>
      <vt:lpstr>Формула</vt:lpstr>
      <vt:lpstr>             Государственное автономноепрофессиональное образовательное учреждение Краснодарского края «Новороссийский колледж строительства и экономики»  (ГАПОУ КК «НКСЭ») </vt:lpstr>
      <vt:lpstr>Слайд 2</vt:lpstr>
      <vt:lpstr>Слайд 3</vt:lpstr>
      <vt:lpstr>КЛАССИФИКАЦИЯ ЧЕРВЯЧНЫХ ПЕРЕДАЧ</vt:lpstr>
      <vt:lpstr>Слайд 5</vt:lpstr>
      <vt:lpstr>Слайд 6</vt:lpstr>
      <vt:lpstr>Достоинства</vt:lpstr>
      <vt:lpstr>Недостатки:</vt:lpstr>
      <vt:lpstr>МАТЕРИАЛЫ ДЛЯ ЧЕРВЯКОВ</vt:lpstr>
      <vt:lpstr>МАТЕРИАЛЫ  ЧЕРВЯЧНЫХ  КОЛЕС</vt:lpstr>
      <vt:lpstr>Слайд 11</vt:lpstr>
      <vt:lpstr>Слайд 12</vt:lpstr>
      <vt:lpstr>Геометрические параметры червяка</vt:lpstr>
      <vt:lpstr>Геометрические параметры червячного колеса</vt:lpstr>
      <vt:lpstr>Контрольные  вопросы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ЮРИЙ ФУРСА</cp:lastModifiedBy>
  <cp:revision>45</cp:revision>
  <dcterms:modified xsi:type="dcterms:W3CDTF">2018-10-10T20:21:00Z</dcterms:modified>
</cp:coreProperties>
</file>