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0" r:id="rId3"/>
    <p:sldId id="259" r:id="rId4"/>
    <p:sldId id="262" r:id="rId5"/>
    <p:sldId id="261" r:id="rId6"/>
    <p:sldId id="258" r:id="rId7"/>
    <p:sldId id="263" r:id="rId8"/>
    <p:sldId id="266" r:id="rId9"/>
    <p:sldId id="269" r:id="rId10"/>
    <p:sldId id="267" r:id="rId11"/>
    <p:sldId id="268" r:id="rId12"/>
    <p:sldId id="275" r:id="rId13"/>
    <p:sldId id="265" r:id="rId14"/>
    <p:sldId id="270" r:id="rId15"/>
    <p:sldId id="276" r:id="rId16"/>
    <p:sldId id="271" r:id="rId17"/>
    <p:sldId id="278" r:id="rId18"/>
    <p:sldId id="272" r:id="rId19"/>
    <p:sldId id="264" r:id="rId20"/>
    <p:sldId id="277" r:id="rId21"/>
    <p:sldId id="279" r:id="rId22"/>
    <p:sldId id="273" r:id="rId23"/>
    <p:sldId id="274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0" autoAdjust="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7026-A490-4282-9816-D60C783A574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96DFB-977E-42F2-ABAC-31803AB78E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7026-A490-4282-9816-D60C783A574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6DFB-977E-42F2-ABAC-31803AB78E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7026-A490-4282-9816-D60C783A574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6DFB-977E-42F2-ABAC-31803AB78E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F7026-A490-4282-9816-D60C783A574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4C96DFB-977E-42F2-ABAC-31803AB78E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7026-A490-4282-9816-D60C783A574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6DFB-977E-42F2-ABAC-31803AB78E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7026-A490-4282-9816-D60C783A574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6DFB-977E-42F2-ABAC-31803AB78E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6DFB-977E-42F2-ABAC-31803AB78E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7026-A490-4282-9816-D60C783A574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7026-A490-4282-9816-D60C783A574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6DFB-977E-42F2-ABAC-31803AB78E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7026-A490-4282-9816-D60C783A574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6DFB-977E-42F2-ABAC-31803AB78E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F7026-A490-4282-9816-D60C783A574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4C96DFB-977E-42F2-ABAC-31803AB78E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F7026-A490-4282-9816-D60C783A574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96DFB-977E-42F2-ABAC-31803AB78E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79F7026-A490-4282-9816-D60C783A5740}" type="datetimeFigureOut">
              <a:rPr lang="ru-RU" smtClean="0"/>
              <a:pPr/>
              <a:t>05.04.2019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4C96DFB-977E-42F2-ABAC-31803AB78ED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contrast="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 flipV="1">
            <a:off x="9144000" y="6858000"/>
            <a:ext cx="1260648" cy="603448"/>
          </a:xfrm>
          <a:effectLst>
            <a:outerShdw blurRad="95000" rotWithShape="0">
              <a:srgbClr val="000000">
                <a:alpha val="50000"/>
              </a:srgbClr>
            </a:outerShdw>
            <a:softEdge rad="6350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ru-RU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57166"/>
            <a:ext cx="9144000" cy="857232"/>
          </a:xfrm>
          <a:effectLst>
            <a:outerShdw blurRad="95000" rotWithShape="0">
              <a:srgbClr val="000000">
                <a:alpha val="50000"/>
              </a:srgbClr>
            </a:outerShdw>
            <a:softEdge rad="6350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Философия Аристотеля</a:t>
            </a:r>
            <a:endParaRPr lang="ru-RU" b="1" spc="150" dirty="0">
              <a:ln w="11430"/>
              <a:solidFill>
                <a:srgbClr val="F8F8F8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 descr="284_deduktivnoe-i-induktivnoe-umozaklyucheniya-4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2571736" y="1785926"/>
            <a:ext cx="3857652" cy="40719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Рисунок 15" descr="52144543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66"/>
            <a:ext cx="1238250" cy="200025"/>
          </a:xfrm>
          <a:prstGeom prst="rect">
            <a:avLst/>
          </a:prstGeom>
        </p:spPr>
      </p:pic>
      <p:pic>
        <p:nvPicPr>
          <p:cNvPr id="17" name="Рисунок 16" descr="52144543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71546"/>
            <a:ext cx="1238250" cy="200025"/>
          </a:xfrm>
          <a:prstGeom prst="rect">
            <a:avLst/>
          </a:prstGeom>
        </p:spPr>
      </p:pic>
      <p:pic>
        <p:nvPicPr>
          <p:cNvPr id="18" name="Рисунок 17" descr="52144543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357166"/>
            <a:ext cx="1238250" cy="200025"/>
          </a:xfrm>
          <a:prstGeom prst="rect">
            <a:avLst/>
          </a:prstGeom>
        </p:spPr>
      </p:pic>
      <p:pic>
        <p:nvPicPr>
          <p:cNvPr id="19" name="Рисунок 18" descr="52144543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357166"/>
            <a:ext cx="1238250" cy="200025"/>
          </a:xfrm>
          <a:prstGeom prst="rect">
            <a:avLst/>
          </a:prstGeom>
        </p:spPr>
      </p:pic>
      <p:pic>
        <p:nvPicPr>
          <p:cNvPr id="20" name="Рисунок 19" descr="52144543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357166"/>
            <a:ext cx="1238250" cy="200025"/>
          </a:xfrm>
          <a:prstGeom prst="rect">
            <a:avLst/>
          </a:prstGeom>
        </p:spPr>
      </p:pic>
      <p:pic>
        <p:nvPicPr>
          <p:cNvPr id="21" name="Рисунок 20" descr="52144543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357166"/>
            <a:ext cx="1238250" cy="200025"/>
          </a:xfrm>
          <a:prstGeom prst="rect">
            <a:avLst/>
          </a:prstGeom>
        </p:spPr>
      </p:pic>
      <p:pic>
        <p:nvPicPr>
          <p:cNvPr id="22" name="Рисунок 21" descr="52144543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357166"/>
            <a:ext cx="1238250" cy="200025"/>
          </a:xfrm>
          <a:prstGeom prst="rect">
            <a:avLst/>
          </a:prstGeom>
        </p:spPr>
      </p:pic>
      <p:pic>
        <p:nvPicPr>
          <p:cNvPr id="23" name="Рисунок 22" descr="52144543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264" y="357166"/>
            <a:ext cx="1238250" cy="200025"/>
          </a:xfrm>
          <a:prstGeom prst="rect">
            <a:avLst/>
          </a:prstGeom>
        </p:spPr>
      </p:pic>
      <p:pic>
        <p:nvPicPr>
          <p:cNvPr id="24" name="Рисунок 23" descr="52144543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3834" y="357166"/>
            <a:ext cx="1238250" cy="200025"/>
          </a:xfrm>
          <a:prstGeom prst="rect">
            <a:avLst/>
          </a:prstGeom>
        </p:spPr>
      </p:pic>
      <p:pic>
        <p:nvPicPr>
          <p:cNvPr id="25" name="Рисунок 24" descr="52144543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38" y="1071546"/>
            <a:ext cx="1238250" cy="200025"/>
          </a:xfrm>
          <a:prstGeom prst="rect">
            <a:avLst/>
          </a:prstGeom>
        </p:spPr>
      </p:pic>
      <p:pic>
        <p:nvPicPr>
          <p:cNvPr id="26" name="Рисунок 25" descr="52144543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1071546"/>
            <a:ext cx="1238250" cy="200025"/>
          </a:xfrm>
          <a:prstGeom prst="rect">
            <a:avLst/>
          </a:prstGeom>
        </p:spPr>
      </p:pic>
      <p:pic>
        <p:nvPicPr>
          <p:cNvPr id="27" name="Рисунок 26" descr="52144543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1071546"/>
            <a:ext cx="1238250" cy="200025"/>
          </a:xfrm>
          <a:prstGeom prst="rect">
            <a:avLst/>
          </a:prstGeom>
        </p:spPr>
      </p:pic>
      <p:pic>
        <p:nvPicPr>
          <p:cNvPr id="28" name="Рисунок 27" descr="52144543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1071546"/>
            <a:ext cx="1238250" cy="200025"/>
          </a:xfrm>
          <a:prstGeom prst="rect">
            <a:avLst/>
          </a:prstGeom>
        </p:spPr>
      </p:pic>
      <p:pic>
        <p:nvPicPr>
          <p:cNvPr id="29" name="Рисунок 28" descr="52144543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1071546"/>
            <a:ext cx="1238250" cy="200025"/>
          </a:xfrm>
          <a:prstGeom prst="rect">
            <a:avLst/>
          </a:prstGeom>
        </p:spPr>
      </p:pic>
      <p:pic>
        <p:nvPicPr>
          <p:cNvPr id="30" name="Рисунок 29" descr="52144543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264" y="1071546"/>
            <a:ext cx="1238250" cy="200025"/>
          </a:xfrm>
          <a:prstGeom prst="rect">
            <a:avLst/>
          </a:prstGeom>
        </p:spPr>
      </p:pic>
      <p:pic>
        <p:nvPicPr>
          <p:cNvPr id="31" name="Рисунок 30" descr="52144543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5750" y="1000108"/>
            <a:ext cx="1238250" cy="200025"/>
          </a:xfrm>
          <a:prstGeom prst="rect">
            <a:avLst/>
          </a:prstGeom>
        </p:spPr>
      </p:pic>
      <p:pic>
        <p:nvPicPr>
          <p:cNvPr id="54" name="Рисунок 53" descr="93968569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1571612"/>
            <a:ext cx="609600" cy="609600"/>
          </a:xfrm>
          <a:prstGeom prst="rect">
            <a:avLst/>
          </a:prstGeom>
        </p:spPr>
      </p:pic>
      <p:pic>
        <p:nvPicPr>
          <p:cNvPr id="55" name="Рисунок 54" descr="93968569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5357826"/>
            <a:ext cx="609600" cy="609600"/>
          </a:xfrm>
          <a:prstGeom prst="rect">
            <a:avLst/>
          </a:prstGeom>
        </p:spPr>
      </p:pic>
      <p:pic>
        <p:nvPicPr>
          <p:cNvPr id="56" name="Рисунок 55" descr="93968569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7950" y="4214818"/>
            <a:ext cx="609600" cy="609600"/>
          </a:xfrm>
          <a:prstGeom prst="rect">
            <a:avLst/>
          </a:prstGeom>
        </p:spPr>
      </p:pic>
      <p:pic>
        <p:nvPicPr>
          <p:cNvPr id="57" name="Рисунок 56" descr="93968569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2500306"/>
            <a:ext cx="609600" cy="609600"/>
          </a:xfrm>
          <a:prstGeom prst="rect">
            <a:avLst/>
          </a:prstGeom>
        </p:spPr>
      </p:pic>
      <p:pic>
        <p:nvPicPr>
          <p:cNvPr id="58" name="Рисунок 57" descr="93968569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1934" y="1214422"/>
            <a:ext cx="609600" cy="609600"/>
          </a:xfrm>
          <a:prstGeom prst="rect">
            <a:avLst/>
          </a:prstGeom>
        </p:spPr>
      </p:pic>
      <p:pic>
        <p:nvPicPr>
          <p:cNvPr id="59" name="Рисунок 58" descr="93968569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5857892"/>
            <a:ext cx="609600" cy="609600"/>
          </a:xfrm>
          <a:prstGeom prst="rect">
            <a:avLst/>
          </a:prstGeom>
        </p:spPr>
      </p:pic>
      <p:pic>
        <p:nvPicPr>
          <p:cNvPr id="60" name="Рисунок 59" descr="93968569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5357826"/>
            <a:ext cx="609600" cy="609600"/>
          </a:xfrm>
          <a:prstGeom prst="rect">
            <a:avLst/>
          </a:prstGeom>
        </p:spPr>
      </p:pic>
      <p:pic>
        <p:nvPicPr>
          <p:cNvPr id="61" name="Рисунок 60" descr="93968569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0232" y="4000504"/>
            <a:ext cx="609600" cy="609600"/>
          </a:xfrm>
          <a:prstGeom prst="rect">
            <a:avLst/>
          </a:prstGeom>
        </p:spPr>
      </p:pic>
      <p:pic>
        <p:nvPicPr>
          <p:cNvPr id="62" name="Рисунок 61" descr="93968569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0232" y="2571744"/>
            <a:ext cx="609600" cy="609600"/>
          </a:xfrm>
          <a:prstGeom prst="rect">
            <a:avLst/>
          </a:prstGeom>
        </p:spPr>
      </p:pic>
      <p:pic>
        <p:nvPicPr>
          <p:cNvPr id="63" name="Рисунок 62" descr="93968569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3174" y="15716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36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Категории Аристотеля как способ объяснения сути бытия (Логика)</a:t>
            </a:r>
            <a:endParaRPr lang="ru-RU" sz="3600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5" name="Содержимое 4" descr="clock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-28637" y="1372462"/>
            <a:ext cx="4672075" cy="262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5334000"/>
          </a:xfrm>
        </p:spPr>
        <p:txBody>
          <a:bodyPr>
            <a:normAutofit fontScale="92500" lnSpcReduction="2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rgbClr val="FF0000"/>
                </a:solidFill>
              </a:rPr>
              <a:t>Аристотель выделяет  10 категорий,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которые отвечают на поставленный вопрос (о бытии):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сущность (субстанция);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количество;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качество;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отношение;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место;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время;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положение;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состояние;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действие;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страдание.</a:t>
            </a:r>
          </a:p>
        </p:txBody>
      </p:sp>
      <p:pic>
        <p:nvPicPr>
          <p:cNvPr id="6" name="Рисунок 5" descr="Томаш-Копер1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tretch>
            <a:fillRect/>
          </a:stretch>
        </p:blipFill>
        <p:spPr>
          <a:xfrm>
            <a:off x="0" y="3866820"/>
            <a:ext cx="4692656" cy="2991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0"/>
            <a:ext cx="9144000" cy="278605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ru-RU" dirty="0" smtClean="0"/>
              <a:t>По Аристотелю, бытие – это сущность (субстанция), обладающая свойствами количества, качества, места, времени, отношения, положения, состояния, действия, страдания.</a:t>
            </a:r>
          </a:p>
          <a:p>
            <a:r>
              <a:rPr lang="ru-RU" dirty="0" smtClean="0"/>
              <a:t>Человек, как правило, способен воспринимать лишь свойства бытия, но не сущность. Также согласно Аристотелю категории – это высшее отражение и обобщение окружающей действительности, без которых немыслимо само бытие.</a:t>
            </a:r>
          </a:p>
          <a:p>
            <a:endParaRPr lang="ru-RU" dirty="0"/>
          </a:p>
        </p:txBody>
      </p:sp>
      <p:pic>
        <p:nvPicPr>
          <p:cNvPr id="7" name="Содержимое 6" descr="1281112832_039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1571604" y="2437417"/>
            <a:ext cx="6000792" cy="4420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1956"/>
          </a:xfrm>
          <a:effectLst>
            <a:outerShdw blurRad="95000" rotWithShape="0">
              <a:srgbClr val="000000">
                <a:alpha val="50000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Метафизика</a:t>
            </a:r>
            <a:endParaRPr lang="ru-RU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5" name="Содержимое 4" descr="11141_900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0" y="1142984"/>
            <a:ext cx="467303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714356"/>
            <a:ext cx="4495800" cy="614364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ru-RU" dirty="0" smtClean="0"/>
              <a:t>Главное содержание метафизики («первой философии») Аристотеля сводится к критике платоновского учения об обособленности мира идей от мира вещей. реальная вещь, с учётом ещё и её материи, имеет не два, а целых четыре основополагающих начала – «</a:t>
            </a:r>
            <a:r>
              <a:rPr lang="ru-RU" b="1" dirty="0" smtClean="0"/>
              <a:t>четыре причины</a:t>
            </a:r>
            <a:r>
              <a:rPr lang="ru-RU" dirty="0" smtClean="0"/>
              <a:t>», по выражению самого Аристотеля.</a:t>
            </a:r>
          </a:p>
          <a:p>
            <a:r>
              <a:rPr lang="ru-RU" dirty="0" smtClean="0"/>
              <a:t>Материя   — «то, из чего».</a:t>
            </a:r>
          </a:p>
          <a:p>
            <a:r>
              <a:rPr lang="ru-RU" dirty="0" smtClean="0"/>
              <a:t>Форма— «то, что».</a:t>
            </a:r>
          </a:p>
          <a:p>
            <a:r>
              <a:rPr lang="ru-RU" dirty="0" smtClean="0"/>
              <a:t>Действующая, или производящая причина— «то, откуда».</a:t>
            </a:r>
          </a:p>
          <a:p>
            <a:r>
              <a:rPr lang="ru-RU" dirty="0" smtClean="0"/>
              <a:t>Цель, или конечная причина — «то, ради чего».</a:t>
            </a:r>
          </a:p>
          <a:p>
            <a:endParaRPr lang="ru-RU" dirty="0"/>
          </a:p>
        </p:txBody>
      </p:sp>
      <p:pic>
        <p:nvPicPr>
          <p:cNvPr id="6" name="Рисунок 5" descr="1699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0" y="3429000"/>
            <a:ext cx="4583298" cy="2963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lum contrast="3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Проблема материи в философии Аристотеля</a:t>
            </a:r>
            <a:endParaRPr lang="ru-RU" dirty="0"/>
          </a:p>
        </p:txBody>
      </p:sp>
      <p:pic>
        <p:nvPicPr>
          <p:cNvPr id="5" name="Содержимое 4" descr="1326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357158" y="1071546"/>
            <a:ext cx="4059238" cy="3333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3504" y="785794"/>
            <a:ext cx="4000496" cy="607220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По Аристотелю, </a:t>
            </a:r>
            <a:r>
              <a:rPr lang="ru-RU" b="1" dirty="0" smtClean="0">
                <a:solidFill>
                  <a:srgbClr val="FF0000"/>
                </a:solidFill>
              </a:rPr>
              <a:t>материя – это потенция, </a:t>
            </a:r>
            <a:r>
              <a:rPr lang="ru-RU" dirty="0" smtClean="0"/>
              <a:t>ограниченная формой (например, медный шар – это медь, ограниченная шарообразностью, и т.д.). </a:t>
            </a:r>
          </a:p>
          <a:p>
            <a:r>
              <a:rPr lang="ru-RU" dirty="0" smtClean="0"/>
              <a:t>все сущее на Земле обладает потенцией (собственно материей) и формой;</a:t>
            </a:r>
          </a:p>
          <a:p>
            <a:r>
              <a:rPr lang="ru-RU" dirty="0" smtClean="0"/>
              <a:t>изменение хотя бы одного из этих качеств (либо материи, либо формы) приводит к изменению сущности самого предмета;</a:t>
            </a:r>
          </a:p>
          <a:p>
            <a:endParaRPr lang="ru-RU" dirty="0"/>
          </a:p>
        </p:txBody>
      </p:sp>
      <p:pic>
        <p:nvPicPr>
          <p:cNvPr id="6" name="Рисунок 5" descr="12248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357158" y="4143380"/>
            <a:ext cx="4092558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7392origi_1382392_7716265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0" y="0"/>
            <a:ext cx="4754322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28670"/>
            <a:ext cx="4495800" cy="521495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реальность – это последовательность перехода от материи к форме и от формы к материи;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потенция (материал) есть пассивное начало, форма – активное;</a:t>
            </a: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высшей формой всего сущего является Бог, имеющий бытие вне мира.</a:t>
            </a:r>
          </a:p>
          <a:p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6" name="Рисунок 5" descr="foto-nasha-zhizn-eto-son-ili-realnost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tretch>
            <a:fillRect/>
          </a:stretch>
        </p:blipFill>
        <p:spPr>
          <a:xfrm>
            <a:off x="142844" y="3199187"/>
            <a:ext cx="4599650" cy="3658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  <a:effectLst>
            <a:outerShdw blurRad="95000" rotWithShape="0">
              <a:srgbClr val="000000">
                <a:alpha val="50000"/>
              </a:srgbClr>
            </a:outerShdw>
            <a:softEdge rad="63500"/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Физика Аристотеля</a:t>
            </a:r>
            <a:endParaRPr lang="ru-RU" dirty="0"/>
          </a:p>
        </p:txBody>
      </p:sp>
      <p:pic>
        <p:nvPicPr>
          <p:cNvPr id="5" name="Содержимое 4" descr="aristotel-cosmos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0" y="928670"/>
            <a:ext cx="5674928" cy="5433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72132" y="857232"/>
            <a:ext cx="3571868" cy="6000768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ru-RU" dirty="0" smtClean="0"/>
              <a:t>Аристотель признаёт четыре первоначальные «стихии», образуемые четырьмя возможными сочетаниями двух главных материальных противоположностей: холода – тепла и сухости – влажности. Земля и Вселенная, по Аристотелю, имеют форму шаров.  Шарообразная земля образует центр вселенной.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lum contrast="2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7631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Проблема души и человека в философии Аристотеля.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2066" y="1285860"/>
            <a:ext cx="4071934" cy="557214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Носителем сознания, по Аристотелю, является душа. Философ выделяет </a:t>
            </a:r>
            <a:r>
              <a:rPr lang="ru-RU" b="1" dirty="0" smtClean="0">
                <a:solidFill>
                  <a:srgbClr val="FF0000"/>
                </a:solidFill>
              </a:rPr>
              <a:t>три уровня души:</a:t>
            </a:r>
          </a:p>
          <a:p>
            <a:r>
              <a:rPr lang="ru-RU" dirty="0" smtClean="0"/>
              <a:t>растительная душа;</a:t>
            </a:r>
          </a:p>
          <a:p>
            <a:r>
              <a:rPr lang="ru-RU" dirty="0" smtClean="0"/>
              <a:t>животная душа;</a:t>
            </a:r>
          </a:p>
          <a:p>
            <a:r>
              <a:rPr lang="ru-RU" dirty="0" smtClean="0"/>
              <a:t>разумная душа.</a:t>
            </a:r>
          </a:p>
          <a:p>
            <a:pPr>
              <a:buNone/>
            </a:pPr>
            <a:r>
              <a:rPr lang="ru-RU" dirty="0" smtClean="0"/>
              <a:t>Являясь носителем сознания, душа также ведает функциями организма.</a:t>
            </a:r>
          </a:p>
          <a:p>
            <a:endParaRPr lang="ru-RU" dirty="0"/>
          </a:p>
        </p:txBody>
      </p:sp>
      <p:pic>
        <p:nvPicPr>
          <p:cNvPr id="8" name="Содержимое 7" descr="к-душе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500034" y="1643050"/>
            <a:ext cx="4071966" cy="4695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contrast="33000"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47708"/>
          </a:xfrm>
          <a:effectLst>
            <a:outerShdw blurRad="95000" rotWithShape="0">
              <a:srgbClr val="000000">
                <a:alpha val="50000"/>
              </a:srgbClr>
            </a:outerShdw>
            <a:softEdge rad="1270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Аристотель о природе</a:t>
            </a:r>
            <a:endParaRPr lang="ru-RU" dirty="0"/>
          </a:p>
        </p:txBody>
      </p:sp>
      <p:pic>
        <p:nvPicPr>
          <p:cNvPr id="5" name="Содержимое 4" descr="svet-cvety-lepestki-oboi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-1" y="928670"/>
            <a:ext cx="4955453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14942" y="1000108"/>
            <a:ext cx="3929058" cy="564360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ru-RU" smtClean="0"/>
              <a:t>Вследствие вечного стремления материи ко всё более совершенному «оформлению» неорганический мир мало-помалу переходит в органический, а растительное царство – в животное. </a:t>
            </a:r>
            <a:r>
              <a:rPr lang="ru-RU" dirty="0" smtClean="0"/>
              <a:t>Таким образом, вся природа составляет одно целое, и жизнь, развиваясь вся ярче, достигает высшей ступени совершенства в человеке.</a:t>
            </a:r>
            <a:endParaRPr lang="ru-RU" dirty="0"/>
          </a:p>
        </p:txBody>
      </p:sp>
      <p:pic>
        <p:nvPicPr>
          <p:cNvPr id="6" name="Рисунок 5" descr="210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-1" y="3643314"/>
            <a:ext cx="5080035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contrast="18000"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4572008"/>
            <a:ext cx="9144000" cy="2285992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Аристотель материалистически подходит к проблеме человека. Он считает, что </a:t>
            </a:r>
            <a:r>
              <a:rPr lang="ru-RU" b="1" dirty="0" smtClean="0">
                <a:solidFill>
                  <a:srgbClr val="FF0000"/>
                </a:solidFill>
              </a:rPr>
              <a:t>человек</a:t>
            </a:r>
            <a:r>
              <a:rPr lang="ru-RU" dirty="0" smtClean="0"/>
              <a:t>:</a:t>
            </a:r>
          </a:p>
          <a:p>
            <a:r>
              <a:rPr lang="ru-RU" dirty="0" smtClean="0"/>
              <a:t>по биологической сущности является одним из видов высокоорганизованных животных;</a:t>
            </a:r>
          </a:p>
          <a:p>
            <a:r>
              <a:rPr lang="ru-RU" dirty="0" smtClean="0"/>
              <a:t>отличается от животных наличием мышления и разума;</a:t>
            </a:r>
          </a:p>
          <a:p>
            <a:r>
              <a:rPr lang="ru-RU" dirty="0" smtClean="0"/>
              <a:t>имеет врожденную склонность жить вместе с себе подобными (то есть жить в коллективе).</a:t>
            </a:r>
          </a:p>
          <a:p>
            <a:endParaRPr lang="ru-RU" dirty="0"/>
          </a:p>
        </p:txBody>
      </p:sp>
      <p:pic>
        <p:nvPicPr>
          <p:cNvPr id="6" name="Рисунок 5" descr="94405_original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4112905" y="0"/>
            <a:ext cx="5031095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Как-развить-гибкость-мышления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85720" y="0"/>
            <a:ext cx="3513762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lum contrast="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Классификация по Аристотелю форм государства</a:t>
            </a:r>
            <a:endParaRPr lang="ru-RU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5" name="Содержимое 4" descr="Немецкая аристократия, первая половина 19-го века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285984" y="1571612"/>
            <a:ext cx="3498553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643570" y="1357298"/>
            <a:ext cx="3500430" cy="550070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монархия;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тирания;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аристократия;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крайняя олигархия;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охлократия (власть толпы, крайняя демократия);</a:t>
            </a:r>
          </a:p>
          <a:p>
            <a:r>
              <a:rPr lang="ru-RU" dirty="0" err="1" smtClean="0">
                <a:solidFill>
                  <a:schemeClr val="bg1"/>
                </a:solidFill>
              </a:rPr>
              <a:t>полития</a:t>
            </a:r>
            <a:r>
              <a:rPr lang="ru-RU" dirty="0" smtClean="0">
                <a:solidFill>
                  <a:schemeClr val="bg1"/>
                </a:solidFill>
              </a:rPr>
              <a:t> (смесь умеренной олигархии и умеренной демократии) – </a:t>
            </a:r>
            <a:r>
              <a:rPr lang="ru-RU" b="1" dirty="0" smtClean="0">
                <a:solidFill>
                  <a:srgbClr val="FF0000"/>
                </a:solidFill>
              </a:rPr>
              <a:t>наилучшая форма</a:t>
            </a:r>
          </a:p>
          <a:p>
            <a:endParaRPr lang="ru-RU" dirty="0"/>
          </a:p>
        </p:txBody>
      </p:sp>
      <p:pic>
        <p:nvPicPr>
          <p:cNvPr id="6" name="Рисунок 5" descr="1421576798_demokr-2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0" y="1500174"/>
            <a:ext cx="2786082" cy="2786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tyranny-benheine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0" y="4133850"/>
            <a:ext cx="3752850" cy="272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lum bright="1000" contras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33460"/>
          </a:xfrm>
          <a:effectLst>
            <a:outerShdw blurRad="95000" rotWithShape="0">
              <a:srgbClr val="000000">
                <a:alpha val="50000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Этапы творчества и основные произведения</a:t>
            </a:r>
            <a:endParaRPr lang="ru-RU" b="1" i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14744" y="1142984"/>
            <a:ext cx="4421888" cy="3476636"/>
          </a:xfrm>
          <a:effectLst>
            <a:outerShdw blurRad="95000" rotWithShape="0">
              <a:srgbClr val="000000">
                <a:alpha val="50000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Аристотель</a:t>
            </a:r>
            <a:r>
              <a:rPr lang="ru-RU" sz="2800" dirty="0" smtClean="0">
                <a:solidFill>
                  <a:schemeClr val="bg1"/>
                </a:solidFill>
              </a:rPr>
              <a:t> (384-322 гг. до н.э.) – древнегреческий философ классического периода, ученик Платона, воспитатель Александра Македонского.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" name="Содержимое 6" descr="ва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0" y="1214422"/>
            <a:ext cx="3214710" cy="4995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ic04.pn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4026710" y="4143380"/>
            <a:ext cx="3393275" cy="2714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47708"/>
          </a:xfrm>
          <a:effectLst>
            <a:outerShdw blurRad="95000" rotWithShape="0">
              <a:srgbClr val="000000">
                <a:alpha val="50000"/>
              </a:srgb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Этика Аристотеля</a:t>
            </a:r>
            <a:endParaRPr lang="ru-RU" dirty="0"/>
          </a:p>
        </p:txBody>
      </p:sp>
      <p:pic>
        <p:nvPicPr>
          <p:cNvPr id="5" name="Содержимое 4" descr="jxTp5j9z1Mg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0" y="857232"/>
            <a:ext cx="4059238" cy="2865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57232"/>
            <a:ext cx="4495800" cy="6000768"/>
          </a:xfrm>
          <a:effectLst>
            <a:outerShdw blurRad="95000" rotWithShape="0">
              <a:srgbClr val="000000">
                <a:alpha val="50000"/>
              </a:srgb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dirty="0" smtClean="0"/>
              <a:t>Философская этика призвана через многократное упражнение выработать в человеке </a:t>
            </a:r>
            <a:r>
              <a:rPr lang="ru-RU" i="1" dirty="0" smtClean="0"/>
              <a:t>сознательную тягу</a:t>
            </a:r>
            <a:r>
              <a:rPr lang="ru-RU" dirty="0" smtClean="0"/>
              <a:t> к доброму, сделав её постоянным качеством воли.</a:t>
            </a:r>
          </a:p>
          <a:p>
            <a:pPr>
              <a:buNone/>
            </a:pPr>
            <a:r>
              <a:rPr lang="ru-RU" dirty="0" smtClean="0"/>
              <a:t>    Суть добра – в господстве разумного элемента души над чувственными страстями. Истинное этическое поведение состоит в том, чтобы занимать разумную средину между противоположными крайностями, которые и есть пороки.</a:t>
            </a:r>
          </a:p>
          <a:p>
            <a:endParaRPr lang="ru-RU" dirty="0"/>
          </a:p>
        </p:txBody>
      </p:sp>
      <p:pic>
        <p:nvPicPr>
          <p:cNvPr id="6" name="Рисунок 5" descr="Доброта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tretch>
            <a:fillRect/>
          </a:stretch>
        </p:blipFill>
        <p:spPr>
          <a:xfrm>
            <a:off x="214282" y="3599891"/>
            <a:ext cx="3786182" cy="3258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contrast="28000"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  <a:effectLst>
            <a:outerShdw blurRad="95000" rotWithShape="0">
              <a:srgbClr val="000000">
                <a:alpha val="50000"/>
              </a:srgbClr>
            </a:outerShdw>
            <a:softEdge rad="317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«Поэтическая философия» Аристотеля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5" name="Содержимое 4" descr="p_wED2recCo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-39533" y="1142984"/>
            <a:ext cx="4695577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1546"/>
            <a:ext cx="4059936" cy="578645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ru-RU" dirty="0" smtClean="0"/>
              <a:t>Трактат Аристотеля «Риторика» состоит из трёх книг, посвящённых трем видам ораторских речей: политическим, судебным и праздничным (</a:t>
            </a:r>
            <a:r>
              <a:rPr lang="ru-RU" dirty="0" err="1" smtClean="0"/>
              <a:t>эпидиктическим</a:t>
            </a:r>
            <a:r>
              <a:rPr lang="ru-RU" dirty="0" smtClean="0"/>
              <a:t>).</a:t>
            </a:r>
          </a:p>
          <a:p>
            <a:r>
              <a:rPr lang="ru-RU" dirty="0" smtClean="0"/>
              <a:t>Согласно Аристотелю, трагедия должна возбуждать в зрителях чувства ужаса и сострадания, чтобы путём сильных впечатлений производить </a:t>
            </a:r>
            <a:r>
              <a:rPr lang="ru-RU" i="1" dirty="0" smtClean="0"/>
              <a:t>катарсис</a:t>
            </a:r>
            <a:r>
              <a:rPr lang="ru-RU" dirty="0" smtClean="0"/>
              <a:t> (очищение) души. </a:t>
            </a:r>
          </a:p>
          <a:p>
            <a:endParaRPr lang="ru-RU" dirty="0"/>
          </a:p>
        </p:txBody>
      </p:sp>
      <p:pic>
        <p:nvPicPr>
          <p:cNvPr id="6" name="Рисунок 5" descr="аб140-300x300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571472" y="3643290"/>
            <a:ext cx="321471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effectLst>
            <a:outerShdw blurRad="95000" rotWithShape="0">
              <a:srgbClr val="000000">
                <a:alpha val="50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Историческое значение философии Аристотеля</a:t>
            </a:r>
            <a:endParaRPr lang="ru-RU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1142984"/>
            <a:ext cx="9144000" cy="5715016"/>
          </a:xfrm>
          <a:effectLst>
            <a:outerShdw blurRad="95000" rotWithShape="0">
              <a:srgbClr val="000000">
                <a:alpha val="50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 smtClean="0"/>
              <a:t>внес существенные коррективы в ряд положений философии Платона, критикуя учение о «чистых идеях»;</a:t>
            </a:r>
          </a:p>
          <a:p>
            <a:r>
              <a:rPr lang="ru-RU" sz="2800" dirty="0" smtClean="0"/>
              <a:t>дал материалистическую трактовку происхождения мира и человека;</a:t>
            </a:r>
          </a:p>
          <a:p>
            <a:r>
              <a:rPr lang="ru-RU" sz="2800" dirty="0" smtClean="0"/>
              <a:t>выделил 10 философских категорий;</a:t>
            </a:r>
          </a:p>
          <a:p>
            <a:r>
              <a:rPr lang="ru-RU" sz="2800" dirty="0" smtClean="0"/>
              <a:t>дал определение бытия через категории;</a:t>
            </a:r>
          </a:p>
          <a:p>
            <a:r>
              <a:rPr lang="ru-RU" sz="2800" dirty="0" smtClean="0"/>
              <a:t>определил сущность материи;</a:t>
            </a:r>
          </a:p>
          <a:p>
            <a:endParaRPr lang="ru-RU" sz="2800" dirty="0"/>
          </a:p>
        </p:txBody>
      </p:sp>
      <p:pic>
        <p:nvPicPr>
          <p:cNvPr id="6" name="Рисунок 5" descr="f0_322856070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7452320" y="5733256"/>
            <a:ext cx="1369199" cy="1124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Aristotle.jpg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0" y="5406654"/>
            <a:ext cx="1935127" cy="1451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henskaia_logika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488708" cy="312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4857760"/>
            <a:ext cx="9144000" cy="200024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r>
              <a:rPr lang="ru-RU" dirty="0" smtClean="0"/>
              <a:t>выделил шесть типов государства и дал понятие идеального типа – </a:t>
            </a:r>
            <a:r>
              <a:rPr lang="ru-RU" dirty="0" err="1" smtClean="0"/>
              <a:t>политии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внес существенный вклад в развитие логики (дал понятие дедуктивного метода – от частного к общему, обосновал систему силлогизмов – вывода из двух и более посылок заключения).</a:t>
            </a:r>
          </a:p>
          <a:p>
            <a:endParaRPr lang="ru-RU" dirty="0"/>
          </a:p>
        </p:txBody>
      </p:sp>
      <p:pic>
        <p:nvPicPr>
          <p:cNvPr id="8" name="Рисунок 7" descr="comp_845570_big_c1de9df00085ddcc498df273a64713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0"/>
            <a:ext cx="2286016" cy="3383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8ec47b1d64b8636864aa8c8d7d203e8f.jp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5357818" y="0"/>
            <a:ext cx="3054346" cy="2465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luxfon.com-16373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tretch>
            <a:fillRect/>
          </a:stretch>
        </p:blipFill>
        <p:spPr>
          <a:xfrm>
            <a:off x="0" y="2500306"/>
            <a:ext cx="3143242" cy="2514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filosofiy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57488" y="2643182"/>
            <a:ext cx="31432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shutterstock_92821549.jpg"/>
          <p:cNvPicPr>
            <a:picLocks noChangeAspect="1"/>
          </p:cNvPicPr>
          <p:nvPr/>
        </p:nvPicPr>
        <p:blipFill>
          <a:blip r:embed="rId8" cstate="print">
            <a:lum contrast="20000"/>
          </a:blip>
          <a:stretch>
            <a:fillRect/>
          </a:stretch>
        </p:blipFill>
        <p:spPr>
          <a:xfrm>
            <a:off x="5786446" y="2285992"/>
            <a:ext cx="264320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0"/>
            <a:ext cx="9144000" cy="6093296"/>
          </a:xfrm>
          <a:effectLst>
            <a:outerShdw blurRad="95000" rotWithShape="0">
              <a:srgbClr val="000000">
                <a:alpha val="50000"/>
              </a:srgbClr>
            </a:outerShdw>
            <a:softEdge rad="1270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600" dirty="0" smtClean="0"/>
              <a:t>Аристотель был первым учёным, создавшим всестороннюю систему </a:t>
            </a:r>
            <a:r>
              <a:rPr lang="ru-RU" sz="3600" dirty="0" smtClean="0"/>
              <a:t>философии.</a:t>
            </a:r>
          </a:p>
          <a:p>
            <a:r>
              <a:rPr lang="ru-RU" sz="3600" dirty="0" smtClean="0"/>
              <a:t>Его </a:t>
            </a:r>
            <a:r>
              <a:rPr lang="ru-RU" sz="3600" dirty="0" smtClean="0"/>
              <a:t>взгляды на онтологию имели серьёзное влияние на последующее развитие человеческой мысли. Метафизическое учение Аристотеля было принято Фомой Аквинским и развито схоластическим методом.</a:t>
            </a:r>
            <a:endParaRPr lang="ru-RU" sz="3600" dirty="0"/>
          </a:p>
        </p:txBody>
      </p:sp>
      <p:pic>
        <p:nvPicPr>
          <p:cNvPr id="5" name="Содержимое 4" descr="greece0040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flipH="1">
            <a:off x="7020272" y="4653136"/>
            <a:ext cx="1930658" cy="2420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contrast="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776378"/>
          </a:xfrm>
          <a:effectLst>
            <a:outerShdw blurRad="95000" rotWithShape="0">
              <a:srgbClr val="000000">
                <a:alpha val="50000"/>
              </a:srgbClr>
            </a:outerShdw>
            <a:softEdge rad="63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В своей философской деятельности Аристотель прошел три основных этапа:</a:t>
            </a:r>
            <a:endParaRPr lang="ru-RU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5" name="Содержимое 4" descr="greece00401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285720" y="1714488"/>
            <a:ext cx="3710124" cy="4857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29058" y="1714488"/>
            <a:ext cx="4059936" cy="3571900"/>
          </a:xfrm>
          <a:effectLst>
            <a:outerShdw blurRad="95000" rotWithShape="0">
              <a:srgbClr val="000000">
                <a:alpha val="50000"/>
              </a:srgbClr>
            </a:outerShdw>
            <a:softEdge rad="1270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rgbClr val="FF0000"/>
                </a:solidFill>
              </a:rPr>
              <a:t>367-347 гг. до н.э. (20 лет)</a:t>
            </a:r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– работал, начиная с 17-летнего возраста, в Академии Платона и был его учеником (до момента смерти Платона);</a:t>
            </a:r>
          </a:p>
          <a:p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8" name="Рисунок 7" descr="pic21.pn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5857884" y="4367687"/>
            <a:ext cx="2827982" cy="2490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contrast="17000"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26788_html_336c7678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3428992" y="1142984"/>
            <a:ext cx="5715008" cy="404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42844" y="0"/>
            <a:ext cx="9001156" cy="142873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347-335 гг. до н.э. (12 лет) </a:t>
            </a:r>
            <a:r>
              <a:rPr lang="ru-RU" dirty="0" smtClean="0">
                <a:solidFill>
                  <a:schemeClr val="bg1"/>
                </a:solidFill>
              </a:rPr>
              <a:t>– жил и работал в </a:t>
            </a:r>
            <a:r>
              <a:rPr lang="ru-RU" dirty="0" err="1" smtClean="0">
                <a:solidFill>
                  <a:schemeClr val="bg1"/>
                </a:solidFill>
              </a:rPr>
              <a:t>Пелле</a:t>
            </a:r>
            <a:r>
              <a:rPr lang="ru-RU" dirty="0" smtClean="0">
                <a:solidFill>
                  <a:schemeClr val="bg1"/>
                </a:solidFill>
              </a:rPr>
              <a:t> – столице Македонского государства по приглашению царя Филиппа; воспитывал Александра Македонского;</a:t>
            </a:r>
          </a:p>
          <a:p>
            <a:endParaRPr lang="ru-RU" dirty="0"/>
          </a:p>
        </p:txBody>
      </p:sp>
      <p:pic>
        <p:nvPicPr>
          <p:cNvPr id="7" name="Рисунок 6" descr="0_770ff_61243d8c_L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0" y="1285836"/>
            <a:ext cx="3500430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526788_html_m7fae3e3c.jpg"/>
          <p:cNvPicPr>
            <a:picLocks noChangeAspect="1"/>
          </p:cNvPicPr>
          <p:nvPr/>
        </p:nvPicPr>
        <p:blipFill>
          <a:blip r:embed="rId5" cstate="print">
            <a:lum contrast="30000"/>
          </a:blip>
          <a:stretch>
            <a:fillRect/>
          </a:stretch>
        </p:blipFill>
        <p:spPr>
          <a:xfrm>
            <a:off x="3357554" y="3658216"/>
            <a:ext cx="5786446" cy="3199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a2fe34082dc0e281435dc52ec0125bb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357158" y="1285836"/>
            <a:ext cx="8442672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0"/>
            <a:ext cx="9144000" cy="154781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335-322 гг. </a:t>
            </a:r>
            <a:r>
              <a:rPr lang="ru-RU" dirty="0" smtClean="0"/>
              <a:t>– основал собственную философскую школу – </a:t>
            </a:r>
            <a:r>
              <a:rPr lang="ru-RU" dirty="0" err="1" smtClean="0"/>
              <a:t>Ликей</a:t>
            </a:r>
            <a:r>
              <a:rPr lang="ru-RU" dirty="0" smtClean="0"/>
              <a:t> (перипатетическую школу) и работал в ней до своей смерти.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contrast="4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26788_html_106e9bc9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-1" y="1500174"/>
            <a:ext cx="4143373" cy="535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0"/>
            <a:ext cx="9144000" cy="1643050"/>
          </a:xfrm>
          <a:effectLst>
            <a:outerShdw blurRad="95000" algn="tl" rotWithShape="0">
              <a:srgbClr val="000000">
                <a:alpha val="50000"/>
              </a:srgbClr>
            </a:outerShdw>
            <a:softEdge rad="12700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r>
              <a:rPr lang="ru-RU" dirty="0" smtClean="0"/>
              <a:t>К наиболее известным произведениям Аристотеля относятся: «Органон», «Физика», «Механика», «Метафизика», «О душе», «История животных», «</a:t>
            </a:r>
            <a:r>
              <a:rPr lang="ru-RU" dirty="0" err="1" smtClean="0"/>
              <a:t>Никомахова</a:t>
            </a:r>
            <a:r>
              <a:rPr lang="ru-RU" dirty="0" smtClean="0"/>
              <a:t> этика», «Риторика», «Политика», «Афинская </a:t>
            </a:r>
            <a:r>
              <a:rPr lang="ru-RU" dirty="0" err="1" smtClean="0"/>
              <a:t>полития</a:t>
            </a:r>
            <a:r>
              <a:rPr lang="ru-RU" dirty="0" smtClean="0"/>
              <a:t>», «Поэтика».</a:t>
            </a:r>
            <a:endParaRPr lang="ru-RU" dirty="0"/>
          </a:p>
        </p:txBody>
      </p:sp>
      <p:pic>
        <p:nvPicPr>
          <p:cNvPr id="12" name="Рисунок 11" descr="Aristotle_latin_manuscript_Physiq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tretch>
            <a:fillRect/>
          </a:stretch>
        </p:blipFill>
        <p:spPr>
          <a:xfrm>
            <a:off x="5286348" y="1537100"/>
            <a:ext cx="3857652" cy="532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2534523_797bdced.jpe"/>
          <p:cNvPicPr>
            <a:picLocks noChangeAspect="1"/>
          </p:cNvPicPr>
          <p:nvPr/>
        </p:nvPicPr>
        <p:blipFill>
          <a:blip r:embed="rId5" cstate="print"/>
          <a:srcRect l="10798" t="34038" r="17606" b="39554"/>
          <a:stretch>
            <a:fillRect/>
          </a:stretch>
        </p:blipFill>
        <p:spPr>
          <a:xfrm rot="21084509">
            <a:off x="2434357" y="1818056"/>
            <a:ext cx="4357718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1300184530_1.jp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tretch>
            <a:fillRect/>
          </a:stretch>
        </p:blipFill>
        <p:spPr>
          <a:xfrm>
            <a:off x="3357554" y="3143248"/>
            <a:ext cx="2571768" cy="3209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spc="0" dirty="0" smtClean="0">
                <a:ln/>
                <a:solidFill>
                  <a:schemeClr val="accent3"/>
                </a:solidFill>
                <a:effectLst/>
              </a:rPr>
              <a:t>Классификация философии</a:t>
            </a:r>
            <a:endParaRPr lang="ru-RU" b="1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5" name="Содержимое 4" descr="1301783215_suraud38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40000"/>
          </a:blip>
          <a:stretch>
            <a:fillRect/>
          </a:stretch>
        </p:blipFill>
        <p:spPr>
          <a:xfrm>
            <a:off x="32653" y="785794"/>
            <a:ext cx="4753661" cy="5786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857232"/>
            <a:ext cx="4495800" cy="5572164"/>
          </a:xfrm>
          <a:effectLst>
            <a:outerShdw blurRad="95000" rotWithShape="0">
              <a:srgbClr val="000000">
                <a:alpha val="50000"/>
              </a:srgbClr>
            </a:outerShdw>
            <a:softEdge rad="127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теоретическую</a:t>
            </a:r>
            <a:r>
              <a:rPr lang="ru-RU" i="1" dirty="0" smtClean="0"/>
              <a:t>, </a:t>
            </a:r>
            <a:r>
              <a:rPr lang="ru-RU" dirty="0" smtClean="0"/>
              <a:t>изучающую проблемы бытия, различных сфер бытия, происхождения всего сущего, причины различных явлений (получила название «первичная философия»);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практическую</a:t>
            </a:r>
            <a:r>
              <a:rPr lang="ru-RU" i="1" dirty="0" smtClean="0"/>
              <a:t> – </a:t>
            </a:r>
            <a:r>
              <a:rPr lang="ru-RU" dirty="0" smtClean="0"/>
              <a:t>о деятельности человека, устройстве государства;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поэтическую</a:t>
            </a:r>
            <a:r>
              <a:rPr lang="ru-RU" i="1" dirty="0" smtClean="0"/>
              <a:t>.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логика</a:t>
            </a:r>
            <a:endParaRPr lang="ru-RU" b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lum contras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Критика Аристотеля как способ объяснения сути бытия</a:t>
            </a:r>
            <a:endParaRPr lang="ru-RU" dirty="0"/>
          </a:p>
        </p:txBody>
      </p:sp>
      <p:pic>
        <p:nvPicPr>
          <p:cNvPr id="6" name="Содержимое 5" descr="idea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0" y="1142984"/>
            <a:ext cx="4765019" cy="2903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357298"/>
            <a:ext cx="4500562" cy="5500702"/>
          </a:xfrm>
          <a:effectLst>
            <a:outerShdw blurRad="95000" rotWithShape="0">
              <a:srgbClr val="000000">
                <a:alpha val="50000"/>
              </a:srgbClr>
            </a:outerShdw>
            <a:softEdge rad="1270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/>
              <a:t>не существует «чистых идей», не связанных с окружающей действительностью, отображением которых являются все вещи и предметы материального мира;</a:t>
            </a:r>
          </a:p>
          <a:p>
            <a:r>
              <a:rPr lang="ru-RU" dirty="0" smtClean="0"/>
              <a:t>существуют только единичные и конкретно определенные вещи;</a:t>
            </a:r>
          </a:p>
          <a:p>
            <a:endParaRPr lang="ru-RU" dirty="0"/>
          </a:p>
        </p:txBody>
      </p:sp>
      <p:pic>
        <p:nvPicPr>
          <p:cNvPr id="7" name="Рисунок 6" descr="859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2643174" y="3428977"/>
            <a:ext cx="2214578" cy="3429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8881.jpg"/>
          <p:cNvPicPr>
            <a:picLocks noChangeAspect="1"/>
          </p:cNvPicPr>
          <p:nvPr/>
        </p:nvPicPr>
        <p:blipFill>
          <a:blip r:embed="rId5" cstate="print">
            <a:lum contrast="40000"/>
          </a:blip>
          <a:stretch>
            <a:fillRect/>
          </a:stretch>
        </p:blipFill>
        <p:spPr>
          <a:xfrm>
            <a:off x="0" y="3769064"/>
            <a:ext cx="2714612" cy="3088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lum contrast="3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26788_html_663657af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0" y="-1"/>
            <a:ext cx="4857752" cy="3880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0"/>
            <a:ext cx="4495800" cy="685800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данные вещи называются индивидуумы (в переводе – «неделимые»), то есть существует только конкретная лошадь в конкретном месте, а не «идея лошади», воплощением которой данная лошадь является, конкретный стул, находящийся в конкретном месте и имеющий свои признаки, а не «идея стула», конкретный дом, имеющий точно определенные параметры, а не «идея дома», и т.д.;</a:t>
            </a:r>
          </a:p>
          <a:p>
            <a:r>
              <a:rPr lang="ru-RU" dirty="0" smtClean="0"/>
              <a:t>индивидуумы являются первичной сущностью, а виды и роды индивидуумов (кони вообще, дома вообще и т.д.) – вторичной.</a:t>
            </a:r>
          </a:p>
          <a:p>
            <a:endParaRPr lang="ru-RU" dirty="0"/>
          </a:p>
        </p:txBody>
      </p:sp>
      <p:pic>
        <p:nvPicPr>
          <p:cNvPr id="6" name="Рисунок 5" descr="45792028_ab40d73254cb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tretch>
            <a:fillRect/>
          </a:stretch>
        </p:blipFill>
        <p:spPr>
          <a:xfrm>
            <a:off x="0" y="3357561"/>
            <a:ext cx="4719693" cy="3500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1573</TotalTime>
  <Words>913</Words>
  <Application>Microsoft Office PowerPoint</Application>
  <PresentationFormat>Экран (4:3)</PresentationFormat>
  <Paragraphs>82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Бумажная</vt:lpstr>
      <vt:lpstr>Философия Аристотеля</vt:lpstr>
      <vt:lpstr>Этапы творчества и основные произведения</vt:lpstr>
      <vt:lpstr>В своей философской деятельности Аристотель прошел три основных этапа:</vt:lpstr>
      <vt:lpstr>Слайд 4</vt:lpstr>
      <vt:lpstr>Слайд 5</vt:lpstr>
      <vt:lpstr>Слайд 6</vt:lpstr>
      <vt:lpstr>Классификация философии</vt:lpstr>
      <vt:lpstr>Критика Аристотеля как способ объяснения сути бытия</vt:lpstr>
      <vt:lpstr>Слайд 9</vt:lpstr>
      <vt:lpstr>Категории Аристотеля как способ объяснения сути бытия (Логика)</vt:lpstr>
      <vt:lpstr>Слайд 11</vt:lpstr>
      <vt:lpstr>Метафизика</vt:lpstr>
      <vt:lpstr>Проблема материи в философии Аристотеля</vt:lpstr>
      <vt:lpstr>Слайд 14</vt:lpstr>
      <vt:lpstr>Физика Аристотеля</vt:lpstr>
      <vt:lpstr>Проблема души и человека в философии Аристотеля.</vt:lpstr>
      <vt:lpstr>Аристотель о природе</vt:lpstr>
      <vt:lpstr>Слайд 18</vt:lpstr>
      <vt:lpstr>Классификация по Аристотелю форм государства</vt:lpstr>
      <vt:lpstr>Этика Аристотеля</vt:lpstr>
      <vt:lpstr>«Поэтическая философия» Аристотеля </vt:lpstr>
      <vt:lpstr>Историческое значение философии Аристотеля</vt:lpstr>
      <vt:lpstr>Слайд 23</vt:lpstr>
      <vt:lpstr>Слайд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Философия Аристотеля</dc:title>
  <dc:creator>Samsung1</dc:creator>
  <cp:lastModifiedBy>dkflbr</cp:lastModifiedBy>
  <cp:revision>11</cp:revision>
  <dcterms:created xsi:type="dcterms:W3CDTF">2015-04-14T00:24:24Z</dcterms:created>
  <dcterms:modified xsi:type="dcterms:W3CDTF">2019-04-05T06:59:20Z</dcterms:modified>
</cp:coreProperties>
</file>