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364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DECE71-A748-44CA-B6F2-BD1ED8C81126}">
      <dgm:prSet phldrT="[Текст]" custT="1"/>
      <dgm:spPr/>
      <dgm:t>
        <a:bodyPr/>
        <a:lstStyle/>
        <a:p>
          <a:pPr>
            <a:spcAft>
              <a:spcPts val="600"/>
            </a:spcAft>
          </a:pPr>
          <a:r>
            <a:rPr lang="ru-RU" sz="2400" dirty="0" smtClean="0"/>
            <a:t>Определить высоту сооружения, если дано: </a:t>
          </a:r>
        </a:p>
        <a:p>
          <a:pPr>
            <a:spcAft>
              <a:spcPct val="35000"/>
            </a:spcAft>
          </a:pPr>
          <a:r>
            <a:rPr lang="ru-RU" sz="2400" b="1" dirty="0" smtClean="0"/>
            <a:t>расстояние от теодолита до сооружения 70,0 м.                И отсчеты по вертикальному кругу теодолита Т30:</a:t>
          </a:r>
          <a:endParaRPr lang="ru-RU" sz="2400" b="1" dirty="0"/>
        </a:p>
      </dgm:t>
    </dgm:pt>
    <dgm:pt modelId="{E1B4173A-6F24-453E-8E94-A059D46AB57B}" type="parTrans" cxnId="{C4821BA9-3B92-449A-846D-96D4BF50879A}">
      <dgm:prSet/>
      <dgm:spPr/>
      <dgm:t>
        <a:bodyPr/>
        <a:lstStyle/>
        <a:p>
          <a:endParaRPr lang="ru-RU"/>
        </a:p>
      </dgm:t>
    </dgm:pt>
    <dgm:pt modelId="{93077E76-152E-49CC-A992-55935B062A03}" type="sibTrans" cxnId="{C4821BA9-3B92-449A-846D-96D4BF50879A}">
      <dgm:prSet/>
      <dgm:spPr/>
      <dgm:t>
        <a:bodyPr/>
        <a:lstStyle/>
        <a:p>
          <a:endParaRPr lang="ru-RU"/>
        </a:p>
      </dgm:t>
    </dgm:pt>
    <dgm:pt modelId="{3759F8D9-B164-4C5A-9308-B48B6A44B405}">
      <dgm:prSet phldrT="[Текст]" custT="1"/>
      <dgm:spPr/>
      <dgm:t>
        <a:bodyPr/>
        <a:lstStyle/>
        <a:p>
          <a:r>
            <a:rPr lang="ru-RU" sz="1800" dirty="0" smtClean="0"/>
            <a:t>КП КЛ</a:t>
          </a:r>
          <a:endParaRPr lang="ru-RU" sz="1800" dirty="0"/>
        </a:p>
      </dgm:t>
    </dgm:pt>
    <dgm:pt modelId="{C5646877-6D87-4941-8F8B-CA1A8F6E9CF1}" type="parTrans" cxnId="{8D535BC5-B0E6-4649-A7C0-E93542DD6849}">
      <dgm:prSet/>
      <dgm:spPr/>
      <dgm:t>
        <a:bodyPr/>
        <a:lstStyle/>
        <a:p>
          <a:endParaRPr lang="ru-RU"/>
        </a:p>
      </dgm:t>
    </dgm:pt>
    <dgm:pt modelId="{6F0AF344-1910-4C08-B0F5-BCE205D1EA66}" type="sibTrans" cxnId="{8D535BC5-B0E6-4649-A7C0-E93542DD6849}">
      <dgm:prSet/>
      <dgm:spPr/>
      <dgm:t>
        <a:bodyPr/>
        <a:lstStyle/>
        <a:p>
          <a:endParaRPr lang="ru-RU"/>
        </a:p>
      </dgm:t>
    </dgm:pt>
    <dgm:pt modelId="{63BDD6A7-C2D9-4167-A3DA-FCDEEEA42E48}">
      <dgm:prSet custT="1"/>
      <dgm:spPr/>
      <dgm:t>
        <a:bodyPr/>
        <a:lstStyle/>
        <a:p>
          <a:r>
            <a:rPr lang="ru-RU" sz="1800" dirty="0" smtClean="0"/>
            <a:t>т.А 180</a:t>
          </a:r>
          <a:r>
            <a:rPr lang="ru-RU" sz="1800" baseline="30000" dirty="0" smtClean="0"/>
            <a:t>о</a:t>
          </a:r>
          <a:r>
            <a:rPr lang="ru-RU" sz="1800" dirty="0" smtClean="0"/>
            <a:t>05’   7</a:t>
          </a:r>
          <a:r>
            <a:rPr lang="ru-RU" sz="1800" baseline="30000" dirty="0" smtClean="0"/>
            <a:t>о</a:t>
          </a:r>
          <a:r>
            <a:rPr lang="ru-RU" sz="1800" dirty="0" smtClean="0"/>
            <a:t>27’</a:t>
          </a:r>
          <a:endParaRPr lang="ru-RU" sz="1800" dirty="0"/>
        </a:p>
      </dgm:t>
    </dgm:pt>
    <dgm:pt modelId="{6719AFF1-0082-40FC-9E60-BA83E345211A}" type="parTrans" cxnId="{96280A22-AC7D-4BC7-9657-B338CC9BE125}">
      <dgm:prSet/>
      <dgm:spPr/>
      <dgm:t>
        <a:bodyPr/>
        <a:lstStyle/>
        <a:p>
          <a:endParaRPr lang="ru-RU"/>
        </a:p>
      </dgm:t>
    </dgm:pt>
    <dgm:pt modelId="{FCEFF383-D436-4463-B600-384194943CF5}" type="sibTrans" cxnId="{96280A22-AC7D-4BC7-9657-B338CC9BE125}">
      <dgm:prSet/>
      <dgm:spPr/>
      <dgm:t>
        <a:bodyPr/>
        <a:lstStyle/>
        <a:p>
          <a:endParaRPr lang="ru-RU"/>
        </a:p>
      </dgm:t>
    </dgm:pt>
    <dgm:pt modelId="{7E21D095-C87B-45A9-A05C-CC9951259A52}">
      <dgm:prSet custT="1"/>
      <dgm:spPr/>
      <dgm:t>
        <a:bodyPr/>
        <a:lstStyle/>
        <a:p>
          <a:r>
            <a:rPr lang="ru-RU" sz="1800" dirty="0" smtClean="0"/>
            <a:t>т.В 190</a:t>
          </a:r>
          <a:r>
            <a:rPr lang="ru-RU" sz="1800" baseline="30000" dirty="0" smtClean="0"/>
            <a:t>о</a:t>
          </a:r>
          <a:r>
            <a:rPr lang="ru-RU" sz="1800" dirty="0" smtClean="0"/>
            <a:t>27’   356</a:t>
          </a:r>
          <a:r>
            <a:rPr lang="ru-RU" sz="1800" baseline="30000" dirty="0" smtClean="0"/>
            <a:t>о</a:t>
          </a:r>
          <a:r>
            <a:rPr lang="ru-RU" sz="1800" dirty="0" smtClean="0"/>
            <a:t>56’</a:t>
          </a:r>
          <a:endParaRPr lang="ru-RU" sz="1800" dirty="0"/>
        </a:p>
      </dgm:t>
    </dgm:pt>
    <dgm:pt modelId="{BE5E2CE3-F5B5-41E6-8DCB-DF405ECAB2ED}" type="parTrans" cxnId="{B33758FB-34DB-45F3-9445-BCB2DC27ED45}">
      <dgm:prSet/>
      <dgm:spPr/>
      <dgm:t>
        <a:bodyPr/>
        <a:lstStyle/>
        <a:p>
          <a:endParaRPr lang="ru-RU"/>
        </a:p>
      </dgm:t>
    </dgm:pt>
    <dgm:pt modelId="{BB5EDA96-F903-4A67-BF7F-8432D81872AB}" type="sibTrans" cxnId="{B33758FB-34DB-45F3-9445-BCB2DC27ED45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539447-B3C6-417F-AF8D-895E61A2609B}" type="pres">
      <dgm:prSet presAssocID="{D6DECE71-A748-44CA-B6F2-BD1ED8C81126}" presName="composite" presStyleCnt="0"/>
      <dgm:spPr/>
    </dgm:pt>
    <dgm:pt modelId="{2C78B6EA-B3CE-444B-A1FD-AE85967A0E92}" type="pres">
      <dgm:prSet presAssocID="{D6DECE71-A748-44CA-B6F2-BD1ED8C8112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630F6-284D-4462-A1E5-BB118622926E}" type="pres">
      <dgm:prSet presAssocID="{D6DECE71-A748-44CA-B6F2-BD1ED8C8112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3758FB-34DB-45F3-9445-BCB2DC27ED45}" srcId="{D6DECE71-A748-44CA-B6F2-BD1ED8C81126}" destId="{7E21D095-C87B-45A9-A05C-CC9951259A52}" srcOrd="2" destOrd="0" parTransId="{BE5E2CE3-F5B5-41E6-8DCB-DF405ECAB2ED}" sibTransId="{BB5EDA96-F903-4A67-BF7F-8432D81872AB}"/>
    <dgm:cxn modelId="{867F2E4B-EBC8-4B0C-8F32-D3F4D1D044E1}" type="presOf" srcId="{63BDD6A7-C2D9-4167-A3DA-FCDEEEA42E48}" destId="{42F630F6-284D-4462-A1E5-BB118622926E}" srcOrd="0" destOrd="1" presId="urn:microsoft.com/office/officeart/2005/8/layout/hList1"/>
    <dgm:cxn modelId="{FE082A0C-925A-44D2-8424-B0695B611404}" type="presOf" srcId="{29AEE66D-3566-42C9-9816-522400E22D05}" destId="{1CB872F4-ABAF-4A8F-9B48-590F04AC7FFE}" srcOrd="0" destOrd="0" presId="urn:microsoft.com/office/officeart/2005/8/layout/hList1"/>
    <dgm:cxn modelId="{8D535BC5-B0E6-4649-A7C0-E93542DD6849}" srcId="{D6DECE71-A748-44CA-B6F2-BD1ED8C81126}" destId="{3759F8D9-B164-4C5A-9308-B48B6A44B405}" srcOrd="0" destOrd="0" parTransId="{C5646877-6D87-4941-8F8B-CA1A8F6E9CF1}" sibTransId="{6F0AF344-1910-4C08-B0F5-BCE205D1EA66}"/>
    <dgm:cxn modelId="{96280A22-AC7D-4BC7-9657-B338CC9BE125}" srcId="{D6DECE71-A748-44CA-B6F2-BD1ED8C81126}" destId="{63BDD6A7-C2D9-4167-A3DA-FCDEEEA42E48}" srcOrd="1" destOrd="0" parTransId="{6719AFF1-0082-40FC-9E60-BA83E345211A}" sibTransId="{FCEFF383-D436-4463-B600-384194943CF5}"/>
    <dgm:cxn modelId="{06160496-0623-4E10-BB61-C6329C5F7095}" type="presOf" srcId="{D6DECE71-A748-44CA-B6F2-BD1ED8C81126}" destId="{2C78B6EA-B3CE-444B-A1FD-AE85967A0E92}" srcOrd="0" destOrd="0" presId="urn:microsoft.com/office/officeart/2005/8/layout/hList1"/>
    <dgm:cxn modelId="{7FFBF030-E733-4D31-85DD-D503C06EEFD9}" type="presOf" srcId="{7E21D095-C87B-45A9-A05C-CC9951259A52}" destId="{42F630F6-284D-4462-A1E5-BB118622926E}" srcOrd="0" destOrd="2" presId="urn:microsoft.com/office/officeart/2005/8/layout/hList1"/>
    <dgm:cxn modelId="{C4821BA9-3B92-449A-846D-96D4BF50879A}" srcId="{29AEE66D-3566-42C9-9816-522400E22D05}" destId="{D6DECE71-A748-44CA-B6F2-BD1ED8C81126}" srcOrd="0" destOrd="0" parTransId="{E1B4173A-6F24-453E-8E94-A059D46AB57B}" sibTransId="{93077E76-152E-49CC-A992-55935B062A03}"/>
    <dgm:cxn modelId="{13127C1E-26EA-4728-8118-97ACDE5F678A}" type="presOf" srcId="{3759F8D9-B164-4C5A-9308-B48B6A44B405}" destId="{42F630F6-284D-4462-A1E5-BB118622926E}" srcOrd="0" destOrd="0" presId="urn:microsoft.com/office/officeart/2005/8/layout/hList1"/>
    <dgm:cxn modelId="{D3AA98AA-3F12-4736-923A-225870EDB9A5}" type="presParOf" srcId="{1CB872F4-ABAF-4A8F-9B48-590F04AC7FFE}" destId="{13539447-B3C6-417F-AF8D-895E61A2609B}" srcOrd="0" destOrd="0" presId="urn:microsoft.com/office/officeart/2005/8/layout/hList1"/>
    <dgm:cxn modelId="{7DCCE6E3-3158-4994-8E3D-9589A6B16829}" type="presParOf" srcId="{13539447-B3C6-417F-AF8D-895E61A2609B}" destId="{2C78B6EA-B3CE-444B-A1FD-AE85967A0E92}" srcOrd="0" destOrd="0" presId="urn:microsoft.com/office/officeart/2005/8/layout/hList1"/>
    <dgm:cxn modelId="{84685CB7-6AEC-4F45-96F5-0B21B90F1B1D}" type="presParOf" srcId="{13539447-B3C6-417F-AF8D-895E61A2609B}" destId="{42F630F6-284D-4462-A1E5-BB118622926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E1BEFE-A121-42C4-9F51-EB847CAEC509}">
      <dgm:prSet custT="1"/>
      <dgm:spPr/>
      <dgm:t>
        <a:bodyPr/>
        <a:lstStyle/>
        <a:p>
          <a:r>
            <a:rPr lang="ru-RU" sz="2400" dirty="0" smtClean="0"/>
            <a:t>Для определения высоты сооружения (Н) от его основания до любого монтажного горизонта, необходимо установить теодолит  так, чтобы хорошо были видны верх и основание здания. После чего измеряют углы наклона </a:t>
          </a:r>
          <a:r>
            <a:rPr lang="ru-RU" sz="2400" b="1" dirty="0" err="1" smtClean="0"/>
            <a:t>νА</a:t>
          </a:r>
          <a:r>
            <a:rPr lang="ru-RU" sz="2400" dirty="0" err="1" smtClean="0"/>
            <a:t> </a:t>
          </a:r>
          <a:r>
            <a:rPr lang="ru-RU" sz="2400" dirty="0" smtClean="0"/>
            <a:t>и </a:t>
          </a:r>
          <a:r>
            <a:rPr lang="ru-RU" sz="2400" b="1" dirty="0" err="1" smtClean="0"/>
            <a:t>νВ</a:t>
          </a:r>
          <a:r>
            <a:rPr lang="ru-RU" sz="2400" dirty="0" err="1" smtClean="0"/>
            <a:t> и</a:t>
          </a:r>
          <a:r>
            <a:rPr lang="ru-RU" sz="2400" dirty="0" smtClean="0"/>
            <a:t> расстояние – </a:t>
          </a:r>
          <a:r>
            <a:rPr lang="ru-RU" sz="2400" b="1" dirty="0" err="1" smtClean="0"/>
            <a:t>d</a:t>
          </a:r>
          <a:r>
            <a:rPr lang="ru-RU" sz="2400" dirty="0" smtClean="0"/>
            <a:t> – от инструмента до здания.</a:t>
          </a:r>
          <a:endParaRPr lang="ru-RU" sz="2400" dirty="0"/>
        </a:p>
      </dgm:t>
    </dgm:pt>
    <dgm:pt modelId="{DD3FEEF3-6733-4731-AB56-698DD0ACCF78}" type="parTrans" cxnId="{ADC6F73F-9807-4AAC-A7D0-EF3B50E3A376}">
      <dgm:prSet/>
      <dgm:spPr/>
      <dgm:t>
        <a:bodyPr/>
        <a:lstStyle/>
        <a:p>
          <a:endParaRPr lang="ru-RU"/>
        </a:p>
      </dgm:t>
    </dgm:pt>
    <dgm:pt modelId="{329A2B8A-7EFA-40F1-AE08-C88F46859E26}" type="sibTrans" cxnId="{ADC6F73F-9807-4AAC-A7D0-EF3B50E3A376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5BCD00-167A-4D26-BD15-D46D36F38070}" type="pres">
      <dgm:prSet presAssocID="{3FE1BEFE-A121-42C4-9F51-EB847CAEC509}" presName="composite" presStyleCnt="0"/>
      <dgm:spPr/>
    </dgm:pt>
    <dgm:pt modelId="{A5747C75-49D3-491A-BCA7-B16FC8007859}" type="pres">
      <dgm:prSet presAssocID="{3FE1BEFE-A121-42C4-9F51-EB847CAEC509}" presName="parTx" presStyleLbl="alignNode1" presStyleIdx="0" presStyleCnt="1" custScaleY="2843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CCE7-0E1D-4EB9-8B37-3EE7076FCC3E}" type="pres">
      <dgm:prSet presAssocID="{3FE1BEFE-A121-42C4-9F51-EB847CAEC509}" presName="desTx" presStyleLbl="alignAccFollowNode1" presStyleIdx="0" presStyleCnt="1" custFlipVert="1" custScaleY="66395" custLinFactY="700000" custLinFactNeighborX="-76156" custLinFactNeighborY="722690">
        <dgm:presLayoutVars>
          <dgm:bulletEnabled val="1"/>
        </dgm:presLayoutVars>
      </dgm:prSet>
      <dgm:spPr/>
    </dgm:pt>
  </dgm:ptLst>
  <dgm:cxnLst>
    <dgm:cxn modelId="{ADC6F73F-9807-4AAC-A7D0-EF3B50E3A376}" srcId="{29AEE66D-3566-42C9-9816-522400E22D05}" destId="{3FE1BEFE-A121-42C4-9F51-EB847CAEC509}" srcOrd="0" destOrd="0" parTransId="{DD3FEEF3-6733-4731-AB56-698DD0ACCF78}" sibTransId="{329A2B8A-7EFA-40F1-AE08-C88F46859E26}"/>
    <dgm:cxn modelId="{BCA62D75-94DD-407A-959F-65B311FD8CFF}" type="presOf" srcId="{3FE1BEFE-A121-42C4-9F51-EB847CAEC509}" destId="{A5747C75-49D3-491A-BCA7-B16FC8007859}" srcOrd="0" destOrd="0" presId="urn:microsoft.com/office/officeart/2005/8/layout/hList1"/>
    <dgm:cxn modelId="{771F2B88-FFAE-478C-8AAA-F45A50D7653C}" type="presOf" srcId="{29AEE66D-3566-42C9-9816-522400E22D05}" destId="{1CB872F4-ABAF-4A8F-9B48-590F04AC7FFE}" srcOrd="0" destOrd="0" presId="urn:microsoft.com/office/officeart/2005/8/layout/hList1"/>
    <dgm:cxn modelId="{5C51FE8A-8E50-4076-8FCF-20F19A76C120}" type="presParOf" srcId="{1CB872F4-ABAF-4A8F-9B48-590F04AC7FFE}" destId="{B45BCD00-167A-4D26-BD15-D46D36F38070}" srcOrd="0" destOrd="0" presId="urn:microsoft.com/office/officeart/2005/8/layout/hList1"/>
    <dgm:cxn modelId="{5DDEED2E-B71F-4DFC-A1D9-EAFA3CCD672D}" type="presParOf" srcId="{B45BCD00-167A-4D26-BD15-D46D36F38070}" destId="{A5747C75-49D3-491A-BCA7-B16FC8007859}" srcOrd="0" destOrd="0" presId="urn:microsoft.com/office/officeart/2005/8/layout/hList1"/>
    <dgm:cxn modelId="{1E39AFB8-19F5-4A97-94D2-DAEDCDE54B98}" type="presParOf" srcId="{B45BCD00-167A-4D26-BD15-D46D36F38070}" destId="{6F9CCCE7-0E1D-4EB9-8B37-3EE7076FCC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E1BEFE-A121-42C4-9F51-EB847CAEC509}">
      <dgm:prSet custT="1"/>
      <dgm:spPr/>
      <dgm:t>
        <a:bodyPr/>
        <a:lstStyle/>
        <a:p>
          <a:r>
            <a:rPr lang="ru-RU" sz="2400" dirty="0" smtClean="0"/>
            <a:t>Для определения углов наклона по вертикальному кругу теодолита сняты отсчеты:</a:t>
          </a:r>
          <a:endParaRPr lang="ru-RU" sz="2400" dirty="0"/>
        </a:p>
      </dgm:t>
    </dgm:pt>
    <dgm:pt modelId="{DD3FEEF3-6733-4731-AB56-698DD0ACCF78}" type="parTrans" cxnId="{ADC6F73F-9807-4AAC-A7D0-EF3B50E3A376}">
      <dgm:prSet/>
      <dgm:spPr/>
      <dgm:t>
        <a:bodyPr/>
        <a:lstStyle/>
        <a:p>
          <a:endParaRPr lang="ru-RU"/>
        </a:p>
      </dgm:t>
    </dgm:pt>
    <dgm:pt modelId="{329A2B8A-7EFA-40F1-AE08-C88F46859E26}" type="sibTrans" cxnId="{ADC6F73F-9807-4AAC-A7D0-EF3B50E3A376}">
      <dgm:prSet/>
      <dgm:spPr/>
      <dgm:t>
        <a:bodyPr/>
        <a:lstStyle/>
        <a:p>
          <a:endParaRPr lang="ru-RU"/>
        </a:p>
      </dgm:t>
    </dgm:pt>
    <dgm:pt modelId="{D8849F52-58C7-443B-9CC8-37E8DC254717}">
      <dgm:prSet/>
      <dgm:spPr/>
      <dgm:t>
        <a:bodyPr/>
        <a:lstStyle/>
        <a:p>
          <a:r>
            <a:rPr lang="ru-RU" smtClean="0"/>
            <a:t>круг право на точку А, КП</a:t>
          </a:r>
          <a:r>
            <a:rPr lang="ru-RU" baseline="-25000" smtClean="0"/>
            <a:t>А</a:t>
          </a:r>
          <a:r>
            <a:rPr lang="ru-RU" smtClean="0"/>
            <a:t>=180</a:t>
          </a:r>
          <a:r>
            <a:rPr lang="ru-RU" baseline="30000" smtClean="0"/>
            <a:t>о</a:t>
          </a:r>
          <a:r>
            <a:rPr lang="ru-RU" smtClean="0"/>
            <a:t>05’</a:t>
          </a:r>
          <a:endParaRPr lang="ru-RU"/>
        </a:p>
      </dgm:t>
    </dgm:pt>
    <dgm:pt modelId="{0CDFA815-92CF-4120-9005-3B62E7DE0044}" type="parTrans" cxnId="{8123D315-6754-4CE4-A52C-34AB85ED16D0}">
      <dgm:prSet/>
      <dgm:spPr/>
      <dgm:t>
        <a:bodyPr/>
        <a:lstStyle/>
        <a:p>
          <a:endParaRPr lang="ru-RU"/>
        </a:p>
      </dgm:t>
    </dgm:pt>
    <dgm:pt modelId="{58B6F5A9-1B97-4A26-88D0-C86C9C138569}" type="sibTrans" cxnId="{8123D315-6754-4CE4-A52C-34AB85ED16D0}">
      <dgm:prSet/>
      <dgm:spPr/>
      <dgm:t>
        <a:bodyPr/>
        <a:lstStyle/>
        <a:p>
          <a:endParaRPr lang="ru-RU"/>
        </a:p>
      </dgm:t>
    </dgm:pt>
    <dgm:pt modelId="{BBD2C604-D7FD-4F66-ABE1-BDD057039731}">
      <dgm:prSet/>
      <dgm:spPr/>
      <dgm:t>
        <a:bodyPr/>
        <a:lstStyle/>
        <a:p>
          <a:r>
            <a:rPr lang="ru-RU" smtClean="0"/>
            <a:t>круг право на точку В, КП</a:t>
          </a:r>
          <a:r>
            <a:rPr lang="ru-RU" baseline="-25000" smtClean="0"/>
            <a:t>В</a:t>
          </a:r>
          <a:r>
            <a:rPr lang="ru-RU" smtClean="0"/>
            <a:t>=190</a:t>
          </a:r>
          <a:r>
            <a:rPr lang="ru-RU" baseline="30000" smtClean="0"/>
            <a:t>о</a:t>
          </a:r>
          <a:r>
            <a:rPr lang="ru-RU" smtClean="0"/>
            <a:t>27’</a:t>
          </a:r>
          <a:endParaRPr lang="ru-RU"/>
        </a:p>
      </dgm:t>
    </dgm:pt>
    <dgm:pt modelId="{D24392C4-BA5F-476F-B9E6-414CA3193D09}" type="parTrans" cxnId="{7FA88740-0A1C-4186-BA10-68889E40DAEE}">
      <dgm:prSet/>
      <dgm:spPr/>
      <dgm:t>
        <a:bodyPr/>
        <a:lstStyle/>
        <a:p>
          <a:endParaRPr lang="ru-RU"/>
        </a:p>
      </dgm:t>
    </dgm:pt>
    <dgm:pt modelId="{AB4FFA51-C786-4238-A993-522FCCE46564}" type="sibTrans" cxnId="{7FA88740-0A1C-4186-BA10-68889E40DAEE}">
      <dgm:prSet/>
      <dgm:spPr/>
      <dgm:t>
        <a:bodyPr/>
        <a:lstStyle/>
        <a:p>
          <a:endParaRPr lang="ru-RU"/>
        </a:p>
      </dgm:t>
    </dgm:pt>
    <dgm:pt modelId="{FBD4C26D-2B2C-4A17-B3CB-FF8BB92E9AB6}">
      <dgm:prSet/>
      <dgm:spPr/>
      <dgm:t>
        <a:bodyPr/>
        <a:lstStyle/>
        <a:p>
          <a:r>
            <a:rPr lang="ru-RU" smtClean="0"/>
            <a:t>круг лево на точку А, КЛ</a:t>
          </a:r>
          <a:r>
            <a:rPr lang="ru-RU" baseline="-25000" smtClean="0"/>
            <a:t>А</a:t>
          </a:r>
          <a:r>
            <a:rPr lang="ru-RU" smtClean="0"/>
            <a:t>=7</a:t>
          </a:r>
          <a:r>
            <a:rPr lang="ru-RU" baseline="30000" smtClean="0"/>
            <a:t>о</a:t>
          </a:r>
          <a:r>
            <a:rPr lang="ru-RU" smtClean="0"/>
            <a:t>27’</a:t>
          </a:r>
          <a:endParaRPr lang="ru-RU"/>
        </a:p>
      </dgm:t>
    </dgm:pt>
    <dgm:pt modelId="{C2C1B5BD-5767-402F-8AD5-50B68071A930}" type="parTrans" cxnId="{0C52F30C-B832-4775-A547-25AED202F1A2}">
      <dgm:prSet/>
      <dgm:spPr/>
      <dgm:t>
        <a:bodyPr/>
        <a:lstStyle/>
        <a:p>
          <a:endParaRPr lang="ru-RU"/>
        </a:p>
      </dgm:t>
    </dgm:pt>
    <dgm:pt modelId="{B6DF2733-24CE-4EBB-9654-09729561E40D}" type="sibTrans" cxnId="{0C52F30C-B832-4775-A547-25AED202F1A2}">
      <dgm:prSet/>
      <dgm:spPr/>
      <dgm:t>
        <a:bodyPr/>
        <a:lstStyle/>
        <a:p>
          <a:endParaRPr lang="ru-RU"/>
        </a:p>
      </dgm:t>
    </dgm:pt>
    <dgm:pt modelId="{E35A3AB1-271B-406A-AD76-338E76930FF1}">
      <dgm:prSet/>
      <dgm:spPr/>
      <dgm:t>
        <a:bodyPr/>
        <a:lstStyle/>
        <a:p>
          <a:r>
            <a:rPr lang="ru-RU" smtClean="0"/>
            <a:t>круг лево на точку В, КЛ</a:t>
          </a:r>
          <a:r>
            <a:rPr lang="ru-RU" baseline="-25000" smtClean="0"/>
            <a:t>В</a:t>
          </a:r>
          <a:r>
            <a:rPr lang="ru-RU" smtClean="0"/>
            <a:t>=356</a:t>
          </a:r>
          <a:r>
            <a:rPr lang="ru-RU" baseline="30000" smtClean="0"/>
            <a:t>о</a:t>
          </a:r>
          <a:r>
            <a:rPr lang="ru-RU" smtClean="0"/>
            <a:t>56’</a:t>
          </a:r>
          <a:endParaRPr lang="ru-RU"/>
        </a:p>
      </dgm:t>
    </dgm:pt>
    <dgm:pt modelId="{D9EC64EE-A753-400A-9CC3-90DF88C79DE8}" type="parTrans" cxnId="{800CA232-CE72-4CA4-9C24-2B8791D57021}">
      <dgm:prSet/>
      <dgm:spPr/>
      <dgm:t>
        <a:bodyPr/>
        <a:lstStyle/>
        <a:p>
          <a:endParaRPr lang="ru-RU"/>
        </a:p>
      </dgm:t>
    </dgm:pt>
    <dgm:pt modelId="{DB07A7BD-1A4E-42E4-A761-5F6D3FE58DB1}" type="sibTrans" cxnId="{800CA232-CE72-4CA4-9C24-2B8791D57021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5BCD00-167A-4D26-BD15-D46D36F38070}" type="pres">
      <dgm:prSet presAssocID="{3FE1BEFE-A121-42C4-9F51-EB847CAEC509}" presName="composite" presStyleCnt="0"/>
      <dgm:spPr/>
    </dgm:pt>
    <dgm:pt modelId="{A5747C75-49D3-491A-BCA7-B16FC8007859}" type="pres">
      <dgm:prSet presAssocID="{3FE1BEFE-A121-42C4-9F51-EB847CAEC509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CCE7-0E1D-4EB9-8B37-3EE7076FCC3E}" type="pres">
      <dgm:prSet presAssocID="{3FE1BEFE-A121-42C4-9F51-EB847CAEC509}" presName="desTx" presStyleLbl="alignAccFollowNode1" presStyleIdx="0" presStyleCnt="1" custAng="10800000" custFlipVert="1" custScaleY="100000" custLinFactY="700000" custLinFactNeighborX="-76156" custLinFactNeighborY="722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BC40A8-FF48-4C16-A217-4729561DB053}" type="presOf" srcId="{29AEE66D-3566-42C9-9816-522400E22D05}" destId="{1CB872F4-ABAF-4A8F-9B48-590F04AC7FFE}" srcOrd="0" destOrd="0" presId="urn:microsoft.com/office/officeart/2005/8/layout/hList1"/>
    <dgm:cxn modelId="{27E0AE02-AE62-4DA7-A717-8D9944C1AEE4}" type="presOf" srcId="{E35A3AB1-271B-406A-AD76-338E76930FF1}" destId="{6F9CCCE7-0E1D-4EB9-8B37-3EE7076FCC3E}" srcOrd="0" destOrd="3" presId="urn:microsoft.com/office/officeart/2005/8/layout/hList1"/>
    <dgm:cxn modelId="{7FA88740-0A1C-4186-BA10-68889E40DAEE}" srcId="{3FE1BEFE-A121-42C4-9F51-EB847CAEC509}" destId="{BBD2C604-D7FD-4F66-ABE1-BDD057039731}" srcOrd="1" destOrd="0" parTransId="{D24392C4-BA5F-476F-B9E6-414CA3193D09}" sibTransId="{AB4FFA51-C786-4238-A993-522FCCE46564}"/>
    <dgm:cxn modelId="{800CA232-CE72-4CA4-9C24-2B8791D57021}" srcId="{3FE1BEFE-A121-42C4-9F51-EB847CAEC509}" destId="{E35A3AB1-271B-406A-AD76-338E76930FF1}" srcOrd="3" destOrd="0" parTransId="{D9EC64EE-A753-400A-9CC3-90DF88C79DE8}" sibTransId="{DB07A7BD-1A4E-42E4-A761-5F6D3FE58DB1}"/>
    <dgm:cxn modelId="{A7463A91-F78C-4AA3-9FAF-C2C22A865A1F}" type="presOf" srcId="{D8849F52-58C7-443B-9CC8-37E8DC254717}" destId="{6F9CCCE7-0E1D-4EB9-8B37-3EE7076FCC3E}" srcOrd="0" destOrd="0" presId="urn:microsoft.com/office/officeart/2005/8/layout/hList1"/>
    <dgm:cxn modelId="{0C52F30C-B832-4775-A547-25AED202F1A2}" srcId="{3FE1BEFE-A121-42C4-9F51-EB847CAEC509}" destId="{FBD4C26D-2B2C-4A17-B3CB-FF8BB92E9AB6}" srcOrd="2" destOrd="0" parTransId="{C2C1B5BD-5767-402F-8AD5-50B68071A930}" sibTransId="{B6DF2733-24CE-4EBB-9654-09729561E40D}"/>
    <dgm:cxn modelId="{787E4282-D3F2-4690-B485-395AFACC270D}" type="presOf" srcId="{BBD2C604-D7FD-4F66-ABE1-BDD057039731}" destId="{6F9CCCE7-0E1D-4EB9-8B37-3EE7076FCC3E}" srcOrd="0" destOrd="1" presId="urn:microsoft.com/office/officeart/2005/8/layout/hList1"/>
    <dgm:cxn modelId="{200ED948-718E-4728-9DA8-755B3A1281C7}" type="presOf" srcId="{3FE1BEFE-A121-42C4-9F51-EB847CAEC509}" destId="{A5747C75-49D3-491A-BCA7-B16FC8007859}" srcOrd="0" destOrd="0" presId="urn:microsoft.com/office/officeart/2005/8/layout/hList1"/>
    <dgm:cxn modelId="{ADC6F73F-9807-4AAC-A7D0-EF3B50E3A376}" srcId="{29AEE66D-3566-42C9-9816-522400E22D05}" destId="{3FE1BEFE-A121-42C4-9F51-EB847CAEC509}" srcOrd="0" destOrd="0" parTransId="{DD3FEEF3-6733-4731-AB56-698DD0ACCF78}" sibTransId="{329A2B8A-7EFA-40F1-AE08-C88F46859E26}"/>
    <dgm:cxn modelId="{8123D315-6754-4CE4-A52C-34AB85ED16D0}" srcId="{3FE1BEFE-A121-42C4-9F51-EB847CAEC509}" destId="{D8849F52-58C7-443B-9CC8-37E8DC254717}" srcOrd="0" destOrd="0" parTransId="{0CDFA815-92CF-4120-9005-3B62E7DE0044}" sibTransId="{58B6F5A9-1B97-4A26-88D0-C86C9C138569}"/>
    <dgm:cxn modelId="{FCF62515-5903-4B8E-81BC-83D6F158C7E4}" type="presOf" srcId="{FBD4C26D-2B2C-4A17-B3CB-FF8BB92E9AB6}" destId="{6F9CCCE7-0E1D-4EB9-8B37-3EE7076FCC3E}" srcOrd="0" destOrd="2" presId="urn:microsoft.com/office/officeart/2005/8/layout/hList1"/>
    <dgm:cxn modelId="{FF83507D-3288-47C0-8CD4-2C037E5A4546}" type="presParOf" srcId="{1CB872F4-ABAF-4A8F-9B48-590F04AC7FFE}" destId="{B45BCD00-167A-4D26-BD15-D46D36F38070}" srcOrd="0" destOrd="0" presId="urn:microsoft.com/office/officeart/2005/8/layout/hList1"/>
    <dgm:cxn modelId="{8AE3EE91-FCB6-4F68-8E3B-A41686EB59AC}" type="presParOf" srcId="{B45BCD00-167A-4D26-BD15-D46D36F38070}" destId="{A5747C75-49D3-491A-BCA7-B16FC8007859}" srcOrd="0" destOrd="0" presId="urn:microsoft.com/office/officeart/2005/8/layout/hList1"/>
    <dgm:cxn modelId="{66C01512-07E5-4CE6-888A-ABE47E8C7253}" type="presParOf" srcId="{B45BCD00-167A-4D26-BD15-D46D36F38070}" destId="{6F9CCCE7-0E1D-4EB9-8B37-3EE7076FCC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E1BEFE-A121-42C4-9F51-EB847CAEC509}">
      <dgm:prSet custT="1"/>
      <dgm:spPr/>
      <dgm:t>
        <a:bodyPr/>
        <a:lstStyle/>
        <a:p>
          <a:r>
            <a:rPr lang="ru-RU" sz="2400" dirty="0" smtClean="0"/>
            <a:t>Углы наклона на каждую точку в отдельности вычисляем по формулам:</a:t>
          </a:r>
          <a:endParaRPr lang="ru-RU" sz="2400" dirty="0"/>
        </a:p>
      </dgm:t>
    </dgm:pt>
    <dgm:pt modelId="{DD3FEEF3-6733-4731-AB56-698DD0ACCF78}" type="parTrans" cxnId="{ADC6F73F-9807-4AAC-A7D0-EF3B50E3A376}">
      <dgm:prSet/>
      <dgm:spPr/>
      <dgm:t>
        <a:bodyPr/>
        <a:lstStyle/>
        <a:p>
          <a:endParaRPr lang="ru-RU"/>
        </a:p>
      </dgm:t>
    </dgm:pt>
    <dgm:pt modelId="{329A2B8A-7EFA-40F1-AE08-C88F46859E26}" type="sibTrans" cxnId="{ADC6F73F-9807-4AAC-A7D0-EF3B50E3A376}">
      <dgm:prSet/>
      <dgm:spPr/>
      <dgm:t>
        <a:bodyPr/>
        <a:lstStyle/>
        <a:p>
          <a:endParaRPr lang="ru-RU"/>
        </a:p>
      </dgm:t>
    </dgm:pt>
    <dgm:pt modelId="{D8849F52-58C7-443B-9CC8-37E8DC254717}">
      <dgm:prSet/>
      <dgm:spPr/>
      <dgm:t>
        <a:bodyPr/>
        <a:lstStyle/>
        <a:p>
          <a:endParaRPr lang="ru-RU" dirty="0"/>
        </a:p>
      </dgm:t>
    </dgm:pt>
    <dgm:pt modelId="{0CDFA815-92CF-4120-9005-3B62E7DE0044}" type="parTrans" cxnId="{8123D315-6754-4CE4-A52C-34AB85ED16D0}">
      <dgm:prSet/>
      <dgm:spPr/>
      <dgm:t>
        <a:bodyPr/>
        <a:lstStyle/>
        <a:p>
          <a:endParaRPr lang="ru-RU"/>
        </a:p>
      </dgm:t>
    </dgm:pt>
    <dgm:pt modelId="{58B6F5A9-1B97-4A26-88D0-C86C9C138569}" type="sibTrans" cxnId="{8123D315-6754-4CE4-A52C-34AB85ED16D0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5BCD00-167A-4D26-BD15-D46D36F38070}" type="pres">
      <dgm:prSet presAssocID="{3FE1BEFE-A121-42C4-9F51-EB847CAEC509}" presName="composite" presStyleCnt="0"/>
      <dgm:spPr/>
    </dgm:pt>
    <dgm:pt modelId="{A5747C75-49D3-491A-BCA7-B16FC8007859}" type="pres">
      <dgm:prSet presAssocID="{3FE1BEFE-A121-42C4-9F51-EB847CAEC509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CCE7-0E1D-4EB9-8B37-3EE7076FCC3E}" type="pres">
      <dgm:prSet presAssocID="{3FE1BEFE-A121-42C4-9F51-EB847CAEC509}" presName="desTx" presStyleLbl="alignAccFollowNode1" presStyleIdx="0" presStyleCnt="1" custAng="10800000" custFlipVert="1" custScaleY="100000" custLinFactY="700000" custLinFactNeighborX="-76156" custLinFactNeighborY="722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23D315-6754-4CE4-A52C-34AB85ED16D0}" srcId="{3FE1BEFE-A121-42C4-9F51-EB847CAEC509}" destId="{D8849F52-58C7-443B-9CC8-37E8DC254717}" srcOrd="0" destOrd="0" parTransId="{0CDFA815-92CF-4120-9005-3B62E7DE0044}" sibTransId="{58B6F5A9-1B97-4A26-88D0-C86C9C138569}"/>
    <dgm:cxn modelId="{ADC6F73F-9807-4AAC-A7D0-EF3B50E3A376}" srcId="{29AEE66D-3566-42C9-9816-522400E22D05}" destId="{3FE1BEFE-A121-42C4-9F51-EB847CAEC509}" srcOrd="0" destOrd="0" parTransId="{DD3FEEF3-6733-4731-AB56-698DD0ACCF78}" sibTransId="{329A2B8A-7EFA-40F1-AE08-C88F46859E26}"/>
    <dgm:cxn modelId="{5C880863-F040-4E1A-8C17-AF2896802B99}" type="presOf" srcId="{29AEE66D-3566-42C9-9816-522400E22D05}" destId="{1CB872F4-ABAF-4A8F-9B48-590F04AC7FFE}" srcOrd="0" destOrd="0" presId="urn:microsoft.com/office/officeart/2005/8/layout/hList1"/>
    <dgm:cxn modelId="{2BA9EDFC-906D-45B7-923E-17ECD5A48EDD}" type="presOf" srcId="{D8849F52-58C7-443B-9CC8-37E8DC254717}" destId="{6F9CCCE7-0E1D-4EB9-8B37-3EE7076FCC3E}" srcOrd="0" destOrd="0" presId="urn:microsoft.com/office/officeart/2005/8/layout/hList1"/>
    <dgm:cxn modelId="{2E35560E-58E9-46EC-B890-6F8E3E88E02B}" type="presOf" srcId="{3FE1BEFE-A121-42C4-9F51-EB847CAEC509}" destId="{A5747C75-49D3-491A-BCA7-B16FC8007859}" srcOrd="0" destOrd="0" presId="urn:microsoft.com/office/officeart/2005/8/layout/hList1"/>
    <dgm:cxn modelId="{AA4827D3-2621-417E-BF8C-741782A49264}" type="presParOf" srcId="{1CB872F4-ABAF-4A8F-9B48-590F04AC7FFE}" destId="{B45BCD00-167A-4D26-BD15-D46D36F38070}" srcOrd="0" destOrd="0" presId="urn:microsoft.com/office/officeart/2005/8/layout/hList1"/>
    <dgm:cxn modelId="{B92D16B3-0FC6-4A1E-92E3-E4974D814F53}" type="presParOf" srcId="{B45BCD00-167A-4D26-BD15-D46D36F38070}" destId="{A5747C75-49D3-491A-BCA7-B16FC8007859}" srcOrd="0" destOrd="0" presId="urn:microsoft.com/office/officeart/2005/8/layout/hList1"/>
    <dgm:cxn modelId="{AED517B0-E7AB-4F3C-991E-E1747D67E950}" type="presParOf" srcId="{B45BCD00-167A-4D26-BD15-D46D36F38070}" destId="{6F9CCCE7-0E1D-4EB9-8B37-3EE7076FCC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E1BEFE-A121-42C4-9F51-EB847CAEC509}">
      <dgm:prSet custT="1"/>
      <dgm:spPr/>
      <dgm:t>
        <a:bodyPr/>
        <a:lstStyle/>
        <a:p>
          <a:r>
            <a:rPr lang="ru-RU" sz="3200" dirty="0" smtClean="0"/>
            <a:t>Высоту сооружения вычисляем по формуле:</a:t>
          </a:r>
          <a:endParaRPr lang="ru-RU" sz="3200" dirty="0"/>
        </a:p>
      </dgm:t>
    </dgm:pt>
    <dgm:pt modelId="{DD3FEEF3-6733-4731-AB56-698DD0ACCF78}" type="parTrans" cxnId="{ADC6F73F-9807-4AAC-A7D0-EF3B50E3A376}">
      <dgm:prSet/>
      <dgm:spPr/>
      <dgm:t>
        <a:bodyPr/>
        <a:lstStyle/>
        <a:p>
          <a:endParaRPr lang="ru-RU"/>
        </a:p>
      </dgm:t>
    </dgm:pt>
    <dgm:pt modelId="{329A2B8A-7EFA-40F1-AE08-C88F46859E26}" type="sibTrans" cxnId="{ADC6F73F-9807-4AAC-A7D0-EF3B50E3A376}">
      <dgm:prSet/>
      <dgm:spPr/>
      <dgm:t>
        <a:bodyPr/>
        <a:lstStyle/>
        <a:p>
          <a:endParaRPr lang="ru-RU"/>
        </a:p>
      </dgm:t>
    </dgm:pt>
    <dgm:pt modelId="{D8849F52-58C7-443B-9CC8-37E8DC254717}">
      <dgm:prSet custT="1"/>
      <dgm:spPr/>
      <dgm:t>
        <a:bodyPr/>
        <a:lstStyle/>
        <a:p>
          <a:r>
            <a:rPr lang="en-US" sz="4000" i="1" dirty="0" smtClean="0"/>
            <a:t>H=d∙ (</a:t>
          </a:r>
          <a:r>
            <a:rPr lang="en-US" sz="4000" i="1" dirty="0" err="1" smtClean="0"/>
            <a:t>tg</a:t>
          </a:r>
          <a:r>
            <a:rPr lang="el-GR" sz="4000" i="1" dirty="0" smtClean="0"/>
            <a:t>ν</a:t>
          </a:r>
          <a:r>
            <a:rPr lang="en-US" sz="4000" i="1" baseline="-25000" dirty="0" smtClean="0"/>
            <a:t>A</a:t>
          </a:r>
          <a:r>
            <a:rPr lang="en-US" sz="4000" i="1" dirty="0" smtClean="0"/>
            <a:t> - </a:t>
          </a:r>
          <a:r>
            <a:rPr lang="en-US" sz="4000" i="1" dirty="0" err="1" smtClean="0"/>
            <a:t>tg</a:t>
          </a:r>
          <a:r>
            <a:rPr lang="el-GR" sz="4000" i="1" dirty="0" smtClean="0"/>
            <a:t>ν</a:t>
          </a:r>
          <a:r>
            <a:rPr lang="en-US" sz="4000" i="1" baseline="-25000" dirty="0" smtClean="0"/>
            <a:t>B</a:t>
          </a:r>
          <a:r>
            <a:rPr lang="en-US" sz="4000" i="1" dirty="0" smtClean="0"/>
            <a:t>)</a:t>
          </a:r>
          <a:endParaRPr lang="ru-RU" sz="4000" dirty="0"/>
        </a:p>
      </dgm:t>
    </dgm:pt>
    <dgm:pt modelId="{0CDFA815-92CF-4120-9005-3B62E7DE0044}" type="parTrans" cxnId="{8123D315-6754-4CE4-A52C-34AB85ED16D0}">
      <dgm:prSet/>
      <dgm:spPr/>
      <dgm:t>
        <a:bodyPr/>
        <a:lstStyle/>
        <a:p>
          <a:endParaRPr lang="ru-RU"/>
        </a:p>
      </dgm:t>
    </dgm:pt>
    <dgm:pt modelId="{58B6F5A9-1B97-4A26-88D0-C86C9C138569}" type="sibTrans" cxnId="{8123D315-6754-4CE4-A52C-34AB85ED16D0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5BCD00-167A-4D26-BD15-D46D36F38070}" type="pres">
      <dgm:prSet presAssocID="{3FE1BEFE-A121-42C4-9F51-EB847CAEC509}" presName="composite" presStyleCnt="0"/>
      <dgm:spPr/>
    </dgm:pt>
    <dgm:pt modelId="{A5747C75-49D3-491A-BCA7-B16FC8007859}" type="pres">
      <dgm:prSet presAssocID="{3FE1BEFE-A121-42C4-9F51-EB847CAEC509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CCE7-0E1D-4EB9-8B37-3EE7076FCC3E}" type="pres">
      <dgm:prSet presAssocID="{3FE1BEFE-A121-42C4-9F51-EB847CAEC509}" presName="desTx" presStyleLbl="alignAccFollowNode1" presStyleIdx="0" presStyleCnt="1" custAng="10800000" custFlipVert="1" custScaleY="100000" custLinFactY="700000" custLinFactNeighborX="-76156" custLinFactNeighborY="722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962748-5E4E-456A-A75E-666756FD10D7}" type="presOf" srcId="{3FE1BEFE-A121-42C4-9F51-EB847CAEC509}" destId="{A5747C75-49D3-491A-BCA7-B16FC8007859}" srcOrd="0" destOrd="0" presId="urn:microsoft.com/office/officeart/2005/8/layout/hList1"/>
    <dgm:cxn modelId="{8123D315-6754-4CE4-A52C-34AB85ED16D0}" srcId="{3FE1BEFE-A121-42C4-9F51-EB847CAEC509}" destId="{D8849F52-58C7-443B-9CC8-37E8DC254717}" srcOrd="0" destOrd="0" parTransId="{0CDFA815-92CF-4120-9005-3B62E7DE0044}" sibTransId="{58B6F5A9-1B97-4A26-88D0-C86C9C138569}"/>
    <dgm:cxn modelId="{80E4022E-9E7E-42BF-BC78-4ABE956EE1D7}" type="presOf" srcId="{29AEE66D-3566-42C9-9816-522400E22D05}" destId="{1CB872F4-ABAF-4A8F-9B48-590F04AC7FFE}" srcOrd="0" destOrd="0" presId="urn:microsoft.com/office/officeart/2005/8/layout/hList1"/>
    <dgm:cxn modelId="{781D77A8-D3BC-4C6C-A7B9-1C19F738E7E8}" type="presOf" srcId="{D8849F52-58C7-443B-9CC8-37E8DC254717}" destId="{6F9CCCE7-0E1D-4EB9-8B37-3EE7076FCC3E}" srcOrd="0" destOrd="0" presId="urn:microsoft.com/office/officeart/2005/8/layout/hList1"/>
    <dgm:cxn modelId="{ADC6F73F-9807-4AAC-A7D0-EF3B50E3A376}" srcId="{29AEE66D-3566-42C9-9816-522400E22D05}" destId="{3FE1BEFE-A121-42C4-9F51-EB847CAEC509}" srcOrd="0" destOrd="0" parTransId="{DD3FEEF3-6733-4731-AB56-698DD0ACCF78}" sibTransId="{329A2B8A-7EFA-40F1-AE08-C88F46859E26}"/>
    <dgm:cxn modelId="{E71945A1-4E66-4D35-9015-982E8879161D}" type="presParOf" srcId="{1CB872F4-ABAF-4A8F-9B48-590F04AC7FFE}" destId="{B45BCD00-167A-4D26-BD15-D46D36F38070}" srcOrd="0" destOrd="0" presId="urn:microsoft.com/office/officeart/2005/8/layout/hList1"/>
    <dgm:cxn modelId="{101FD3D9-8739-4870-A0CD-24B6B88D395C}" type="presParOf" srcId="{B45BCD00-167A-4D26-BD15-D46D36F38070}" destId="{A5747C75-49D3-491A-BCA7-B16FC8007859}" srcOrd="0" destOrd="0" presId="urn:microsoft.com/office/officeart/2005/8/layout/hList1"/>
    <dgm:cxn modelId="{275636AA-8A5C-46CD-BC93-B5FC9312F895}" type="presParOf" srcId="{B45BCD00-167A-4D26-BD15-D46D36F38070}" destId="{6F9CCCE7-0E1D-4EB9-8B37-3EE7076FCC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AEE66D-3566-42C9-9816-522400E22D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E1BEFE-A121-42C4-9F51-EB847CAEC509}">
      <dgm:prSet custT="1"/>
      <dgm:spPr/>
      <dgm:t>
        <a:bodyPr/>
        <a:lstStyle/>
        <a:p>
          <a:r>
            <a:rPr lang="ru-RU" sz="3200" dirty="0" smtClean="0"/>
            <a:t>Высоту сооружения вычисляем по формуле:</a:t>
          </a:r>
          <a:endParaRPr lang="en-US" sz="3200" dirty="0" smtClean="0"/>
        </a:p>
        <a:p>
          <a:r>
            <a:rPr lang="ru-RU" sz="4000" i="1" dirty="0" smtClean="0"/>
            <a:t>Н=70,0∙ (tg3</a:t>
          </a:r>
          <a:r>
            <a:rPr lang="ru-RU" sz="4000" i="1" baseline="30000" dirty="0" smtClean="0"/>
            <a:t>о</a:t>
          </a:r>
          <a:r>
            <a:rPr lang="ru-RU" sz="4000" i="1" dirty="0" smtClean="0"/>
            <a:t>41' - </a:t>
          </a:r>
          <a:r>
            <a:rPr lang="ru-RU" sz="4000" i="1" dirty="0" err="1" smtClean="0"/>
            <a:t>tg</a:t>
          </a:r>
          <a:r>
            <a:rPr lang="ru-RU" sz="4000" i="1" dirty="0" smtClean="0"/>
            <a:t>(-6</a:t>
          </a:r>
          <a:r>
            <a:rPr lang="ru-RU" sz="4000" i="1" baseline="30000" dirty="0" smtClean="0"/>
            <a:t>о</a:t>
          </a:r>
          <a:r>
            <a:rPr lang="ru-RU" sz="4000" i="1" dirty="0" smtClean="0"/>
            <a:t>45'30''))=12,8 м</a:t>
          </a:r>
          <a:endParaRPr lang="ru-RU" sz="3200" dirty="0"/>
        </a:p>
      </dgm:t>
    </dgm:pt>
    <dgm:pt modelId="{DD3FEEF3-6733-4731-AB56-698DD0ACCF78}" type="parTrans" cxnId="{ADC6F73F-9807-4AAC-A7D0-EF3B50E3A376}">
      <dgm:prSet/>
      <dgm:spPr/>
      <dgm:t>
        <a:bodyPr/>
        <a:lstStyle/>
        <a:p>
          <a:endParaRPr lang="ru-RU"/>
        </a:p>
      </dgm:t>
    </dgm:pt>
    <dgm:pt modelId="{329A2B8A-7EFA-40F1-AE08-C88F46859E26}" type="sibTrans" cxnId="{ADC6F73F-9807-4AAC-A7D0-EF3B50E3A376}">
      <dgm:prSet/>
      <dgm:spPr/>
      <dgm:t>
        <a:bodyPr/>
        <a:lstStyle/>
        <a:p>
          <a:endParaRPr lang="ru-RU"/>
        </a:p>
      </dgm:t>
    </dgm:pt>
    <dgm:pt modelId="{BD68D913-411C-49E5-963E-3A107255FCEF}">
      <dgm:prSet custT="1"/>
      <dgm:spPr/>
      <dgm:t>
        <a:bodyPr/>
        <a:lstStyle/>
        <a:p>
          <a:r>
            <a:rPr lang="ru-RU" sz="2800" b="1" i="1" dirty="0" smtClean="0"/>
            <a:t>Ответ: высота сооружения Н=12,8 м.</a:t>
          </a:r>
          <a:endParaRPr lang="ru-RU" sz="2800" b="1" i="1" dirty="0"/>
        </a:p>
      </dgm:t>
    </dgm:pt>
    <dgm:pt modelId="{D980C761-6C4A-45C9-8ED2-3C1769EA26C9}" type="parTrans" cxnId="{A3542931-0400-46B6-99D5-F01893141260}">
      <dgm:prSet/>
      <dgm:spPr/>
      <dgm:t>
        <a:bodyPr/>
        <a:lstStyle/>
        <a:p>
          <a:endParaRPr lang="ru-RU"/>
        </a:p>
      </dgm:t>
    </dgm:pt>
    <dgm:pt modelId="{D3D2745E-EE4E-49F3-A5C1-A1E4A252BD66}" type="sibTrans" cxnId="{A3542931-0400-46B6-99D5-F01893141260}">
      <dgm:prSet/>
      <dgm:spPr/>
      <dgm:t>
        <a:bodyPr/>
        <a:lstStyle/>
        <a:p>
          <a:endParaRPr lang="ru-RU"/>
        </a:p>
      </dgm:t>
    </dgm:pt>
    <dgm:pt modelId="{1CB872F4-ABAF-4A8F-9B48-590F04AC7FFE}" type="pres">
      <dgm:prSet presAssocID="{29AEE66D-3566-42C9-9816-522400E22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5BCD00-167A-4D26-BD15-D46D36F38070}" type="pres">
      <dgm:prSet presAssocID="{3FE1BEFE-A121-42C4-9F51-EB847CAEC509}" presName="composite" presStyleCnt="0"/>
      <dgm:spPr/>
    </dgm:pt>
    <dgm:pt modelId="{A5747C75-49D3-491A-BCA7-B16FC8007859}" type="pres">
      <dgm:prSet presAssocID="{3FE1BEFE-A121-42C4-9F51-EB847CAEC509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CCE7-0E1D-4EB9-8B37-3EE7076FCC3E}" type="pres">
      <dgm:prSet presAssocID="{3FE1BEFE-A121-42C4-9F51-EB847CAEC509}" presName="desTx" presStyleLbl="alignAccFollowNode1" presStyleIdx="0" presStyleCnt="1" custAng="10800000" custFlipVert="1" custScaleY="100000" custLinFactNeighborX="-11570" custLinFactNeighborY="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8C5668-2199-4C88-AD77-6B4AAB7C1B6E}" type="presOf" srcId="{BD68D913-411C-49E5-963E-3A107255FCEF}" destId="{6F9CCCE7-0E1D-4EB9-8B37-3EE7076FCC3E}" srcOrd="0" destOrd="0" presId="urn:microsoft.com/office/officeart/2005/8/layout/hList1"/>
    <dgm:cxn modelId="{D84287AA-D7EF-4D34-8F19-EEE9EFEAC0EA}" type="presOf" srcId="{3FE1BEFE-A121-42C4-9F51-EB847CAEC509}" destId="{A5747C75-49D3-491A-BCA7-B16FC8007859}" srcOrd="0" destOrd="0" presId="urn:microsoft.com/office/officeart/2005/8/layout/hList1"/>
    <dgm:cxn modelId="{ADC6F73F-9807-4AAC-A7D0-EF3B50E3A376}" srcId="{29AEE66D-3566-42C9-9816-522400E22D05}" destId="{3FE1BEFE-A121-42C4-9F51-EB847CAEC509}" srcOrd="0" destOrd="0" parTransId="{DD3FEEF3-6733-4731-AB56-698DD0ACCF78}" sibTransId="{329A2B8A-7EFA-40F1-AE08-C88F46859E26}"/>
    <dgm:cxn modelId="{5174150A-EDF9-416E-AFCB-43EC086B21EC}" type="presOf" srcId="{29AEE66D-3566-42C9-9816-522400E22D05}" destId="{1CB872F4-ABAF-4A8F-9B48-590F04AC7FFE}" srcOrd="0" destOrd="0" presId="urn:microsoft.com/office/officeart/2005/8/layout/hList1"/>
    <dgm:cxn modelId="{A3542931-0400-46B6-99D5-F01893141260}" srcId="{3FE1BEFE-A121-42C4-9F51-EB847CAEC509}" destId="{BD68D913-411C-49E5-963E-3A107255FCEF}" srcOrd="0" destOrd="0" parTransId="{D980C761-6C4A-45C9-8ED2-3C1769EA26C9}" sibTransId="{D3D2745E-EE4E-49F3-A5C1-A1E4A252BD66}"/>
    <dgm:cxn modelId="{87C14129-BF84-4F81-AE40-7CA5A40BE95C}" type="presParOf" srcId="{1CB872F4-ABAF-4A8F-9B48-590F04AC7FFE}" destId="{B45BCD00-167A-4D26-BD15-D46D36F38070}" srcOrd="0" destOrd="0" presId="urn:microsoft.com/office/officeart/2005/8/layout/hList1"/>
    <dgm:cxn modelId="{3C69FB65-4BD8-4E13-B551-DEDAB5B0FC2A}" type="presParOf" srcId="{B45BCD00-167A-4D26-BD15-D46D36F38070}" destId="{A5747C75-49D3-491A-BCA7-B16FC8007859}" srcOrd="0" destOrd="0" presId="urn:microsoft.com/office/officeart/2005/8/layout/hList1"/>
    <dgm:cxn modelId="{84A37CDB-0501-4315-9886-50148D726073}" type="presParOf" srcId="{B45BCD00-167A-4D26-BD15-D46D36F38070}" destId="{6F9CCCE7-0E1D-4EB9-8B37-3EE7076FCC3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78B6EA-B3CE-444B-A1FD-AE85967A0E92}">
      <dsp:nvSpPr>
        <dsp:cNvPr id="0" name=""/>
        <dsp:cNvSpPr/>
      </dsp:nvSpPr>
      <dsp:spPr>
        <a:xfrm>
          <a:off x="0" y="24583"/>
          <a:ext cx="8712968" cy="1285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400" kern="1200" dirty="0" smtClean="0"/>
            <a:t>Определить высоту сооружения, если дано: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расстояние от теодолита до сооружения 70,0 м.                И отсчеты по вертикальному кругу теодолита Т30:</a:t>
          </a:r>
          <a:endParaRPr lang="ru-RU" sz="2400" b="1" kern="1200" dirty="0"/>
        </a:p>
      </dsp:txBody>
      <dsp:txXfrm>
        <a:off x="0" y="24583"/>
        <a:ext cx="8712968" cy="1285272"/>
      </dsp:txXfrm>
    </dsp:sp>
    <dsp:sp modelId="{42F630F6-284D-4462-A1E5-BB118622926E}">
      <dsp:nvSpPr>
        <dsp:cNvPr id="0" name=""/>
        <dsp:cNvSpPr/>
      </dsp:nvSpPr>
      <dsp:spPr>
        <a:xfrm>
          <a:off x="0" y="1309856"/>
          <a:ext cx="8712968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КП КЛ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т.А 180</a:t>
          </a:r>
          <a:r>
            <a:rPr lang="ru-RU" sz="1800" kern="1200" baseline="30000" dirty="0" smtClean="0"/>
            <a:t>о</a:t>
          </a:r>
          <a:r>
            <a:rPr lang="ru-RU" sz="1800" kern="1200" dirty="0" smtClean="0"/>
            <a:t>05’   7</a:t>
          </a:r>
          <a:r>
            <a:rPr lang="ru-RU" sz="1800" kern="1200" baseline="30000" dirty="0" smtClean="0"/>
            <a:t>о</a:t>
          </a:r>
          <a:r>
            <a:rPr lang="ru-RU" sz="1800" kern="1200" dirty="0" smtClean="0"/>
            <a:t>27’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т.В 190</a:t>
          </a:r>
          <a:r>
            <a:rPr lang="ru-RU" sz="1800" kern="1200" baseline="30000" dirty="0" smtClean="0"/>
            <a:t>о</a:t>
          </a:r>
          <a:r>
            <a:rPr lang="ru-RU" sz="1800" kern="1200" dirty="0" smtClean="0"/>
            <a:t>27’   356</a:t>
          </a:r>
          <a:r>
            <a:rPr lang="ru-RU" sz="1800" kern="1200" baseline="30000" dirty="0" smtClean="0"/>
            <a:t>о</a:t>
          </a:r>
          <a:r>
            <a:rPr lang="ru-RU" sz="1800" kern="1200" dirty="0" smtClean="0"/>
            <a:t>56’</a:t>
          </a:r>
          <a:endParaRPr lang="ru-RU" sz="1800" kern="1200" dirty="0"/>
        </a:p>
      </dsp:txBody>
      <dsp:txXfrm>
        <a:off x="0" y="1309856"/>
        <a:ext cx="8712968" cy="11858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747C75-49D3-491A-BCA7-B16FC8007859}">
      <dsp:nvSpPr>
        <dsp:cNvPr id="0" name=""/>
        <dsp:cNvSpPr/>
      </dsp:nvSpPr>
      <dsp:spPr>
        <a:xfrm>
          <a:off x="4254" y="95159"/>
          <a:ext cx="8704459" cy="2257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Для определения высоты сооружения (Н) от его основания до любого монтажного горизонта, необходимо установить теодолит  так, чтобы хорошо были видны верх и основание здания. После чего измеряют углы наклона </a:t>
          </a:r>
          <a:r>
            <a:rPr lang="ru-RU" sz="2400" b="1" kern="1200" dirty="0" err="1" smtClean="0"/>
            <a:t>νА</a:t>
          </a:r>
          <a:r>
            <a:rPr lang="ru-RU" sz="2400" kern="1200" dirty="0" err="1" smtClean="0"/>
            <a:t> </a:t>
          </a:r>
          <a:r>
            <a:rPr lang="ru-RU" sz="2400" kern="1200" dirty="0" smtClean="0"/>
            <a:t>и </a:t>
          </a:r>
          <a:r>
            <a:rPr lang="ru-RU" sz="2400" b="1" kern="1200" dirty="0" err="1" smtClean="0"/>
            <a:t>νВ</a:t>
          </a:r>
          <a:r>
            <a:rPr lang="ru-RU" sz="2400" kern="1200" dirty="0" err="1" smtClean="0"/>
            <a:t> и</a:t>
          </a:r>
          <a:r>
            <a:rPr lang="ru-RU" sz="2400" kern="1200" dirty="0" smtClean="0"/>
            <a:t> расстояние – </a:t>
          </a:r>
          <a:r>
            <a:rPr lang="ru-RU" sz="2400" b="1" kern="1200" dirty="0" err="1" smtClean="0"/>
            <a:t>d</a:t>
          </a:r>
          <a:r>
            <a:rPr lang="ru-RU" sz="2400" kern="1200" dirty="0" smtClean="0"/>
            <a:t> – от инструмента до здания.</a:t>
          </a:r>
          <a:endParaRPr lang="ru-RU" sz="2400" kern="1200" dirty="0"/>
        </a:p>
      </dsp:txBody>
      <dsp:txXfrm>
        <a:off x="4254" y="95159"/>
        <a:ext cx="8704459" cy="2257953"/>
      </dsp:txXfrm>
    </dsp:sp>
    <dsp:sp modelId="{6F9CCCE7-0E1D-4EB9-8B37-3EE7076FCC3E}">
      <dsp:nvSpPr>
        <dsp:cNvPr id="0" name=""/>
        <dsp:cNvSpPr/>
      </dsp:nvSpPr>
      <dsp:spPr>
        <a:xfrm flipV="1">
          <a:off x="0" y="2351465"/>
          <a:ext cx="8704459" cy="968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747C75-49D3-491A-BCA7-B16FC8007859}">
      <dsp:nvSpPr>
        <dsp:cNvPr id="0" name=""/>
        <dsp:cNvSpPr/>
      </dsp:nvSpPr>
      <dsp:spPr>
        <a:xfrm>
          <a:off x="0" y="36741"/>
          <a:ext cx="8712968" cy="914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Для определения углов наклона по вертикальному кругу теодолита сняты отсчеты:</a:t>
          </a:r>
          <a:endParaRPr lang="ru-RU" sz="2400" kern="1200" dirty="0"/>
        </a:p>
      </dsp:txBody>
      <dsp:txXfrm>
        <a:off x="0" y="36741"/>
        <a:ext cx="8712968" cy="914448"/>
      </dsp:txXfrm>
    </dsp:sp>
    <dsp:sp modelId="{6F9CCCE7-0E1D-4EB9-8B37-3EE7076FCC3E}">
      <dsp:nvSpPr>
        <dsp:cNvPr id="0" name=""/>
        <dsp:cNvSpPr/>
      </dsp:nvSpPr>
      <dsp:spPr>
        <a:xfrm rot="10800000" flipV="1">
          <a:off x="0" y="987932"/>
          <a:ext cx="8712968" cy="14603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круг право на точку А, КП</a:t>
          </a:r>
          <a:r>
            <a:rPr lang="ru-RU" sz="1900" kern="1200" baseline="-25000" smtClean="0"/>
            <a:t>А</a:t>
          </a:r>
          <a:r>
            <a:rPr lang="ru-RU" sz="1900" kern="1200" smtClean="0"/>
            <a:t>=180</a:t>
          </a:r>
          <a:r>
            <a:rPr lang="ru-RU" sz="1900" kern="1200" baseline="30000" smtClean="0"/>
            <a:t>о</a:t>
          </a:r>
          <a:r>
            <a:rPr lang="ru-RU" sz="1900" kern="1200" smtClean="0"/>
            <a:t>05’</a:t>
          </a:r>
          <a:endParaRPr lang="ru-RU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круг право на точку В, КП</a:t>
          </a:r>
          <a:r>
            <a:rPr lang="ru-RU" sz="1900" kern="1200" baseline="-25000" smtClean="0"/>
            <a:t>В</a:t>
          </a:r>
          <a:r>
            <a:rPr lang="ru-RU" sz="1900" kern="1200" smtClean="0"/>
            <a:t>=190</a:t>
          </a:r>
          <a:r>
            <a:rPr lang="ru-RU" sz="1900" kern="1200" baseline="30000" smtClean="0"/>
            <a:t>о</a:t>
          </a:r>
          <a:r>
            <a:rPr lang="ru-RU" sz="1900" kern="1200" smtClean="0"/>
            <a:t>27’</a:t>
          </a:r>
          <a:endParaRPr lang="ru-RU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круг лево на точку А, КЛ</a:t>
          </a:r>
          <a:r>
            <a:rPr lang="ru-RU" sz="1900" kern="1200" baseline="-25000" smtClean="0"/>
            <a:t>А</a:t>
          </a:r>
          <a:r>
            <a:rPr lang="ru-RU" sz="1900" kern="1200" smtClean="0"/>
            <a:t>=7</a:t>
          </a:r>
          <a:r>
            <a:rPr lang="ru-RU" sz="1900" kern="1200" baseline="30000" smtClean="0"/>
            <a:t>о</a:t>
          </a:r>
          <a:r>
            <a:rPr lang="ru-RU" sz="1900" kern="1200" smtClean="0"/>
            <a:t>27’</a:t>
          </a:r>
          <a:endParaRPr lang="ru-RU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круг лево на точку В, КЛ</a:t>
          </a:r>
          <a:r>
            <a:rPr lang="ru-RU" sz="1900" kern="1200" baseline="-25000" smtClean="0"/>
            <a:t>В</a:t>
          </a:r>
          <a:r>
            <a:rPr lang="ru-RU" sz="1900" kern="1200" smtClean="0"/>
            <a:t>=356</a:t>
          </a:r>
          <a:r>
            <a:rPr lang="ru-RU" sz="1900" kern="1200" baseline="30000" smtClean="0"/>
            <a:t>о</a:t>
          </a:r>
          <a:r>
            <a:rPr lang="ru-RU" sz="1900" kern="1200" smtClean="0"/>
            <a:t>56’</a:t>
          </a:r>
          <a:endParaRPr lang="ru-RU" sz="1900" kern="1200"/>
        </a:p>
      </dsp:txBody>
      <dsp:txXfrm rot="10800000" flipV="1">
        <a:off x="0" y="987932"/>
        <a:ext cx="8712968" cy="14603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44F96-386C-46EE-A1C7-0ACFA902ADD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B6ACD-77E6-4108-9E00-4F5403E060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B6ACD-77E6-4108-9E00-4F5403E0604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ECF90B-CD57-4330-B9EB-64FBA0409B95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EBB7D8-D478-4786-9869-00F407FA08F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908720"/>
            <a:ext cx="7851648" cy="182880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Вычисление высоты недоступной точки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068960"/>
            <a:ext cx="7854696" cy="632512"/>
          </a:xfrm>
        </p:spPr>
        <p:txBody>
          <a:bodyPr/>
          <a:lstStyle/>
          <a:p>
            <a:r>
              <a:rPr lang="ru-RU" dirty="0" smtClean="0"/>
              <a:t>Преподаватель Белоус В.В.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71600" y="3212976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Для групп ГК-21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j-lt"/>
                <a:ea typeface="+mj-ea"/>
                <a:cs typeface="+mj-cs"/>
              </a:rPr>
              <a:t>ЭК-21</a:t>
            </a:r>
            <a:endParaRPr kumimoji="0" lang="ru-RU" sz="4000" b="1" i="0" u="none" strike="noStrike" kern="1200" normalizeH="0" baseline="0" noProof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467544" y="5301208"/>
            <a:ext cx="8430760" cy="1296144"/>
          </a:xfrm>
          <a:prstGeom prst="rect">
            <a:avLst/>
          </a:prstGeom>
        </p:spPr>
        <p:txBody>
          <a:bodyPr vert="horz" lIns="0" rIns="18288">
            <a:normAutofit fontScale="85000" lnSpcReduction="20000"/>
          </a:bodyPr>
          <a:lstStyle/>
          <a:p>
            <a:pPr marR="45720" lvl="0" algn="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МДК 05.01 12192 «Замерщик на </a:t>
            </a:r>
            <a:r>
              <a:rPr lang="ru-RU" sz="2700" dirty="0"/>
              <a:t>на топографо-геодезических и маркшейдерских </a:t>
            </a:r>
            <a:r>
              <a:rPr lang="ru-RU" sz="2700" dirty="0" smtClean="0"/>
              <a:t>работах</a:t>
            </a:r>
          </a:p>
          <a:p>
            <a:pPr marR="45720" algn="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ru-RU" sz="2700" dirty="0" smtClean="0"/>
              <a:t>МДК 03.01 Геодезия с основами картографии и картографического черчения </a:t>
            </a:r>
          </a:p>
          <a:p>
            <a:pPr marR="45720" algn="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ru-RU" sz="2800" dirty="0" smtClean="0"/>
          </a:p>
          <a:p>
            <a:pPr marR="45720" lvl="0" algn="r">
              <a:spcBef>
                <a:spcPct val="20000"/>
              </a:spcBef>
              <a:buClr>
                <a:schemeClr val="accent3"/>
              </a:buClr>
              <a:buSzPct val="95000"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Рисунок 8" descr="image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924944"/>
            <a:ext cx="4444857" cy="20162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1"/>
          <a:ext cx="8712968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sz="7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Аннотация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Презентация на тему </a:t>
            </a:r>
            <a:r>
              <a:rPr lang="ru-RU" b="1" dirty="0" smtClean="0"/>
              <a:t>«Вычисление высоты недоступной точки»</a:t>
            </a:r>
            <a:r>
              <a:rPr lang="ru-RU" dirty="0" smtClean="0"/>
              <a:t> предназначена для использования на уроках по МДК 03.01 «Геодезия с основами картографии и картографического черчения» для специальности 21.02.05 «Земельно-имущественные отношения».</a:t>
            </a:r>
          </a:p>
          <a:p>
            <a:r>
              <a:rPr lang="ru-RU" dirty="0" smtClean="0"/>
              <a:t>Содержит необходимую теоретическую информацию, формулы и схемы для решения задачи по вычислению высоты недоступной точки, при заданном расстоянии от теодолита до сооружения и известных отсчетах по вертикальному кругу теодолита.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2"/>
          <a:ext cx="871296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2"/>
          <a:ext cx="8712968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7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2"/>
          <a:ext cx="8712968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7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1"/>
          <a:ext cx="8712968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7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20000"/>
          </a:blip>
          <a:srcRect/>
          <a:stretch>
            <a:fillRect/>
          </a:stretch>
        </p:blipFill>
        <p:spPr bwMode="auto">
          <a:xfrm>
            <a:off x="1907704" y="2060848"/>
            <a:ext cx="4515930" cy="126446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точки А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7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 cstate="print"/>
          <a:srcRect l="27557" t="31800" r="22437" b="43722"/>
          <a:stretch>
            <a:fillRect/>
          </a:stretch>
        </p:blipFill>
        <p:spPr bwMode="auto">
          <a:xfrm>
            <a:off x="403314" y="764704"/>
            <a:ext cx="874068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image0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91680" y="4293096"/>
            <a:ext cx="5616624" cy="2088232"/>
          </a:xfrm>
          <a:prstGeom prst="rect">
            <a:avLst/>
          </a:prstGeom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51520" y="3284984"/>
            <a:ext cx="79563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Примечание: при вычислении углов наклона к величинам КП, КЛ меньше 90° необходимо прибавлять 360°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точки В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7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image0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 cstate="print"/>
          <a:srcRect l="28544" t="51533" r="24207" b="26767"/>
          <a:stretch>
            <a:fillRect/>
          </a:stretch>
        </p:blipFill>
        <p:spPr bwMode="auto">
          <a:xfrm>
            <a:off x="323528" y="1052736"/>
            <a:ext cx="864096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elous\Desktop\Новая папка (7)\mjb-J_1-Ah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</a:t>
            </a:r>
            <a:endParaRPr lang="ru-RU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79512" y="836711"/>
          <a:ext cx="8712968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image00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15616" y="3573016"/>
            <a:ext cx="6264696" cy="268796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5301208"/>
            <a:ext cx="125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7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688</TotalTime>
  <Words>321</Words>
  <Application>Microsoft Office PowerPoint</Application>
  <PresentationFormat>Экран (4:3)</PresentationFormat>
  <Paragraphs>50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Вычисление высоты недоступной точки</vt:lpstr>
      <vt:lpstr>Аннотация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Вычисление высоты недоступной точки</dc:title>
  <dc:creator>belous</dc:creator>
  <cp:lastModifiedBy>belous</cp:lastModifiedBy>
  <cp:revision>72</cp:revision>
  <dcterms:created xsi:type="dcterms:W3CDTF">2019-01-22T06:23:09Z</dcterms:created>
  <dcterms:modified xsi:type="dcterms:W3CDTF">2019-06-04T14:12:47Z</dcterms:modified>
</cp:coreProperties>
</file>