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73" r:id="rId5"/>
    <p:sldId id="274" r:id="rId6"/>
    <p:sldId id="275" r:id="rId7"/>
    <p:sldId id="276" r:id="rId8"/>
    <p:sldId id="277" r:id="rId9"/>
    <p:sldId id="278" r:id="rId10"/>
    <p:sldId id="279" r:id="rId11"/>
    <p:sldId id="280"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39" autoAdjust="0"/>
  </p:normalViewPr>
  <p:slideViewPr>
    <p:cSldViewPr>
      <p:cViewPr varScale="1">
        <p:scale>
          <a:sx n="103" d="100"/>
          <a:sy n="103" d="100"/>
        </p:scale>
        <p:origin x="-20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07.09.2019</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07.09.2019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07.09.2019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07.09.2019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07.09.2019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07.09.2019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07.09.2019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07.09.2019</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07.09.2019</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07.09.2019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07.09.2019</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07.09.2019</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pPr>
              <a:tabLst>
                <a:tab pos="541338" algn="l"/>
              </a:tabLst>
            </a:pPr>
            <a:r>
              <a:rPr lang="ru-RU" sz="3600" b="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Современные формы предпринимательской деятельности  в РФ</a:t>
            </a:r>
            <a:endParaRPr lang="ru-RU" sz="3600" b="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80528" y="5373216"/>
            <a:ext cx="5842992" cy="1689302"/>
          </a:xfrm>
        </p:spPr>
        <p:txBody>
          <a:bodyPr>
            <a:normAutofit/>
          </a:bodyPr>
          <a:lstStyle/>
          <a:p>
            <a:r>
              <a:rPr lang="ru-RU" sz="3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2019 год</a:t>
            </a:r>
            <a:endParaRPr lang="ru-RU" sz="3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2"/>
          <p:cNvSpPr>
            <a:spLocks noGrp="1"/>
          </p:cNvSpPr>
          <p:nvPr>
            <p:ph idx="1"/>
          </p:nvPr>
        </p:nvSpPr>
        <p:spPr>
          <a:xfrm>
            <a:off x="395536" y="1052736"/>
            <a:ext cx="8229600" cy="4525963"/>
          </a:xfrm>
        </p:spPr>
        <p:txBody>
          <a:bodyPr>
            <a:noAutofit/>
          </a:bodyPr>
          <a:lstStyle/>
          <a:p>
            <a:pPr>
              <a:buNone/>
            </a:pPr>
            <a:r>
              <a:rPr lang="ru-RU" sz="1800" b="1" i="1" dirty="0" smtClean="0">
                <a:latin typeface="Times New Roman" pitchFamily="18" charset="0"/>
                <a:cs typeface="Times New Roman" pitchFamily="18" charset="0"/>
              </a:rPr>
              <a:t>Акционерное общество (АО) </a:t>
            </a:r>
            <a:r>
              <a:rPr lang="ru-RU" sz="1800" dirty="0" smtClean="0">
                <a:latin typeface="Times New Roman" pitchFamily="18" charset="0"/>
                <a:cs typeface="Times New Roman" pitchFamily="18" charset="0"/>
              </a:rPr>
              <a:t>— это одна из основных правовых форм предпринимательской деятельности, характерным признаком которой является централизация и распределение уставного капитала между участниками общества путем выпуска акций. Участники АО (акционеры) не отвечают по его обязательствам и несут риск убытков в пределах стоимости принадлежащих им акций.</a:t>
            </a:r>
          </a:p>
          <a:p>
            <a:pPr>
              <a:buNone/>
            </a:pPr>
            <a:r>
              <a:rPr lang="ru-RU" sz="1800" dirty="0" smtClean="0">
                <a:latin typeface="Times New Roman" pitchFamily="18" charset="0"/>
                <a:cs typeface="Times New Roman" pitchFamily="18" charset="0"/>
              </a:rPr>
              <a:t>Функционирование АО регулируется положениями:</a:t>
            </a:r>
          </a:p>
          <a:p>
            <a:pPr marL="452628" indent="-342900">
              <a:buClr>
                <a:schemeClr val="tx1"/>
              </a:buClr>
              <a:buFont typeface="+mj-lt"/>
              <a:buAutoNum type="arabicParenR"/>
            </a:pPr>
            <a:r>
              <a:rPr lang="ru-RU" sz="1800" dirty="0" smtClean="0">
                <a:latin typeface="Times New Roman" pitchFamily="18" charset="0"/>
                <a:cs typeface="Times New Roman" pitchFamily="18" charset="0"/>
              </a:rPr>
              <a:t>ГК РФ;</a:t>
            </a:r>
          </a:p>
          <a:p>
            <a:pPr marL="452628" indent="-342900">
              <a:buClr>
                <a:schemeClr val="tx1"/>
              </a:buClr>
              <a:buFont typeface="+mj-lt"/>
              <a:buAutoNum type="arabicParenR"/>
            </a:pPr>
            <a:r>
              <a:rPr lang="ru-RU" sz="1800" dirty="0" smtClean="0">
                <a:latin typeface="Times New Roman" pitchFamily="18" charset="0"/>
                <a:cs typeface="Times New Roman" pitchFamily="18" charset="0"/>
              </a:rPr>
              <a:t>закона «Об акционерных обществах» от 26.12.1995 № 208-ФЗ. </a:t>
            </a:r>
          </a:p>
          <a:p>
            <a:pPr>
              <a:buNone/>
            </a:pPr>
            <a:r>
              <a:rPr lang="ru-RU" sz="1800" dirty="0" smtClean="0">
                <a:latin typeface="Times New Roman" pitchFamily="18" charset="0"/>
                <a:cs typeface="Times New Roman" pitchFamily="18" charset="0"/>
              </a:rPr>
              <a:t>Отношения акционеров и общества опосредуются акциями. Они дают право на участие в управлении обществом, на получение части прибыли (дивидендов), а также являются ценными бумагами, имеющими товарную стоимость (п. 2 ст. 142 ГК РФ).</a:t>
            </a:r>
          </a:p>
          <a:p>
            <a:pPr>
              <a:buNone/>
            </a:pPr>
            <a:endParaRPr lang="ru-RU" sz="1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2"/>
          <p:cNvSpPr>
            <a:spLocks noGrp="1"/>
          </p:cNvSpPr>
          <p:nvPr>
            <p:ph idx="1"/>
          </p:nvPr>
        </p:nvSpPr>
        <p:spPr/>
        <p:txBody>
          <a:bodyPr>
            <a:normAutofit/>
          </a:bodyPr>
          <a:lstStyle/>
          <a:p>
            <a:pPr>
              <a:buNone/>
            </a:pPr>
            <a:r>
              <a:rPr lang="ru-RU" sz="1800" dirty="0" smtClean="0">
                <a:latin typeface="Times New Roman" pitchFamily="18" charset="0"/>
                <a:cs typeface="Times New Roman" pitchFamily="18" charset="0"/>
              </a:rPr>
              <a:t>Различают публичные и непубличные АО:</a:t>
            </a:r>
          </a:p>
          <a:p>
            <a:pPr marL="452628" indent="-342900">
              <a:buClrTx/>
              <a:buFont typeface="+mj-lt"/>
              <a:buAutoNum type="arabicParenR"/>
            </a:pPr>
            <a:r>
              <a:rPr lang="ru-RU" sz="1800" b="1" i="1" dirty="0" smtClean="0">
                <a:latin typeface="Times New Roman" pitchFamily="18" charset="0"/>
                <a:cs typeface="Times New Roman" pitchFamily="18" charset="0"/>
              </a:rPr>
              <a:t>Непубличное АО </a:t>
            </a:r>
            <a:r>
              <a:rPr lang="ru-RU" sz="1800" dirty="0" smtClean="0">
                <a:latin typeface="Times New Roman" pitchFamily="18" charset="0"/>
                <a:cs typeface="Times New Roman" pitchFamily="18" charset="0"/>
              </a:rPr>
              <a:t>отличается тем, что его акции распространяются только среди участников и не подлежат открытой продаже на рынке ценных бумаг.</a:t>
            </a:r>
          </a:p>
          <a:p>
            <a:pPr marL="452628" indent="-342900">
              <a:buClrTx/>
              <a:buFont typeface="+mj-lt"/>
              <a:buAutoNum type="arabicParenR"/>
            </a:pPr>
            <a:r>
              <a:rPr lang="ru-RU" sz="1800" b="1" i="1" dirty="0" smtClean="0">
                <a:latin typeface="Times New Roman" pitchFamily="18" charset="0"/>
                <a:cs typeface="Times New Roman" pitchFamily="18" charset="0"/>
              </a:rPr>
              <a:t>Публичное общество </a:t>
            </a:r>
            <a:r>
              <a:rPr lang="ru-RU" sz="1800" dirty="0" smtClean="0">
                <a:latin typeface="Times New Roman" pitchFamily="18" charset="0"/>
                <a:cs typeface="Times New Roman" pitchFamily="18" charset="0"/>
              </a:rPr>
              <a:t>— корпорация, обладающая правом публично размещать свои акции и ценные бумаги, конвертируемые в акции, а также публично обращать их на условиях, установленных законами о ценных бумагах. Это позволяет привлекать инвестиции неограниченного круга лиц, а инвесторам-акционерам свободно реализовывать имеющиеся у них ценные бумаги путем работы на рынке ценных бумаг</a:t>
            </a:r>
            <a:endParaRPr lang="ru-RU" sz="1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ru-RU" sz="2500" b="1" i="1" dirty="0" smtClean="0">
                <a:latin typeface="Times New Roman" pitchFamily="18" charset="0"/>
                <a:cs typeface="Times New Roman" pitchFamily="18" charset="0"/>
              </a:rPr>
              <a:t>Организационно-правовые формы предпринимательской деятельности (ПД)</a:t>
            </a:r>
            <a:r>
              <a:rPr lang="ru-RU" sz="2500" dirty="0" smtClean="0">
                <a:latin typeface="Times New Roman" pitchFamily="18" charset="0"/>
                <a:cs typeface="Times New Roman" pitchFamily="18" charset="0"/>
              </a:rPr>
              <a:t> — это законодательно установленные виды структуры </a:t>
            </a:r>
            <a:r>
              <a:rPr lang="ru-RU" sz="2500" dirty="0" err="1" smtClean="0">
                <a:latin typeface="Times New Roman" pitchFamily="18" charset="0"/>
                <a:cs typeface="Times New Roman" pitchFamily="18" charset="0"/>
              </a:rPr>
              <a:t>бизнес-субъекта</a:t>
            </a:r>
            <a:r>
              <a:rPr lang="ru-RU" sz="2500" dirty="0" smtClean="0">
                <a:latin typeface="Times New Roman" pitchFamily="18" charset="0"/>
                <a:cs typeface="Times New Roman" pitchFamily="18" charset="0"/>
              </a:rPr>
              <a:t>. Они характеризуют права, обязанности и ответственность собственников бизнеса в ходе функционирования, ликвидации или реорганизации </a:t>
            </a:r>
            <a:r>
              <a:rPr lang="ru-RU" sz="2500" dirty="0" err="1" smtClean="0">
                <a:latin typeface="Times New Roman" pitchFamily="18" charset="0"/>
                <a:cs typeface="Times New Roman" pitchFamily="18" charset="0"/>
              </a:rPr>
              <a:t>бизнес-субъекта</a:t>
            </a:r>
            <a:r>
              <a:rPr lang="ru-RU" sz="2500" dirty="0" smtClean="0">
                <a:latin typeface="Times New Roman" pitchFamily="18" charset="0"/>
                <a:cs typeface="Times New Roman" pitchFamily="18" charset="0"/>
              </a:rPr>
              <a:t>.</a:t>
            </a:r>
            <a:endParaRPr lang="ru-RU"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836712"/>
            <a:ext cx="8229600" cy="4525963"/>
          </a:xfrm>
        </p:spPr>
        <p:txBody>
          <a:bodyPr>
            <a:normAutofit fontScale="92500" lnSpcReduction="20000"/>
          </a:bodyPr>
          <a:lstStyle/>
          <a:p>
            <a:pPr>
              <a:buNone/>
            </a:pPr>
            <a:r>
              <a:rPr lang="ru-RU" dirty="0" smtClean="0">
                <a:latin typeface="Times New Roman" pitchFamily="18" charset="0"/>
                <a:cs typeface="Times New Roman" pitchFamily="18" charset="0"/>
              </a:rPr>
              <a:t>Прямого указания на формы предпринимательской деятельности законодательство РФ не содержит. Однако, как указано в </a:t>
            </a:r>
            <a:r>
              <a:rPr lang="ru-RU" dirty="0" err="1" smtClean="0">
                <a:latin typeface="Times New Roman" pitchFamily="18" charset="0"/>
                <a:cs typeface="Times New Roman" pitchFamily="18" charset="0"/>
              </a:rPr>
              <a:t>абз</a:t>
            </a:r>
            <a:r>
              <a:rPr lang="ru-RU" dirty="0" smtClean="0">
                <a:latin typeface="Times New Roman" pitchFamily="18" charset="0"/>
                <a:cs typeface="Times New Roman" pitchFamily="18" charset="0"/>
              </a:rPr>
              <a:t>. 1 п. 3 постановления Конституционного суда РФ от 24.02.2004 № 3-П, граждане, реализуя свои конституционные права, сами определяют область своей экономической деятельности и ведут ее в индивидуальном порядке или совместно с другими лицами, в том числе путем создания коммерческих организаций как формы коллективного предпринимательства.</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Исходя из изложенного, основными формами предпринимательской деятельности в РФ можно считать:</a:t>
            </a:r>
          </a:p>
          <a:p>
            <a:pPr marL="624078" indent="-514350">
              <a:buClrTx/>
              <a:buFont typeface="+mj-lt"/>
              <a:buAutoNum type="arabicParenR"/>
            </a:pPr>
            <a:r>
              <a:rPr lang="ru-RU" dirty="0" smtClean="0">
                <a:latin typeface="Times New Roman" pitchFamily="18" charset="0"/>
                <a:cs typeface="Times New Roman" pitchFamily="18" charset="0"/>
              </a:rPr>
              <a:t>индивидуальную;</a:t>
            </a:r>
          </a:p>
          <a:p>
            <a:pPr marL="624078" indent="-514350">
              <a:buClrTx/>
              <a:buFont typeface="+mj-lt"/>
              <a:buAutoNum type="arabicParenR"/>
            </a:pPr>
            <a:r>
              <a:rPr lang="ru-RU" dirty="0" smtClean="0">
                <a:latin typeface="Times New Roman" pitchFamily="18" charset="0"/>
                <a:cs typeface="Times New Roman" pitchFamily="18" charset="0"/>
              </a:rPr>
              <a:t>коллективную. </a:t>
            </a: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2"/>
          <p:cNvSpPr>
            <a:spLocks noGrp="1"/>
          </p:cNvSpPr>
          <p:nvPr>
            <p:ph idx="1"/>
          </p:nvPr>
        </p:nvSpPr>
        <p:spPr>
          <a:xfrm>
            <a:off x="395536" y="476672"/>
            <a:ext cx="8229600" cy="4525963"/>
          </a:xfrm>
        </p:spPr>
        <p:txBody>
          <a:bodyPr>
            <a:noAutofit/>
          </a:bodyPr>
          <a:lstStyle/>
          <a:p>
            <a:pPr>
              <a:buNone/>
            </a:pPr>
            <a:r>
              <a:rPr lang="ru-RU" sz="1800" dirty="0" smtClean="0">
                <a:latin typeface="Times New Roman" pitchFamily="18" charset="0"/>
                <a:cs typeface="Times New Roman" pitchFamily="18" charset="0"/>
              </a:rPr>
              <a:t>Самой простой формой предпринимательской деятельности является единоличная. </a:t>
            </a:r>
            <a:r>
              <a:rPr lang="ru-RU" sz="1800" b="1" i="1" dirty="0" smtClean="0">
                <a:latin typeface="Times New Roman" pitchFamily="18" charset="0"/>
                <a:cs typeface="Times New Roman" pitchFamily="18" charset="0"/>
              </a:rPr>
              <a:t>Индивидуальные предприниматели </a:t>
            </a:r>
            <a:r>
              <a:rPr lang="ru-RU" sz="1800" dirty="0" smtClean="0">
                <a:latin typeface="Times New Roman" pitchFamily="18" charset="0"/>
                <a:cs typeface="Times New Roman" pitchFamily="18" charset="0"/>
              </a:rPr>
              <a:t>— физические лица, ведущие бизнес на основе принадлежащей им собственности, единолично управляющие ею и несущие полную имущественную ответственность за результаты своей деятельности в области бизнеса.</a:t>
            </a: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Оперативность, гибкость и простота организации бизнеса — основные преимущества индивидуальной формы предпринимательства.</a:t>
            </a:r>
          </a:p>
          <a:p>
            <a:pPr>
              <a:buNone/>
            </a:pPr>
            <a:r>
              <a:rPr lang="ru-RU" sz="1800" dirty="0" smtClean="0">
                <a:latin typeface="Times New Roman" pitchFamily="18" charset="0"/>
                <a:cs typeface="Times New Roman" pitchFamily="18" charset="0"/>
              </a:rPr>
              <a:t>Вместе с тем данная форма имеет определенные недостатки:</a:t>
            </a:r>
          </a:p>
          <a:p>
            <a:pPr marL="452628" indent="-342900">
              <a:buClrTx/>
              <a:buSzPct val="72000"/>
              <a:buFont typeface="+mj-lt"/>
              <a:buAutoNum type="arabicParenR"/>
            </a:pPr>
            <a:r>
              <a:rPr lang="ru-RU" sz="1800" dirty="0" smtClean="0">
                <a:latin typeface="Times New Roman" pitchFamily="18" charset="0"/>
                <a:cs typeface="Times New Roman" pitchFamily="18" charset="0"/>
              </a:rPr>
              <a:t>Отдельному предпринимателю трудно организовать крупное производство, так как его собственные финансовые возможности и возможности по привлечению инвестиций ограничены.</a:t>
            </a:r>
          </a:p>
          <a:p>
            <a:pPr marL="452628" indent="-342900">
              <a:buClrTx/>
              <a:buSzPct val="72000"/>
              <a:buFont typeface="+mj-lt"/>
              <a:buAutoNum type="arabicParenR"/>
            </a:pPr>
            <a:r>
              <a:rPr lang="ru-RU" sz="1800" dirty="0" smtClean="0">
                <a:latin typeface="Times New Roman" pitchFamily="18" charset="0"/>
                <a:cs typeface="Times New Roman" pitchFamily="18" charset="0"/>
              </a:rPr>
              <a:t>Совмещение одним лицом разных функций (управленческой, финансовой и др.) зачастую снижает эффективность руководства бизнесом в целом. Привлечение же посторонних лиц или организаций ведет к снижению оперативности управления и доходов самого предпринимателя.</a:t>
            </a:r>
          </a:p>
          <a:p>
            <a:pPr marL="452628" indent="-342900">
              <a:buClrTx/>
              <a:buSzPct val="72000"/>
              <a:buFont typeface="+mj-lt"/>
              <a:buAutoNum type="arabicParenR"/>
            </a:pPr>
            <a:r>
              <a:rPr lang="ru-RU" sz="1800" dirty="0" smtClean="0">
                <a:latin typeface="Times New Roman" pitchFamily="18" charset="0"/>
                <a:cs typeface="Times New Roman" pitchFamily="18" charset="0"/>
              </a:rPr>
              <a:t>Наличие законодательных ограничений в отношении некоторых видов экономической деятельности.</a:t>
            </a:r>
          </a:p>
          <a:p>
            <a:pPr marL="452628" indent="-342900">
              <a:buClrTx/>
              <a:buSzPct val="72000"/>
              <a:buFont typeface="+mj-lt"/>
              <a:buAutoNum type="arabicParenR"/>
            </a:pPr>
            <a:r>
              <a:rPr lang="ru-RU" sz="1800" dirty="0" smtClean="0">
                <a:latin typeface="Times New Roman" pitchFamily="18" charset="0"/>
                <a:cs typeface="Times New Roman" pitchFamily="18" charset="0"/>
              </a:rPr>
              <a:t>Полная имущественная ответственность предпринимателя — наиболее значительный недостаток этой формы ведения бизнеса. </a:t>
            </a:r>
            <a:endParaRPr lang="ru-RU" sz="1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2"/>
          <p:cNvSpPr>
            <a:spLocks noGrp="1"/>
          </p:cNvSpPr>
          <p:nvPr>
            <p:ph idx="1"/>
          </p:nvPr>
        </p:nvSpPr>
        <p:spPr>
          <a:xfrm>
            <a:off x="467544" y="836712"/>
            <a:ext cx="8229600" cy="4525963"/>
          </a:xfrm>
        </p:spPr>
        <p:txBody>
          <a:bodyPr>
            <a:normAutofit fontScale="92500" lnSpcReduction="10000"/>
          </a:bodyPr>
          <a:lstStyle/>
          <a:p>
            <a:pPr>
              <a:buNone/>
            </a:pPr>
            <a:r>
              <a:rPr lang="ru-RU" sz="1800" b="1" i="1" dirty="0" smtClean="0">
                <a:latin typeface="Times New Roman" pitchFamily="18" charset="0"/>
                <a:cs typeface="Times New Roman" pitchFamily="18" charset="0"/>
              </a:rPr>
              <a:t>Коллективное предпринимательство </a:t>
            </a:r>
            <a:r>
              <a:rPr lang="ru-RU" sz="1800" dirty="0" smtClean="0">
                <a:latin typeface="Times New Roman" pitchFamily="18" charset="0"/>
                <a:cs typeface="Times New Roman" pitchFamily="18" charset="0"/>
              </a:rPr>
              <a:t>— это деятельность, организованная различными лицами, совместно владеющими и управляющими бизнесом. Соединяя свои ресурсы, умения и компетенции, предприниматели действуют совместно в целях увеличения прибыли, обеспечения стабильности созданного бизнеса, распределения и минимизации рисков и убытков.</a:t>
            </a:r>
          </a:p>
          <a:p>
            <a:pPr>
              <a:buNone/>
            </a:pPr>
            <a:r>
              <a:rPr lang="ru-RU" sz="1800" dirty="0" smtClean="0">
                <a:latin typeface="Times New Roman" pitchFamily="18" charset="0"/>
                <a:cs typeface="Times New Roman" pitchFamily="18" charset="0"/>
              </a:rPr>
              <a:t>К несомненным плюсам коллективных форм предпринимательской деятельности можно отнести возможность организации средних и крупных </a:t>
            </a:r>
            <a:r>
              <a:rPr lang="ru-RU" sz="1800" dirty="0" err="1" smtClean="0">
                <a:latin typeface="Times New Roman" pitchFamily="18" charset="0"/>
                <a:cs typeface="Times New Roman" pitchFamily="18" charset="0"/>
              </a:rPr>
              <a:t>бизнес-структур</a:t>
            </a:r>
            <a:r>
              <a:rPr lang="ru-RU" sz="1800" dirty="0" smtClean="0">
                <a:latin typeface="Times New Roman" pitchFamily="18" charset="0"/>
                <a:cs typeface="Times New Roman" pitchFamily="18" charset="0"/>
              </a:rPr>
              <a:t>, доступность разнообразных видов хозяйственной активности и сравнительная легкость привлечения инвестиций.</a:t>
            </a:r>
          </a:p>
          <a:p>
            <a:pPr>
              <a:buNone/>
            </a:pPr>
            <a:r>
              <a:rPr lang="ru-RU" sz="1800" dirty="0" smtClean="0">
                <a:latin typeface="Times New Roman" pitchFamily="18" charset="0"/>
                <a:cs typeface="Times New Roman" pitchFamily="18" charset="0"/>
              </a:rPr>
              <a:t>Коллективная предпринимательская деятельность представлена в отечественном законодательстве значительным разнообразием форм, среди которых различают:</a:t>
            </a:r>
          </a:p>
          <a:p>
            <a:pPr>
              <a:buNone/>
            </a:pPr>
            <a:r>
              <a:rPr lang="ru-RU" sz="1800" dirty="0" smtClean="0">
                <a:latin typeface="Times New Roman" pitchFamily="18" charset="0"/>
                <a:cs typeface="Times New Roman" pitchFamily="18" charset="0"/>
              </a:rPr>
              <a:t>Статутные, создающиеся в форме юридического лица — нового субъекта предпринимательства. Это хозяйственные товарищества и общества, производственные кооперативы, крестьянские (фермерские) хозяйства, хозяйственные партнерства.</a:t>
            </a:r>
          </a:p>
          <a:p>
            <a:pPr>
              <a:buNone/>
            </a:pPr>
            <a:r>
              <a:rPr lang="ru-RU" sz="1800" dirty="0" smtClean="0">
                <a:latin typeface="Times New Roman" pitchFamily="18" charset="0"/>
                <a:cs typeface="Times New Roman" pitchFamily="18" charset="0"/>
              </a:rPr>
              <a:t>Договорные, не приобретающие статус нового юридического лица. Это простые товарищества (совместная деятельность), крестьянские (фермерские) хозяйства без образования юридического лица. </a:t>
            </a:r>
          </a:p>
          <a:p>
            <a:pPr>
              <a:buNone/>
            </a:pPr>
            <a:endParaRPr lang="ru-RU" sz="1800" dirty="0" smtClean="0">
              <a:latin typeface="Times New Roman" pitchFamily="18" charset="0"/>
              <a:cs typeface="Times New Roman" pitchFamily="18" charset="0"/>
            </a:endParaRPr>
          </a:p>
          <a:p>
            <a:pPr>
              <a:buNone/>
            </a:pPr>
            <a:endParaRPr lang="ru-RU" sz="1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2"/>
          <p:cNvSpPr>
            <a:spLocks noGrp="1"/>
          </p:cNvSpPr>
          <p:nvPr>
            <p:ph idx="1"/>
          </p:nvPr>
        </p:nvSpPr>
        <p:spPr>
          <a:xfrm>
            <a:off x="395536" y="260648"/>
            <a:ext cx="8229600" cy="4525963"/>
          </a:xfrm>
        </p:spPr>
        <p:txBody>
          <a:bodyPr>
            <a:noAutofit/>
          </a:bodyPr>
          <a:lstStyle/>
          <a:p>
            <a:pPr>
              <a:buNone/>
            </a:pPr>
            <a:r>
              <a:rPr lang="ru-RU" sz="1800" dirty="0" smtClean="0">
                <a:latin typeface="Times New Roman" pitchFamily="18" charset="0"/>
                <a:cs typeface="Times New Roman" pitchFamily="18" charset="0"/>
              </a:rPr>
              <a:t>Наиболее часто применяемые на практике коллективные формы предпринимательства — это организация деятельности в форме корпораций (</a:t>
            </a:r>
            <a:r>
              <a:rPr lang="ru-RU" sz="1800" dirty="0" err="1" smtClean="0">
                <a:latin typeface="Times New Roman" pitchFamily="18" charset="0"/>
                <a:cs typeface="Times New Roman" pitchFamily="18" charset="0"/>
              </a:rPr>
              <a:t>абз</a:t>
            </a:r>
            <a:r>
              <a:rPr lang="ru-RU" sz="1800" dirty="0" smtClean="0">
                <a:latin typeface="Times New Roman" pitchFamily="18" charset="0"/>
                <a:cs typeface="Times New Roman" pitchFamily="18" charset="0"/>
              </a:rPr>
              <a:t>. 1 п. 1 ст. 65.1 ГК РФ).</a:t>
            </a:r>
          </a:p>
          <a:p>
            <a:pPr>
              <a:buNone/>
            </a:pPr>
            <a:r>
              <a:rPr lang="ru-RU" sz="1800" dirty="0" smtClean="0">
                <a:latin typeface="Times New Roman" pitchFamily="18" charset="0"/>
                <a:cs typeface="Times New Roman" pitchFamily="18" charset="0"/>
              </a:rPr>
              <a:t>В рамках корпоративных форм предпринимательской деятельности объединяются вклады их создателей с целью образования нового субъекта предпринимательства — юридического лица. По отношению к вновь созданному субъекту предпринимательства его создатели (учредители) и впоследствии принятые участники становятся членами и имеют обязательственные права.</a:t>
            </a:r>
          </a:p>
          <a:p>
            <a:pPr>
              <a:buNone/>
            </a:pPr>
            <a:r>
              <a:rPr lang="ru-RU" sz="1800" dirty="0" smtClean="0">
                <a:latin typeface="Times New Roman" pitchFamily="18" charset="0"/>
                <a:cs typeface="Times New Roman" pitchFamily="18" charset="0"/>
              </a:rPr>
              <a:t>Право участия (членства) в корпорации является основным признаком понятия корпоративного юридического лица. Под этим в ГК РФ понимается право на участие в управлении деятельностью юридического лица и получение части прибыли.</a:t>
            </a:r>
          </a:p>
          <a:p>
            <a:pPr>
              <a:buNone/>
            </a:pPr>
            <a:r>
              <a:rPr lang="ru-RU" sz="1800" dirty="0" smtClean="0">
                <a:latin typeface="Times New Roman" pitchFamily="18" charset="0"/>
                <a:cs typeface="Times New Roman" pitchFamily="18" charset="0"/>
              </a:rPr>
              <a:t>К корпорациям отнесены все коммерческие юридические лица, за исключением унитарных предприятий (</a:t>
            </a:r>
            <a:r>
              <a:rPr lang="ru-RU" sz="1800" dirty="0" err="1" smtClean="0">
                <a:latin typeface="Times New Roman" pitchFamily="18" charset="0"/>
                <a:cs typeface="Times New Roman" pitchFamily="18" charset="0"/>
              </a:rPr>
              <a:t>абз</a:t>
            </a:r>
            <a:r>
              <a:rPr lang="ru-RU" sz="1800" dirty="0" smtClean="0">
                <a:latin typeface="Times New Roman" pitchFamily="18" charset="0"/>
                <a:cs typeface="Times New Roman" pitchFamily="18" charset="0"/>
              </a:rPr>
              <a:t>. 2 п. 1 ст. 65.1 ГК РФ).</a:t>
            </a:r>
          </a:p>
          <a:p>
            <a:pPr>
              <a:buNone/>
            </a:pPr>
            <a:r>
              <a:rPr lang="ru-RU" sz="1800" dirty="0" smtClean="0">
                <a:latin typeface="Times New Roman" pitchFamily="18" charset="0"/>
                <a:cs typeface="Times New Roman" pitchFamily="18" charset="0"/>
              </a:rPr>
              <a:t>Как было упомянуто выше, обязательным признаком коммерческой корпоративной организации является ее правовой статус — </a:t>
            </a:r>
            <a:r>
              <a:rPr lang="ru-RU" sz="1800" dirty="0" err="1" smtClean="0">
                <a:latin typeface="Times New Roman" pitchFamily="18" charset="0"/>
                <a:cs typeface="Times New Roman" pitchFamily="18" charset="0"/>
              </a:rPr>
              <a:t>статус</a:t>
            </a:r>
            <a:r>
              <a:rPr lang="ru-RU" sz="1800" dirty="0" smtClean="0">
                <a:latin typeface="Times New Roman" pitchFamily="18" charset="0"/>
                <a:cs typeface="Times New Roman" pitchFamily="18" charset="0"/>
              </a:rPr>
              <a:t> юридического лица, с момента регистрации которого возникает правоспособность корпорации как субъекта предпринимательства. </a:t>
            </a:r>
          </a:p>
          <a:p>
            <a:pPr>
              <a:buNone/>
            </a:pPr>
            <a:endParaRPr lang="ru-RU" sz="1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2"/>
          <p:cNvSpPr>
            <a:spLocks noGrp="1"/>
          </p:cNvSpPr>
          <p:nvPr>
            <p:ph idx="1"/>
          </p:nvPr>
        </p:nvSpPr>
        <p:spPr>
          <a:xfrm>
            <a:off x="467544" y="764704"/>
            <a:ext cx="8229600" cy="4525963"/>
          </a:xfrm>
        </p:spPr>
        <p:txBody>
          <a:bodyPr>
            <a:noAutofit/>
          </a:bodyPr>
          <a:lstStyle/>
          <a:p>
            <a:pPr>
              <a:buNone/>
            </a:pPr>
            <a:r>
              <a:rPr lang="ru-RU" sz="1800" dirty="0" smtClean="0">
                <a:latin typeface="Times New Roman" pitchFamily="18" charset="0"/>
                <a:cs typeface="Times New Roman" pitchFamily="18" charset="0"/>
              </a:rPr>
              <a:t>Общество с ограниченной ответственностью (ООО) — хозяйственное общество, уставный капитал которого разделен на доли. Характерные признаки ООО:</a:t>
            </a:r>
          </a:p>
          <a:p>
            <a:pPr marL="452628" indent="-342900">
              <a:buClrTx/>
              <a:buFont typeface="+mj-lt"/>
              <a:buAutoNum type="arabicParenR"/>
            </a:pPr>
            <a:r>
              <a:rPr lang="ru-RU" sz="1800" dirty="0" smtClean="0">
                <a:latin typeface="Times New Roman" pitchFamily="18" charset="0"/>
                <a:cs typeface="Times New Roman" pitchFamily="18" charset="0"/>
              </a:rPr>
              <a:t>объединение капитала;</a:t>
            </a:r>
          </a:p>
          <a:p>
            <a:pPr marL="452628" indent="-342900">
              <a:buClrTx/>
              <a:buFont typeface="+mj-lt"/>
              <a:buAutoNum type="arabicParenR"/>
            </a:pPr>
            <a:r>
              <a:rPr lang="ru-RU" sz="1800" dirty="0" smtClean="0">
                <a:latin typeface="Times New Roman" pitchFamily="18" charset="0"/>
                <a:cs typeface="Times New Roman" pitchFamily="18" charset="0"/>
              </a:rPr>
              <a:t>ограничение ответственности участников по обязательствам ООО пределами стоимости принадлежащих им долей. </a:t>
            </a:r>
          </a:p>
          <a:p>
            <a:pPr>
              <a:buNone/>
            </a:pPr>
            <a:r>
              <a:rPr lang="ru-RU" sz="1800" dirty="0" smtClean="0">
                <a:latin typeface="Times New Roman" pitchFamily="18" charset="0"/>
                <a:cs typeface="Times New Roman" pitchFamily="18" charset="0"/>
              </a:rPr>
              <a:t>Порядок создания, управления, ликвидации и деятельности ООО регламентируют:</a:t>
            </a:r>
          </a:p>
          <a:p>
            <a:pPr marL="452628" indent="-342900">
              <a:buClrTx/>
              <a:buFont typeface="+mj-lt"/>
              <a:buAutoNum type="arabicParenR"/>
            </a:pPr>
            <a:r>
              <a:rPr lang="ru-RU" sz="1800" dirty="0" smtClean="0">
                <a:latin typeface="Times New Roman" pitchFamily="18" charset="0"/>
                <a:cs typeface="Times New Roman" pitchFamily="18" charset="0"/>
              </a:rPr>
              <a:t>ГК РФ;</a:t>
            </a:r>
          </a:p>
          <a:p>
            <a:pPr marL="452628" indent="-342900">
              <a:buClrTx/>
              <a:buFont typeface="+mj-lt"/>
              <a:buAutoNum type="arabicParenR"/>
            </a:pPr>
            <a:r>
              <a:rPr lang="ru-RU" sz="1800" dirty="0" smtClean="0">
                <a:latin typeface="Times New Roman" pitchFamily="18" charset="0"/>
                <a:cs typeface="Times New Roman" pitchFamily="18" charset="0"/>
              </a:rPr>
              <a:t>закон «Об обществах с ограниченной ответственностью» от 08.02.1998 № 14-ФЗ. </a:t>
            </a:r>
          </a:p>
          <a:p>
            <a:pPr>
              <a:buNone/>
            </a:pPr>
            <a:r>
              <a:rPr lang="ru-RU" sz="1800" dirty="0" smtClean="0">
                <a:latin typeface="Times New Roman" pitchFamily="18" charset="0"/>
                <a:cs typeface="Times New Roman" pitchFamily="18" charset="0"/>
              </a:rPr>
              <a:t>ООО является одной из наиболее распространенных организационно-правовых форм предпринимательской деятельности в РФ. Связано это как с удобством создания и управления таким обществом, так и с его универсальностью для различных видов предпринимательской деятельности.</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2"/>
          <p:cNvSpPr>
            <a:spLocks noGrp="1"/>
          </p:cNvSpPr>
          <p:nvPr>
            <p:ph idx="1"/>
          </p:nvPr>
        </p:nvSpPr>
        <p:spPr>
          <a:xfrm>
            <a:off x="467544" y="1268760"/>
            <a:ext cx="8229600" cy="4525963"/>
          </a:xfrm>
        </p:spPr>
        <p:txBody>
          <a:bodyPr>
            <a:normAutofit/>
          </a:bodyPr>
          <a:lstStyle/>
          <a:p>
            <a:pPr marL="452628" indent="-342900">
              <a:buNone/>
            </a:pPr>
            <a:r>
              <a:rPr lang="ru-RU" sz="1800" dirty="0" smtClean="0">
                <a:latin typeface="Times New Roman" pitchFamily="18" charset="0"/>
                <a:cs typeface="Times New Roman" pitchFamily="18" charset="0"/>
              </a:rPr>
              <a:t>Законодательством определен </a:t>
            </a:r>
            <a:r>
              <a:rPr lang="ru-RU" sz="1800" b="1" dirty="0" smtClean="0">
                <a:latin typeface="Times New Roman" pitchFamily="18" charset="0"/>
                <a:cs typeface="Times New Roman" pitchFamily="18" charset="0"/>
              </a:rPr>
              <a:t>м</a:t>
            </a:r>
            <a:r>
              <a:rPr lang="ru-RU" sz="1800" b="1" i="1" dirty="0" smtClean="0">
                <a:latin typeface="Times New Roman" pitchFamily="18" charset="0"/>
                <a:cs typeface="Times New Roman" pitchFamily="18" charset="0"/>
              </a:rPr>
              <a:t>инимальный размер уставного капитала ООО – 10 000 рублей</a:t>
            </a:r>
            <a:r>
              <a:rPr lang="ru-RU" sz="1800" dirty="0" smtClean="0">
                <a:latin typeface="Times New Roman" pitchFamily="18" charset="0"/>
                <a:cs typeface="Times New Roman" pitchFamily="18" charset="0"/>
              </a:rPr>
              <a:t>. </a:t>
            </a:r>
          </a:p>
          <a:p>
            <a:pPr marL="452628" indent="-342900">
              <a:buNone/>
            </a:pPr>
            <a:r>
              <a:rPr lang="ru-RU" sz="1800" dirty="0" smtClean="0">
                <a:latin typeface="Times New Roman" pitchFamily="18" charset="0"/>
                <a:cs typeface="Times New Roman" pitchFamily="18" charset="0"/>
              </a:rPr>
              <a:t>На момент государственной регистрации уставный капитал оплачивать не нужно. Максимальный размер уставного капитала ООО законодательством не определен. Ранее существовала практика, когда до подачи документов на регистрацию Общества с ограниченной ответственностью, учредители открывали в кредитной организации (банке) временный счет, на который вносили средства, предназначенные для оплаты своих долей в уставном капитале. После государственной регистрации ООО и открытия расчетного счета средства с временного счета перечислялись на расчетный. Сегодня же, обходятся без открытия временного учета и производят оплату долей после регистрации Общества и открытия </a:t>
            </a:r>
            <a:r>
              <a:rPr lang="ru-RU" sz="1800" dirty="0" err="1" smtClean="0">
                <a:latin typeface="Times New Roman" pitchFamily="18" charset="0"/>
                <a:cs typeface="Times New Roman" pitchFamily="18" charset="0"/>
              </a:rPr>
              <a:t>р</a:t>
            </a:r>
            <a:r>
              <a:rPr lang="ru-RU" sz="1800" dirty="0" smtClean="0">
                <a:latin typeface="Times New Roman" pitchFamily="18" charset="0"/>
                <a:cs typeface="Times New Roman" pitchFamily="18" charset="0"/>
              </a:rPr>
              <a:t>/с.</a:t>
            </a:r>
          </a:p>
          <a:p>
            <a:pPr marL="452628" indent="-342900">
              <a:buNone/>
            </a:pPr>
            <a:endParaRPr lang="ru-RU" sz="1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2"/>
          <p:cNvSpPr>
            <a:spLocks noGrp="1"/>
          </p:cNvSpPr>
          <p:nvPr>
            <p:ph idx="1"/>
          </p:nvPr>
        </p:nvSpPr>
        <p:spPr>
          <a:xfrm>
            <a:off x="395536" y="476672"/>
            <a:ext cx="8229600" cy="4525963"/>
          </a:xfrm>
        </p:spPr>
        <p:txBody>
          <a:bodyPr>
            <a:normAutofit/>
          </a:bodyPr>
          <a:lstStyle/>
          <a:p>
            <a:pPr>
              <a:buNone/>
            </a:pPr>
            <a:r>
              <a:rPr lang="ru-RU" sz="1800" dirty="0" smtClean="0">
                <a:latin typeface="Times New Roman" pitchFamily="18" charset="0"/>
                <a:cs typeface="Times New Roman" pitchFamily="18" charset="0"/>
              </a:rPr>
              <a:t>В случае если количество участников Общества более одного, то уставный капитал разделен на доли. Размер доли участника в уставном капитале определяется в процентах или в виде дроби (например, 50 % или 1/2). Фактическая или действительная стоимость доли участника соответствует такой же доли (пропорциональной доли участника) стоимости чистых активов ООО. Т.е., если доля участника равна 25%, а размер чистых активов Общества составляет 100 тысяч рублей, то фактическая стоимость доли участника равна 25 000 рублей.</a:t>
            </a:r>
          </a:p>
          <a:p>
            <a:pPr>
              <a:buNone/>
            </a:pPr>
            <a:r>
              <a:rPr lang="ru-RU" sz="1800" dirty="0" smtClean="0">
                <a:latin typeface="Times New Roman" pitchFamily="18" charset="0"/>
                <a:cs typeface="Times New Roman" pitchFamily="18" charset="0"/>
              </a:rPr>
              <a:t>Максимальный размер доли участника, а также возможность изменения соотношения долей участников могут быть ограничены Уставом ООО. Эти ограничения не могут касаться только отдельных участников. Такие ограничение могут быть предусмотрены изначально, при создании Общества или быть внесены, изменены или вовсе исключены из Устава в Устав в последующем. Решение о внесении таких изменений в Устав принимается на Общем собрании ООО всеми участниками единогласно.</a:t>
            </a:r>
          </a:p>
          <a:p>
            <a:pPr>
              <a:buNone/>
            </a:pPr>
            <a:endParaRPr lang="ru-RU" sz="18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60</TotalTime>
  <Words>607</Words>
  <Application>Microsoft Office PowerPoint</Application>
  <PresentationFormat>Экран (4:3)</PresentationFormat>
  <Paragraphs>41</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Открытая</vt:lpstr>
      <vt:lpstr>Современные формы предпринимательской деятельности  в РФ</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Современные формы предпринимательской деятельности  в РФ</dc:title>
  <dc:creator>DARTARTEM</dc:creator>
  <cp:lastModifiedBy>Polusmak</cp:lastModifiedBy>
  <cp:revision>24</cp:revision>
  <dcterms:created xsi:type="dcterms:W3CDTF">2019-02-19T07:41:20Z</dcterms:created>
  <dcterms:modified xsi:type="dcterms:W3CDTF">2019-09-07T06:30:51Z</dcterms:modified>
</cp:coreProperties>
</file>