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0" r:id="rId16"/>
    <p:sldId id="279" r:id="rId17"/>
    <p:sldId id="278" r:id="rId18"/>
    <p:sldId id="27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9E94C3-4639-4C7C-A44C-1162F6196AD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870A2E-E98D-4245-9ECC-2F3E4201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ira.atlassia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lac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anttpro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dbooth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asecamp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san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rell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emini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zoho.com/project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roofhq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205788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Применение программных методов планирования и анализа проведенных работ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1954" y="647253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Бурштейн Анастасия Тарасовна</a:t>
            </a:r>
            <a:endParaRPr lang="ru-RU" dirty="0"/>
          </a:p>
        </p:txBody>
      </p:sp>
      <p:pic>
        <p:nvPicPr>
          <p:cNvPr id="20482" name="Picture 2" descr="ÐÐ°ÑÑÐ¸Ð½ÐºÐ¸ Ð¿Ð¾ Ð·Ð°Ð¿ÑÐ¾ÑÑ ÑÐµÑÐµÐ²Ð¾Ðµ Ð¿Ð»Ð°Ð½Ð¸ÑÐ¾Ð²Ð°Ð½Ð¸Ðµ Ð¸ ÑÐ¿ÑÐ°Ð²Ð»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184381"/>
            <a:ext cx="5715000" cy="337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3796" y="5645051"/>
            <a:ext cx="4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Для специальности 54.02.01«Дизайн»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17333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1. </a:t>
            </a:r>
            <a:r>
              <a:rPr lang="ru-RU" dirty="0" err="1" smtClean="0">
                <a:hlinkClick r:id="rId2"/>
              </a:rPr>
              <a:t>Jira</a:t>
            </a:r>
            <a:r>
              <a:rPr lang="ru-RU" dirty="0" smtClean="0"/>
              <a:t> – мощный </a:t>
            </a:r>
            <a:r>
              <a:rPr lang="ru-RU" dirty="0" err="1" smtClean="0"/>
              <a:t>онлайн</a:t>
            </a:r>
            <a:r>
              <a:rPr lang="ru-RU" dirty="0" smtClean="0"/>
              <a:t> сервис, позволяющий командам-разработчикам планировать проекты, назначать исполнителей задач, планировать спринты и собирать задачи в </a:t>
            </a:r>
            <a:r>
              <a:rPr lang="ru-RU" dirty="0" err="1" smtClean="0"/>
              <a:t>бэклог</a:t>
            </a:r>
            <a:r>
              <a:rPr lang="ru-RU" dirty="0" smtClean="0"/>
              <a:t>(журнал оставшейся работы), выставлять приоритеты и </a:t>
            </a:r>
            <a:r>
              <a:rPr lang="ru-RU" dirty="0" err="1" smtClean="0"/>
              <a:t>дедлайны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6858048" cy="397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12144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2. </a:t>
            </a:r>
            <a:r>
              <a:rPr lang="ru-RU" dirty="0" err="1" smtClean="0">
                <a:hlinkClick r:id="rId2"/>
              </a:rPr>
              <a:t>Slack</a:t>
            </a:r>
            <a:r>
              <a:rPr lang="ru-RU" dirty="0" smtClean="0"/>
              <a:t> – web-сервис (также доступны приложения для </a:t>
            </a:r>
            <a:r>
              <a:rPr lang="ru-RU" dirty="0" err="1" smtClean="0"/>
              <a:t>десктопа</a:t>
            </a:r>
            <a:r>
              <a:rPr lang="ru-RU" dirty="0" smtClean="0"/>
              <a:t>, </a:t>
            </a:r>
            <a:r>
              <a:rPr lang="ru-RU" dirty="0" err="1" smtClean="0"/>
              <a:t>iOS</a:t>
            </a:r>
            <a:r>
              <a:rPr lang="ru-RU" dirty="0" smtClean="0"/>
              <a:t> и </a:t>
            </a:r>
            <a:r>
              <a:rPr lang="ru-RU" dirty="0" err="1" smtClean="0"/>
              <a:t>Android</a:t>
            </a:r>
            <a:r>
              <a:rPr lang="ru-RU" dirty="0" smtClean="0"/>
              <a:t>) для создания чатов и отдельных групп для ведения обсуждений с командой, клиентами или пользователями.</a:t>
            </a:r>
            <a:endParaRPr lang="ru-RU" dirty="0"/>
          </a:p>
        </p:txBody>
      </p:sp>
      <p:pic>
        <p:nvPicPr>
          <p:cNvPr id="11266" name="Picture 2" descr="https://habrastorage.org/files/c30/32a/e5e/c3032ae5eab043dcbca61e62eee298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656353" cy="3197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786322"/>
            <a:ext cx="6786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• Простота и быстродействие приложения.</a:t>
            </a:r>
            <a:br>
              <a:rPr lang="ru-RU" sz="1400" dirty="0" smtClean="0"/>
            </a:br>
            <a:r>
              <a:rPr lang="ru-RU" sz="1400" dirty="0" smtClean="0"/>
              <a:t>• </a:t>
            </a:r>
            <a:r>
              <a:rPr lang="ru-RU" sz="1400" dirty="0" err="1" smtClean="0"/>
              <a:t>Кросс-платформенность</a:t>
            </a:r>
            <a:r>
              <a:rPr lang="ru-RU" sz="1400" dirty="0" smtClean="0"/>
              <a:t>: можно использовать с любого      устройства.</a:t>
            </a:r>
            <a:br>
              <a:rPr lang="ru-RU" sz="1400" dirty="0" smtClean="0"/>
            </a:br>
            <a:r>
              <a:rPr lang="ru-RU" sz="1400" dirty="0" smtClean="0"/>
              <a:t>• Возможность создания отдельных групп.</a:t>
            </a:r>
            <a:br>
              <a:rPr lang="ru-RU" sz="1400" dirty="0" smtClean="0"/>
            </a:br>
            <a:r>
              <a:rPr lang="ru-RU" sz="1400" dirty="0" smtClean="0"/>
              <a:t>• Быстрый обмен файлами.</a:t>
            </a:r>
            <a:br>
              <a:rPr lang="ru-RU" sz="1400" dirty="0" smtClean="0"/>
            </a:br>
            <a:r>
              <a:rPr lang="ru-RU" sz="1400" dirty="0" smtClean="0"/>
              <a:t>• Быстрый поиск сообщений.</a:t>
            </a:r>
            <a:br>
              <a:rPr lang="ru-RU" sz="1400" dirty="0" smtClean="0"/>
            </a:br>
            <a:r>
              <a:rPr lang="ru-RU" sz="1400" dirty="0" smtClean="0"/>
              <a:t>• Бесплатен до тех пор, пока вы не превысите лимит в сообщениях.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86874" cy="20002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3. </a:t>
            </a:r>
            <a:r>
              <a:rPr lang="ru-RU" dirty="0" err="1" smtClean="0">
                <a:hlinkClick r:id="rId2"/>
              </a:rPr>
              <a:t>GanttPro</a:t>
            </a:r>
            <a:r>
              <a:rPr lang="ru-RU" dirty="0" smtClean="0"/>
              <a:t> – диаграмма </a:t>
            </a:r>
            <a:r>
              <a:rPr lang="ru-RU" dirty="0" err="1" smtClean="0"/>
              <a:t>Ганта</a:t>
            </a:r>
            <a:r>
              <a:rPr lang="ru-RU" dirty="0" smtClean="0"/>
              <a:t>, позволяющая планировать и управлять проектами </a:t>
            </a:r>
            <a:r>
              <a:rPr lang="ru-RU" dirty="0" err="1" smtClean="0"/>
              <a:t>онлайн</a:t>
            </a:r>
            <a:r>
              <a:rPr lang="ru-RU" dirty="0" smtClean="0"/>
              <a:t>, визуализировать процессы, создавать задачи и назначать их участникам, выставлять </a:t>
            </a:r>
            <a:r>
              <a:rPr lang="ru-RU" dirty="0" err="1" smtClean="0"/>
              <a:t>дедлайны</a:t>
            </a:r>
            <a:r>
              <a:rPr lang="ru-RU" dirty="0" smtClean="0"/>
              <a:t> и процент завершения отдельных задач и проекта в целом, добавлять вехи, а также делиться созданным графиком </a:t>
            </a:r>
            <a:r>
              <a:rPr lang="ru-RU" dirty="0" err="1" smtClean="0"/>
              <a:t>Ганта</a:t>
            </a:r>
            <a:r>
              <a:rPr lang="ru-RU" dirty="0" smtClean="0"/>
              <a:t> с командой и с клиентами с правом просмотра или редактирования.</a:t>
            </a:r>
            <a:endParaRPr lang="ru-RU" dirty="0"/>
          </a:p>
        </p:txBody>
      </p:sp>
      <p:pic>
        <p:nvPicPr>
          <p:cNvPr id="10242" name="Picture 2" descr="https://habrastorage.org/files/c06/907/303/c06907303bb844a9866829744501c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361" y="2214554"/>
            <a:ext cx="747941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271464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4. </a:t>
            </a:r>
            <a:r>
              <a:rPr lang="ru-RU" dirty="0" err="1" smtClean="0">
                <a:hlinkClick r:id="rId2"/>
              </a:rPr>
              <a:t>Redbooth</a:t>
            </a:r>
            <a:r>
              <a:rPr lang="ru-RU" dirty="0" smtClean="0"/>
              <a:t> – web-сервис, доступный также на </a:t>
            </a:r>
            <a:r>
              <a:rPr lang="ru-RU" dirty="0" err="1" smtClean="0"/>
              <a:t>iOS</a:t>
            </a:r>
            <a:r>
              <a:rPr lang="ru-RU" dirty="0" smtClean="0"/>
              <a:t> и </a:t>
            </a:r>
            <a:r>
              <a:rPr lang="ru-RU" dirty="0" err="1" smtClean="0"/>
              <a:t>Android</a:t>
            </a:r>
            <a:r>
              <a:rPr lang="ru-RU" dirty="0" smtClean="0"/>
              <a:t>, позволяющий отслеживать ошибки, планировать проекты и активности, управлять ресурсами и ставить задачи участникам проекта, устанавливать </a:t>
            </a:r>
            <a:r>
              <a:rPr lang="ru-RU" dirty="0" err="1" smtClean="0"/>
              <a:t>дедлайны</a:t>
            </a:r>
            <a:r>
              <a:rPr lang="ru-RU" dirty="0" smtClean="0"/>
              <a:t> и вехи проекта, следить за расходами проекта. Также сервис предлагает делиться файлами и синхронизацию с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Drive</a:t>
            </a:r>
            <a:r>
              <a:rPr lang="ru-RU" dirty="0" smtClean="0"/>
              <a:t>, </a:t>
            </a:r>
            <a:r>
              <a:rPr lang="ru-RU" dirty="0" err="1" smtClean="0"/>
              <a:t>Gmail</a:t>
            </a:r>
            <a:r>
              <a:rPr lang="ru-RU" dirty="0" smtClean="0"/>
              <a:t> и </a:t>
            </a:r>
            <a:r>
              <a:rPr lang="ru-RU" dirty="0" err="1" smtClean="0"/>
              <a:t>Outlook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s://habrastorage.org/files/06e/f47/b5b/06ef47b5b55945d59415bc2aeaf3d9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7247321" cy="3692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21431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5. </a:t>
            </a:r>
            <a:r>
              <a:rPr lang="ru-RU" dirty="0" err="1" smtClean="0">
                <a:hlinkClick r:id="rId2"/>
              </a:rPr>
              <a:t>Basecamp</a:t>
            </a:r>
            <a:r>
              <a:rPr lang="ru-RU" dirty="0" smtClean="0"/>
              <a:t> – один из самых популярный </a:t>
            </a:r>
            <a:r>
              <a:rPr lang="ru-RU" dirty="0" err="1" smtClean="0"/>
              <a:t>онлайн-сервисов</a:t>
            </a:r>
            <a:r>
              <a:rPr lang="ru-RU" dirty="0" smtClean="0"/>
              <a:t> для совместной работы над проектами, позволяющий делиться документами, вести обсуждения с командой, создавать </a:t>
            </a:r>
            <a:r>
              <a:rPr lang="ru-RU" dirty="0" err="1" smtClean="0"/>
              <a:t>to-do</a:t>
            </a:r>
            <a:r>
              <a:rPr lang="ru-RU" dirty="0" smtClean="0"/>
              <a:t> листы и добавлять комментарии к задачам, высылать и принимать электронную почту.</a:t>
            </a:r>
            <a:endParaRPr lang="ru-RU" dirty="0"/>
          </a:p>
        </p:txBody>
      </p:sp>
      <p:pic>
        <p:nvPicPr>
          <p:cNvPr id="47106" name="Picture 2" descr="https://habrastorage.org/files/7d6/28b/d7a/7d628bd7a06d4a0f8bc1c1b4b09e1b3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643734" cy="404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6. </a:t>
            </a:r>
            <a:r>
              <a:rPr lang="ru-RU" u="sng" dirty="0" err="1" smtClean="0">
                <a:hlinkClick r:id="rId2"/>
              </a:rPr>
              <a:t>Asana</a:t>
            </a:r>
            <a:r>
              <a:rPr lang="ru-RU" dirty="0" smtClean="0"/>
              <a:t> – web-приложение, также доступное на </a:t>
            </a:r>
            <a:r>
              <a:rPr lang="ru-RU" dirty="0" err="1" smtClean="0"/>
              <a:t>iOS</a:t>
            </a:r>
            <a:r>
              <a:rPr lang="ru-RU" dirty="0" smtClean="0"/>
              <a:t> и </a:t>
            </a:r>
            <a:r>
              <a:rPr lang="ru-RU" dirty="0" err="1" smtClean="0"/>
              <a:t>Android</a:t>
            </a:r>
            <a:r>
              <a:rPr lang="ru-RU" dirty="0" smtClean="0"/>
              <a:t>, позволяющее назначать задачи, выставлять приоритеты и </a:t>
            </a:r>
            <a:r>
              <a:rPr lang="ru-RU" dirty="0" err="1" smtClean="0"/>
              <a:t>дедлайны</a:t>
            </a:r>
            <a:r>
              <a:rPr lang="ru-RU" dirty="0" smtClean="0"/>
              <a:t>, следить за статусом выполнения задач и статусом проекта в целом.</a:t>
            </a:r>
            <a:endParaRPr lang="ru-RU" dirty="0"/>
          </a:p>
        </p:txBody>
      </p:sp>
      <p:pic>
        <p:nvPicPr>
          <p:cNvPr id="48130" name="Picture 2" descr="https://habrastorage.org/files/f3d/182/c0e/f3d182c0ec7c49e2b1d814fb6ce933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870783" cy="460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6430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7. </a:t>
            </a:r>
            <a:r>
              <a:rPr lang="ru-RU" dirty="0" err="1" smtClean="0">
                <a:hlinkClick r:id="rId2"/>
              </a:rPr>
              <a:t>Trello</a:t>
            </a:r>
            <a:r>
              <a:rPr lang="ru-RU" dirty="0" smtClean="0"/>
              <a:t> – популярный </a:t>
            </a:r>
            <a:r>
              <a:rPr lang="ru-RU" dirty="0" err="1" smtClean="0"/>
              <a:t>онлайн-сервис</a:t>
            </a:r>
            <a:r>
              <a:rPr lang="ru-RU" dirty="0" smtClean="0"/>
              <a:t>, позволяющий систематизировать ваши задачи, </a:t>
            </a:r>
            <a:r>
              <a:rPr lang="ru-RU" dirty="0" err="1" smtClean="0"/>
              <a:t>to-do</a:t>
            </a:r>
            <a:r>
              <a:rPr lang="ru-RU" dirty="0" smtClean="0"/>
              <a:t> листы, обсуждения и идеи на одной доске.</a:t>
            </a:r>
            <a:endParaRPr lang="ru-RU" dirty="0"/>
          </a:p>
        </p:txBody>
      </p:sp>
      <p:pic>
        <p:nvPicPr>
          <p:cNvPr id="49154" name="Picture 2" descr="https://habrastorage.org/files/94d/10b/c97/94d10bc977f44acc93dbb2b5e509f4a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786742" cy="4442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357322"/>
          </a:xfrm>
        </p:spPr>
        <p:txBody>
          <a:bodyPr/>
          <a:lstStyle/>
          <a:p>
            <a:r>
              <a:rPr lang="ru-RU" dirty="0" smtClean="0"/>
              <a:t>8. </a:t>
            </a:r>
            <a:r>
              <a:rPr lang="ru-RU" dirty="0" err="1" smtClean="0">
                <a:hlinkClick r:id="rId2"/>
              </a:rPr>
              <a:t>Gemini</a:t>
            </a:r>
            <a:r>
              <a:rPr lang="ru-RU" dirty="0" smtClean="0"/>
              <a:t> – приложение, для управления проектами, включающее систему отслеживания ошибок.</a:t>
            </a:r>
            <a:endParaRPr lang="ru-RU" dirty="0"/>
          </a:p>
        </p:txBody>
      </p:sp>
      <p:pic>
        <p:nvPicPr>
          <p:cNvPr id="50178" name="Picture 2" descr="https://habrastorage.org/files/671/c23/891/671c238910184288bc5936243f3574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8276901" cy="4500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22860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9. </a:t>
            </a:r>
            <a:r>
              <a:rPr lang="ru-RU" dirty="0" err="1" smtClean="0">
                <a:hlinkClick r:id="rId2"/>
              </a:rPr>
              <a:t>Zoho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Projects</a:t>
            </a:r>
            <a:r>
              <a:rPr lang="ru-RU" dirty="0" smtClean="0"/>
              <a:t> – софт для управления проектами, позволяющий планировать проекты вместе с командой, </a:t>
            </a:r>
            <a:r>
              <a:rPr lang="ru-RU" dirty="0" err="1" smtClean="0"/>
              <a:t>создвать</a:t>
            </a:r>
            <a:r>
              <a:rPr lang="ru-RU" dirty="0" smtClean="0"/>
              <a:t> и назначать задачи, следить за </a:t>
            </a:r>
            <a:r>
              <a:rPr lang="ru-RU" dirty="0" err="1" smtClean="0"/>
              <a:t>одновлениями</a:t>
            </a:r>
            <a:r>
              <a:rPr lang="ru-RU" dirty="0" smtClean="0"/>
              <a:t>, </a:t>
            </a:r>
            <a:r>
              <a:rPr lang="ru-RU" dirty="0" err="1" smtClean="0"/>
              <a:t>создвать</a:t>
            </a:r>
            <a:r>
              <a:rPr lang="ru-RU" dirty="0" smtClean="0"/>
              <a:t> отчеты и анализировать эффективности, комментировать и обсуждать задачи и получать </a:t>
            </a:r>
            <a:r>
              <a:rPr lang="ru-RU" dirty="0" err="1" smtClean="0"/>
              <a:t>саммари</a:t>
            </a:r>
            <a:r>
              <a:rPr lang="ru-RU" dirty="0" smtClean="0"/>
              <a:t> обсуждений каждой задачи.</a:t>
            </a:r>
            <a:endParaRPr lang="ru-RU" dirty="0"/>
          </a:p>
        </p:txBody>
      </p:sp>
      <p:pic>
        <p:nvPicPr>
          <p:cNvPr id="51202" name="Picture 2" descr="https://habrastorage.org/files/293/da9/7f8/293da97f86f24e33953dc03379a41d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94591"/>
            <a:ext cx="8001056" cy="4160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3574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10. </a:t>
            </a:r>
            <a:r>
              <a:rPr lang="ru-RU" dirty="0" err="1" smtClean="0">
                <a:hlinkClick r:id="rId2"/>
              </a:rPr>
              <a:t>ProofHQ</a:t>
            </a:r>
            <a:r>
              <a:rPr lang="ru-RU" dirty="0" smtClean="0"/>
              <a:t> – приложение, позволяющее делиться документами / дизайнами / прототипами, комментировать командой и принимать решения вместе, позволять оставлять комментарии клиентам, скачивать разные версии проекта и делиться ими.</a:t>
            </a:r>
            <a:endParaRPr lang="ru-RU" dirty="0"/>
          </a:p>
        </p:txBody>
      </p:sp>
      <p:pic>
        <p:nvPicPr>
          <p:cNvPr id="8194" name="Picture 2" descr="https://habrastorage.org/files/49b/fb8/b13/49bfb8b136624e0db25ef1300a4972b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7433408" cy="400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715436" cy="581189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Сетевое планирование и управление </a:t>
            </a:r>
            <a:r>
              <a:rPr lang="ru-RU" dirty="0" smtClean="0"/>
              <a:t>(СПУ) является разновидностью АСУ (автоматизированные системы управления) и предназначено для оперативного управления деятельностью коллективов людей в процессе производства.</a:t>
            </a:r>
          </a:p>
          <a:p>
            <a:endParaRPr lang="ru-RU" dirty="0" smtClean="0"/>
          </a:p>
          <a:p>
            <a:r>
              <a:rPr lang="ru-RU" dirty="0" smtClean="0"/>
              <a:t>Применение СПУ ведет к повышению качества планирования и эффективного управления сложными комплексами работ. Достигается это за счет использования сетевых моделей, которые можно формализовать и обрабатывать на ЭВМ, оптимизировать их параметры.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Ðº ÑÐ¾Ð·Ð´Ð°ÑÑ ÑÑÑÐµÐºÑÐ¸Ð²Ð½ÑÐ¹ ÑÐ°Ð±Ð¾ÑÐ¸Ð¹ Ð¿ÑÐ¾ÑÐµÑÑ Ð´Ð¸Ð·Ð°Ð¹Ð½ÐµÑ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344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72000"/>
          </a:xfrm>
        </p:spPr>
        <p:txBody>
          <a:bodyPr/>
          <a:lstStyle/>
          <a:p>
            <a:r>
              <a:rPr lang="ru-RU" dirty="0" smtClean="0"/>
              <a:t>В основе системы СПУ лежит </a:t>
            </a:r>
            <a:r>
              <a:rPr lang="ru-RU" b="1" i="1" dirty="0" smtClean="0"/>
              <a:t>сетевой график </a:t>
            </a:r>
            <a:r>
              <a:rPr lang="ru-RU" dirty="0" smtClean="0"/>
              <a:t>(модель), в котором условными знаками изображают во взаимосвязи проведение комплекса работ или операций.</a:t>
            </a:r>
            <a:endParaRPr lang="ru-RU" dirty="0"/>
          </a:p>
        </p:txBody>
      </p:sp>
      <p:pic>
        <p:nvPicPr>
          <p:cNvPr id="18434" name="Picture 2" descr="ÐÐ°ÑÑÐ¸Ð½ÐºÐ¸ Ð¿Ð¾ Ð·Ð°Ð¿ÑÐ¾ÑÑ ÑÐµÑÐµÐ²Ð¾Ð¹ Ð³ÑÐ°ÑÐ¸Ðº Ð¼Ð¾Ð´Ðµ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7428723" cy="326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6437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Термин </a:t>
            </a:r>
            <a:r>
              <a:rPr lang="ru-RU" sz="2400" b="1" i="1" dirty="0" smtClean="0"/>
              <a:t>"сетевой график" </a:t>
            </a:r>
            <a:r>
              <a:rPr lang="ru-RU" sz="2400" dirty="0" smtClean="0"/>
              <a:t>(логическая сеть, сетевая модель) — это ориентированный граф, т.е. способ представления элементов </a:t>
            </a:r>
            <a:r>
              <a:rPr lang="ru-RU" sz="2400" b="1" i="1" dirty="0" smtClean="0"/>
              <a:t>точками, </a:t>
            </a:r>
            <a:r>
              <a:rPr lang="ru-RU" sz="2400" dirty="0" smtClean="0"/>
              <a:t>а их взаимосвязей — </a:t>
            </a:r>
            <a:r>
              <a:rPr lang="ru-RU" sz="2400" b="1" i="1" dirty="0" smtClean="0"/>
              <a:t>стрелками (линиями). 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r>
              <a:rPr lang="ru-RU" sz="2400" dirty="0" smtClean="0"/>
              <a:t>Область графа, ограниченная двумя точками, которая не имеет входящих и выходящих строк, называется </a:t>
            </a:r>
            <a:r>
              <a:rPr lang="ru-RU" sz="2400" b="1" dirty="0" smtClean="0"/>
              <a:t>сетью. </a:t>
            </a:r>
            <a:r>
              <a:rPr lang="ru-RU" sz="2400" dirty="0" smtClean="0"/>
              <a:t>А сеть, отображающая конкретный производственный процесс, является </a:t>
            </a:r>
            <a:r>
              <a:rPr lang="ru-RU" sz="2400" b="1" i="1" dirty="0" smtClean="0"/>
              <a:t>сетевой моделью, </a:t>
            </a:r>
            <a:r>
              <a:rPr lang="ru-RU" sz="2400" dirty="0" smtClean="0"/>
              <a:t>или </a:t>
            </a:r>
            <a:r>
              <a:rPr lang="ru-RU" sz="2400" b="1" i="1" dirty="0" smtClean="0"/>
              <a:t>сетевым графиком.</a:t>
            </a:r>
            <a:endParaRPr lang="ru-RU" sz="2400" dirty="0"/>
          </a:p>
        </p:txBody>
      </p:sp>
      <p:pic>
        <p:nvPicPr>
          <p:cNvPr id="4" name="Рисунок 3" descr="1200px-Direct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85926"/>
            <a:ext cx="2508268" cy="2257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Методы СПУ дают возможность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1) </a:t>
            </a:r>
            <a:r>
              <a:rPr lang="ru-RU" b="1" dirty="0" smtClean="0"/>
              <a:t>наглядно</a:t>
            </a:r>
            <a:r>
              <a:rPr lang="ru-RU" dirty="0" smtClean="0"/>
              <a:t> представить технологическую последовательность выполнения всего комплекса работ и операций, обеспечить обзорность, полноту и доступность информации;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b="1" dirty="0" smtClean="0"/>
              <a:t>заранее</a:t>
            </a:r>
            <a:r>
              <a:rPr lang="ru-RU" dirty="0" smtClean="0"/>
              <a:t> предусмотреть с любой степенью детализации все действия, необходимые для достижения намеченной цели, и установить взаимосвязь между элементами всего комплекса работ, т.е. выявить структуру проекта;</a:t>
            </a:r>
          </a:p>
          <a:p>
            <a:endParaRPr lang="ru-RU" dirty="0" smtClean="0"/>
          </a:p>
          <a:p>
            <a:r>
              <a:rPr lang="ru-RU" dirty="0" smtClean="0"/>
              <a:t>3) </a:t>
            </a:r>
            <a:r>
              <a:rPr lang="ru-RU" b="1" dirty="0" smtClean="0"/>
              <a:t>выявить</a:t>
            </a:r>
            <a:r>
              <a:rPr lang="ru-RU" dirty="0" smtClean="0"/>
              <a:t> критические работы (от которых зависит срок выполнения всей программы) и сосредоточить внимание руководства на их выполнении;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4358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4) </a:t>
            </a:r>
            <a:r>
              <a:rPr lang="ru-RU" b="1" dirty="0" smtClean="0"/>
              <a:t>прогнозировать</a:t>
            </a:r>
            <a:r>
              <a:rPr lang="ru-RU" dirty="0" smtClean="0"/>
              <a:t> ход и срок выполнения работы, предотвращать срывы;</a:t>
            </a:r>
          </a:p>
          <a:p>
            <a:endParaRPr lang="ru-RU" dirty="0" smtClean="0"/>
          </a:p>
          <a:p>
            <a:r>
              <a:rPr lang="ru-RU" dirty="0" smtClean="0"/>
              <a:t>5) </a:t>
            </a:r>
            <a:r>
              <a:rPr lang="ru-RU" b="1" dirty="0" smtClean="0"/>
              <a:t>осуществлять</a:t>
            </a:r>
            <a:r>
              <a:rPr lang="ru-RU" dirty="0" smtClean="0"/>
              <a:t> оперативный </a:t>
            </a:r>
            <a:r>
              <a:rPr lang="ru-RU" b="1" dirty="0" smtClean="0"/>
              <a:t>контроль</a:t>
            </a:r>
            <a:r>
              <a:rPr lang="ru-RU" dirty="0" smtClean="0"/>
              <a:t> выполнения плана и улучшать его путем проведения многовариантного анализа различных решений по распределению ресурсов и времени;</a:t>
            </a:r>
          </a:p>
          <a:p>
            <a:endParaRPr lang="ru-RU" dirty="0" smtClean="0"/>
          </a:p>
          <a:p>
            <a:r>
              <a:rPr lang="ru-RU" dirty="0" smtClean="0"/>
              <a:t>6) четко </a:t>
            </a:r>
            <a:r>
              <a:rPr lang="ru-RU" b="1" dirty="0" smtClean="0"/>
              <a:t>распределить</a:t>
            </a:r>
            <a:r>
              <a:rPr lang="ru-RU" dirty="0" smtClean="0"/>
              <a:t> обязанности между исполнителями и координировать их действия;</a:t>
            </a:r>
          </a:p>
          <a:p>
            <a:endParaRPr lang="ru-RU" dirty="0" smtClean="0"/>
          </a:p>
          <a:p>
            <a:r>
              <a:rPr lang="ru-RU" dirty="0" smtClean="0"/>
              <a:t>7) осуществить </a:t>
            </a:r>
            <a:r>
              <a:rPr lang="ru-RU" b="1" dirty="0" smtClean="0"/>
              <a:t>системный подход </a:t>
            </a:r>
            <a:r>
              <a:rPr lang="ru-RU" dirty="0" smtClean="0"/>
              <a:t>в организации управления на основе общности задачи для всех исполнителей, составляющих звенья единой организационной системы;</a:t>
            </a:r>
          </a:p>
          <a:p>
            <a:endParaRPr lang="ru-RU" dirty="0" smtClean="0"/>
          </a:p>
          <a:p>
            <a:r>
              <a:rPr lang="ru-RU" dirty="0" smtClean="0"/>
              <a:t>8) осуществить </a:t>
            </a:r>
            <a:r>
              <a:rPr lang="ru-RU" b="1" dirty="0" smtClean="0"/>
              <a:t>непрерывное планирование </a:t>
            </a:r>
            <a:r>
              <a:rPr lang="ru-RU" dirty="0" smtClean="0"/>
              <a:t>работ путем корректировки планов с учетом возникших изменений.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501122" cy="50720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Различают СПУ для больших, средних и малых объектов, одно- и </a:t>
            </a:r>
            <a:r>
              <a:rPr lang="ru-RU" dirty="0" err="1" smtClean="0"/>
              <a:t>многосетевые</a:t>
            </a:r>
            <a:r>
              <a:rPr lang="ru-RU" dirty="0" smtClean="0"/>
              <a:t>, одно- и многоцелевые. </a:t>
            </a:r>
          </a:p>
          <a:p>
            <a:endParaRPr lang="ru-RU" dirty="0" smtClean="0"/>
          </a:p>
          <a:p>
            <a:r>
              <a:rPr lang="ru-RU" dirty="0" smtClean="0"/>
              <a:t>По параметрам управления выделяют системы с контролем сроков, с контролем сроков и затрат, ограничениями по ресурсам или без них и др.; </a:t>
            </a:r>
          </a:p>
          <a:p>
            <a:endParaRPr lang="ru-RU" dirty="0" smtClean="0"/>
          </a:p>
          <a:p>
            <a:r>
              <a:rPr lang="ru-RU" dirty="0" smtClean="0"/>
              <a:t>По уровню руководства — отраслевые, объединения, тресты, предприятия; </a:t>
            </a:r>
          </a:p>
          <a:p>
            <a:endParaRPr lang="ru-RU" dirty="0" smtClean="0"/>
          </a:p>
          <a:p>
            <a:r>
              <a:rPr lang="ru-RU" dirty="0" smtClean="0"/>
              <a:t>С детерминированными и вероятностными параметрами.</a:t>
            </a:r>
          </a:p>
          <a:p>
            <a:endParaRPr lang="ru-RU" dirty="0" smtClean="0"/>
          </a:p>
          <a:p>
            <a:r>
              <a:rPr lang="ru-RU" dirty="0" smtClean="0"/>
              <a:t>Независимо от типа в любой системе СПУ основными планируемыми и управляемыми параметрами являются </a:t>
            </a:r>
            <a:r>
              <a:rPr lang="ru-RU" b="1" dirty="0" smtClean="0"/>
              <a:t>время</a:t>
            </a:r>
            <a:r>
              <a:rPr lang="ru-RU" dirty="0" smtClean="0"/>
              <a:t> и </a:t>
            </a:r>
            <a:r>
              <a:rPr lang="ru-RU" b="1" dirty="0" smtClean="0"/>
              <a:t>ресурсы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²ÑÐµÐ¼Ñ Ð¸ ÑÐµÑÑÑÑ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710"/>
            <a:ext cx="3333720" cy="250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²ÑÐµÐ¼Ñ Ð¸ ÑÐµÑÑÑÑ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262802" cy="574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208535"/>
            <a:ext cx="8229600" cy="649465"/>
          </a:xfrm>
        </p:spPr>
        <p:txBody>
          <a:bodyPr/>
          <a:lstStyle/>
          <a:p>
            <a:pPr algn="ctr"/>
            <a:r>
              <a:rPr lang="ru-RU" dirty="0" smtClean="0"/>
              <a:t>Что же выбрать?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Обзор полезных сервисов для управления проектами</a:t>
            </a:r>
            <a:endParaRPr lang="ru-RU" dirty="0"/>
          </a:p>
        </p:txBody>
      </p:sp>
      <p:pic>
        <p:nvPicPr>
          <p:cNvPr id="4" name="Рисунок 3" descr="depositphotos_116327692-stock-photo-business-person-in-doubt-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43181"/>
            <a:ext cx="4071966" cy="35107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Сейчас доступно очень много приложений для управления вашими проектами, найти можно совершенно любой софт, подходящий под нужды вашей, конкретной компании. Проблема – в выборе.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330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Открытая</vt:lpstr>
      <vt:lpstr>Применение программных методов планирования и анализа проведенных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полезных сервисов для управления проектами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программных методов планирования и анализа проведенных работ</dc:title>
  <dc:creator>пк</dc:creator>
  <cp:lastModifiedBy>Бурштейн Анастасия Тарасовна</cp:lastModifiedBy>
  <cp:revision>11</cp:revision>
  <dcterms:created xsi:type="dcterms:W3CDTF">2019-07-18T12:09:09Z</dcterms:created>
  <dcterms:modified xsi:type="dcterms:W3CDTF">2019-09-26T13:52:54Z</dcterms:modified>
</cp:coreProperties>
</file>