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58F2"/>
    <a:srgbClr val="19C60C"/>
    <a:srgbClr val="FFCCCC"/>
    <a:srgbClr val="99FF99"/>
    <a:srgbClr val="CCFF33"/>
    <a:srgbClr val="FFFF66"/>
    <a:srgbClr val="FF9933"/>
    <a:srgbClr val="FF6699"/>
    <a:srgbClr val="A162D0"/>
    <a:srgbClr val="F5860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304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17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470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17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922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794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795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47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574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720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06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789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tile tx="0" ty="0" sx="100000" sy="100000" flip="y" algn="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6857999"/>
          </a:xfrm>
        </p:spPr>
        <p:txBody>
          <a:bodyPr>
            <a:noAutofit/>
          </a:bodyPr>
          <a:lstStyle/>
          <a:p>
            <a:r>
              <a:rPr lang="ru-RU" sz="8800" b="1" dirty="0">
                <a:latin typeface="Gabriola" panose="04040605051002020D02" pitchFamily="82" charset="0"/>
              </a:rPr>
              <a:t>Топ 10 </a:t>
            </a:r>
            <a:r>
              <a:rPr lang="ru-RU" sz="8800" b="1" dirty="0" smtClean="0">
                <a:latin typeface="Gabriola" panose="04040605051002020D02" pitchFamily="82" charset="0"/>
              </a:rPr>
              <a:t>российских </a:t>
            </a:r>
            <a:r>
              <a:rPr lang="ru-RU" sz="8800" b="1" dirty="0">
                <a:latin typeface="Gabriola" panose="04040605051002020D02" pitchFamily="82" charset="0"/>
              </a:rPr>
              <a:t>банков по состоянию на 01.01.2019 </a:t>
            </a:r>
            <a:r>
              <a:rPr lang="ru-RU" sz="8800" b="1" dirty="0" smtClean="0">
                <a:latin typeface="Gabriola" panose="04040605051002020D02" pitchFamily="82" charset="0"/>
              </a:rPr>
              <a:t>года</a:t>
            </a:r>
            <a:r>
              <a:rPr lang="ru-RU" sz="8800" dirty="0">
                <a:latin typeface="Gabriola" panose="04040605051002020D02" pitchFamily="82" charset="0"/>
              </a:rPr>
              <a:t/>
            </a:r>
            <a:br>
              <a:rPr lang="ru-RU" sz="8800" dirty="0">
                <a:latin typeface="Gabriola" panose="04040605051002020D02" pitchFamily="82" charset="0"/>
              </a:rPr>
            </a:br>
            <a:r>
              <a:rPr lang="ru-RU" sz="8800" b="1" dirty="0">
                <a:latin typeface="Gabriola" panose="04040605051002020D02" pitchFamily="82" charset="0"/>
              </a:rPr>
              <a:t>по величине собственного капитала </a:t>
            </a:r>
            <a:r>
              <a:rPr lang="ru-RU" sz="8800" dirty="0">
                <a:latin typeface="Gabriola" panose="04040605051002020D02" pitchFamily="82" charset="0"/>
              </a:rPr>
              <a:t/>
            </a:r>
            <a:br>
              <a:rPr lang="ru-RU" sz="8800" dirty="0">
                <a:latin typeface="Gabriola" panose="04040605051002020D02" pitchFamily="82" charset="0"/>
              </a:rPr>
            </a:br>
            <a:endParaRPr lang="ru-RU" sz="88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2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FF00"/>
            </a:gs>
            <a:gs pos="100000">
              <a:schemeClr val="accent1">
                <a:lumMod val="5000"/>
                <a:lumOff val="95000"/>
              </a:schemeClr>
            </a:gs>
            <a:gs pos="55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638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АО «Райффайзенбанк»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 descr="https://pbs.twimg.com/media/C7WRUfTX0AAb1IM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2841" y="852360"/>
            <a:ext cx="3814359" cy="157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капитал - 147 744,9 млн. руб.</a:t>
            </a:r>
          </a:p>
          <a:p>
            <a:pPr marL="0" indent="0" algn="just">
              <a:buNone/>
            </a:pP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«Райффайзенбанк» работает в России с 1996 года. Является дочерним банком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Райффайзен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Интернациональ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АГ. Оказываем полный спектр услуг частным и корпоративным клиентам, резидентам и нерезидентам, в рублях и иностранной валюте.</a:t>
            </a:r>
          </a:p>
          <a:p>
            <a:pPr algn="just"/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54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rgbClr val="506692"/>
            </a:gs>
            <a:gs pos="90000">
              <a:srgbClr val="FF0000">
                <a:alpha val="46000"/>
              </a:srgbClr>
            </a:gs>
            <a:gs pos="100000">
              <a:srgbClr val="FF0000">
                <a:alpha val="66000"/>
              </a:srgbClr>
            </a:gs>
            <a:gs pos="65000">
              <a:schemeClr val="bg1">
                <a:alpha val="86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Росбанк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037102" cy="50323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- 132 525,1 млн. руб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Росбанк входит в международную финансовую группу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Générale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Штаб-квартира находится в Москве. Клиентами Росбанка являются более 3,3 млн частных клиентов, 100 тыс. корпоративных клиентов.</a:t>
            </a:r>
          </a:p>
          <a:p>
            <a:pPr algn="just"/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 descr="http://www.cnalex.ru/i/pic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106" t="28322" r="16318" b="25219"/>
          <a:stretch/>
        </p:blipFill>
        <p:spPr bwMode="auto">
          <a:xfrm>
            <a:off x="7689954" y="490314"/>
            <a:ext cx="3935967" cy="1670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595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CC00">
                <a:alpha val="82000"/>
              </a:srgbClr>
            </a:gs>
            <a:gs pos="100000">
              <a:schemeClr val="accent1">
                <a:lumMod val="5000"/>
                <a:lumOff val="95000"/>
              </a:schemeClr>
            </a:gs>
            <a:gs pos="52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ПАО Сбербанк России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93692"/>
            <a:ext cx="12192000" cy="48643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капитал - 4 127 576,8 млн. руб.</a:t>
            </a:r>
          </a:p>
          <a:p>
            <a:pPr marL="0" indent="0" algn="just">
              <a:buNone/>
            </a:pPr>
            <a:endParaRPr lang="ru-RU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месте рейтинга самых надежных российских банков сегодня, конечно, находится Сбербанк. Это крупнейший банк России не только по объему собственного капитала, но и по размеру активов, а также объему депозитов физических лиц.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https://xn--b1aai4afbapik.xn--p1ai/wp-content/uploads/2019/05/NEW-VER-01-1024x7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2996" y="-353466"/>
            <a:ext cx="5202369" cy="367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01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70C0"/>
            </a:gs>
            <a:gs pos="100000">
              <a:schemeClr val="accent1">
                <a:lumMod val="5000"/>
                <a:lumOff val="95000"/>
              </a:schemeClr>
            </a:gs>
            <a:gs pos="57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kumimoji="0" lang="ru-RU" altLang="ru-RU" sz="4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Банк ВТБ (ПАО)</a:t>
            </a:r>
            <a:r>
              <a:rPr kumimoji="0" lang="ru-RU" altLang="ru-RU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82507"/>
            <a:ext cx="12192000" cy="4475494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3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Собственный капитал - 1 434 324,4 млн. руб.</a:t>
            </a:r>
            <a:endParaRPr kumimoji="0" lang="ru-RU" altLang="ru-RU" sz="3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ВТБ – один из самых крупных и надежных банков в России. По объему собственного капитала, размеру активов и сумме депозитов физических лиц ВТБ уступает разве что Сбербанку.</a:t>
            </a:r>
            <a:endParaRPr kumimoji="0" lang="ru-RU" altLang="ru-RU" sz="3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5" name="Picture 17" descr="https://pbs.twimg.com/media/DzSJvYEWkAI90au.pn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7186" y="896810"/>
            <a:ext cx="2976536" cy="106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424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2060"/>
            </a:gs>
            <a:gs pos="100000">
              <a:schemeClr val="accent1">
                <a:lumMod val="5000"/>
                <a:lumOff val="95000"/>
              </a:schemeClr>
            </a:gs>
            <a:gs pos="55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248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Банк ГПБ (АО)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23279"/>
            <a:ext cx="11353800" cy="42347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капитал - 744 527,6 млн. руб.</a:t>
            </a:r>
          </a:p>
          <a:p>
            <a:pPr marL="0" indent="0" algn="just">
              <a:buNone/>
            </a:pPr>
            <a:endParaRPr lang="ru-RU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Газпромбанк – один из самых надежных банков России. Он создавался для финансирования инфраструктурных проектов в нефтегазовой отрасли. Сегодня Газпромбанк предлагает клиентам весь спектр банковских продуктов.</a:t>
            </a:r>
          </a:p>
          <a:p>
            <a:pPr algn="just"/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4" descr="https://convertbattle.ru/static/img/tild3237-3161-4332-b732-353733346264__logo_vert_color.png"/>
          <p:cNvSpPr>
            <a:spLocks noChangeAspect="1" noChangeArrowheads="1"/>
          </p:cNvSpPr>
          <p:nvPr/>
        </p:nvSpPr>
        <p:spPr bwMode="auto">
          <a:xfrm>
            <a:off x="3254374" y="2931709"/>
            <a:ext cx="4314825" cy="431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8" name="Picture 8" descr="https://convertbattle.ru/static/img/tild3237-3161-4332-b732-353733346264__logo_vert_color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7540"/>
          <a:stretch/>
        </p:blipFill>
        <p:spPr bwMode="auto">
          <a:xfrm>
            <a:off x="8604588" y="519793"/>
            <a:ext cx="3058538" cy="155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902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4821"/>
            </a:gs>
            <a:gs pos="100000">
              <a:schemeClr val="accent1">
                <a:lumMod val="5000"/>
                <a:lumOff val="95000"/>
              </a:schemeClr>
            </a:gs>
            <a:gs pos="49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88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АО «</a:t>
            </a:r>
            <a:r>
              <a:rPr lang="ru-RU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Россельхозбанк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90726"/>
            <a:ext cx="12192000" cy="51672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- 449 821,4 млн. руб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Россельхозбанк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создавался для стимулирования развития сельского хозяйства в 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Сегодня банк предлагает большой выбор услуг не только для селян. </a:t>
            </a:r>
          </a:p>
          <a:p>
            <a:pPr algn="just"/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img.stapravda.ru/i/f1200/p653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605" b="33234"/>
          <a:stretch/>
        </p:blipFill>
        <p:spPr bwMode="auto">
          <a:xfrm>
            <a:off x="6750570" y="1176753"/>
            <a:ext cx="5197475" cy="102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765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0000"/>
            </a:gs>
            <a:gs pos="100000">
              <a:schemeClr val="accent1">
                <a:lumMod val="5000"/>
                <a:lumOff val="95000"/>
              </a:schemeClr>
            </a:gs>
            <a:gs pos="55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03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АО «АЛЬФА-БАНК»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09018"/>
            <a:ext cx="12192000" cy="4548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- 435 289,3 млн. руб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Альфа-Банк – это один из крупнейших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частных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 в России. Международные рейтинговые агентства традиционно присваивают Альфа-Банку высокие рейтинги надежности. </a:t>
            </a:r>
          </a:p>
        </p:txBody>
      </p:sp>
      <p:pic>
        <p:nvPicPr>
          <p:cNvPr id="8196" name="Picture 4" descr="https://callcenterguru.ru/uploads/cca2019/15_11420_image_86155e74f8e5f284851bf55c4a692b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95558" y="978045"/>
            <a:ext cx="2758242" cy="183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993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980C0C"/>
            </a:gs>
            <a:gs pos="100000">
              <a:schemeClr val="accent1">
                <a:lumMod val="5000"/>
                <a:lumOff val="95000"/>
              </a:schemeClr>
            </a:gs>
            <a:gs pos="55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6666"/>
            <a:ext cx="12137036" cy="1588957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ПАО «МОСКОВСКИЙ КРЕДИТНЫЙ БАНК»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- 258 143,9 млн.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  <a:p>
            <a:pPr marL="0" indent="0" algn="just">
              <a:buNone/>
            </a:pP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«МОСКОВСКИЙ КРЕДИТНЫЙ БАНК» работает на российском рынке банковских услуг с 1992 года. Предоставляет полный перечень услуг для корпоративных клиентов и частных лиц. Территориальная сеть банка сегодня насчитывает более 90 подразделений в Москве и Московской области. </a:t>
            </a:r>
          </a:p>
          <a:p>
            <a:pPr algn="just"/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https://fininru.com/wp-content/uploads/2018/07/MK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0809" y="774698"/>
            <a:ext cx="3152775" cy="2101851"/>
          </a:xfrm>
          <a:prstGeom prst="rect">
            <a:avLst/>
          </a:prstGeom>
          <a:gradFill>
            <a:gsLst>
              <a:gs pos="100000">
                <a:srgbClr val="FF0000"/>
              </a:gs>
              <a:gs pos="100000">
                <a:schemeClr val="accent1">
                  <a:lumMod val="5000"/>
                  <a:lumOff val="95000"/>
                </a:schemeClr>
              </a:gs>
              <a:gs pos="55000">
                <a:schemeClr val="accent1">
                  <a:alpha val="4000"/>
                  <a:lumMod val="0"/>
                  <a:lumOff val="10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xmlns="" val="25879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>
                <a:lumMod val="50000"/>
              </a:schemeClr>
            </a:gs>
            <a:gs pos="100000">
              <a:schemeClr val="accent1">
                <a:lumMod val="5000"/>
                <a:lumOff val="95000"/>
              </a:schemeClr>
            </a:gs>
            <a:gs pos="55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ПАО Банк "ФК Открытие"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- 255 225,7 млн. руб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«Финансовая Корпорация Открытие», основанный в 1993 году, является головной организацией банковской группы «ФК Открытие». </a:t>
            </a:r>
          </a:p>
        </p:txBody>
      </p:sp>
      <p:pic>
        <p:nvPicPr>
          <p:cNvPr id="10242" name="Picture 2" descr="https://yandex.ru/images/_crpd/tRAf5r812/0913ed_PH/rF_74s4dmWdqSGWwCdxSRzpzyTnRNb1mB1T33N5bDRi0NpQKTta11JX_MX0mfVxyMJ6gd0z529wAtPw5S__eo_VK-o7GcYxyMh00qRTtJkYid-B4oG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11858"/>
            <a:ext cx="5752736" cy="142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787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1"/>
            </a:gs>
            <a:gs pos="100000">
              <a:schemeClr val="accent1">
                <a:lumMod val="5000"/>
                <a:lumOff val="95000"/>
              </a:schemeClr>
            </a:gs>
            <a:gs pos="55000">
              <a:schemeClr val="accent1">
                <a:alpha val="4000"/>
                <a:lumMod val="0"/>
                <a:lumOff val="10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6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АО </a:t>
            </a:r>
            <a:r>
              <a:rPr lang="ru-RU" sz="4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ЮниКредит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Собственный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- 212 951,2 млн.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ЮниКредит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- это коммерческий банк, работающий в России с 1989 года. Сегодня он является представителем европейской банковской группы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UniCredit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России.</a:t>
            </a:r>
          </a:p>
        </p:txBody>
      </p:sp>
      <p:pic>
        <p:nvPicPr>
          <p:cNvPr id="11268" name="Picture 4" descr="https://www.topnews.in/files/UC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9825" y="972242"/>
            <a:ext cx="4414213" cy="124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780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1687</TotalTime>
  <Words>100</Words>
  <Application>Microsoft Office PowerPoint</Application>
  <PresentationFormat>Произвольный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Топ 10 российских банков по состоянию на 01.01.2019 года по величине собственного капитала  </vt:lpstr>
      <vt:lpstr>1. ПАО Сбербанк России </vt:lpstr>
      <vt:lpstr>2. Банк ВТБ (ПАО) </vt:lpstr>
      <vt:lpstr>3. Банк ГПБ (АО)</vt:lpstr>
      <vt:lpstr>4. АО «Россельхозбанк» </vt:lpstr>
      <vt:lpstr>5. АО «АЛЬФА-БАНК» </vt:lpstr>
      <vt:lpstr>6. ПАО «МОСКОВСКИЙ КРЕДИТНЫЙ БАНК» </vt:lpstr>
      <vt:lpstr>7. ПАО Банк "ФК Открытие" </vt:lpstr>
      <vt:lpstr>8. АО ЮниКредит Банк </vt:lpstr>
      <vt:lpstr>9. АО «Райффайзенбанк» </vt:lpstr>
      <vt:lpstr>10. Росбанк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 10 российских банков по состоянию на 01.01.2019 год по величине собственного капитала</dc:title>
  <dc:creator>Sergey Guliansky</dc:creator>
  <cp:lastModifiedBy>Polusmak</cp:lastModifiedBy>
  <cp:revision>37</cp:revision>
  <dcterms:created xsi:type="dcterms:W3CDTF">2019-10-30T15:01:20Z</dcterms:created>
  <dcterms:modified xsi:type="dcterms:W3CDTF">2019-11-02T07:48:11Z</dcterms:modified>
</cp:coreProperties>
</file>