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C71EC6-210F-42DE-9C53-41977AD35B3D}" type="datetimeFigureOut">
              <a:rPr lang="ru-RU" smtClean="0"/>
              <a:pPr/>
              <a:t>18.04.2019</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19B0651-EE4F-4900-A07F-96A6BFA9D0F0}" type="slidenum">
              <a:rPr lang="ru-RU" smtClean="0"/>
              <a:pPr/>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18.04.2019</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C71EC6-210F-42DE-9C53-41977AD35B3D}" type="datetimeFigureOut">
              <a:rPr lang="ru-RU" smtClean="0"/>
              <a:pPr/>
              <a:t>18.04.2019</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0" y="2276872"/>
            <a:ext cx="3672408" cy="3717940"/>
          </a:xfrm>
        </p:spPr>
        <p:txBody>
          <a:bodyPr>
            <a:normAutofit fontScale="90000"/>
          </a:bodyPr>
          <a:lstStyle/>
          <a:p>
            <a:r>
              <a:rPr lang="ru-RU" dirty="0">
                <a:latin typeface="Times New Roman" panose="02020603050405020304" pitchFamily="18" charset="0"/>
                <a:cs typeface="Times New Roman" panose="02020603050405020304" pitchFamily="18" charset="0"/>
              </a:rPr>
              <a:t>Порядок организации получения аудиторского заключения в случае необходимости</a:t>
            </a:r>
          </a:p>
        </p:txBody>
      </p:sp>
    </p:spTree>
    <p:extLst>
      <p:ext uri="{BB962C8B-B14F-4D97-AF65-F5344CB8AC3E}">
        <p14:creationId xmlns:p14="http://schemas.microsoft.com/office/powerpoint/2010/main" xmlns="" val="1783541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7"/>
            <a:ext cx="8280920" cy="4801314"/>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Аудиторское заключение входит в состав бухгалтерской отчетности, которую организация должна представить в налоговую инспекцию</a:t>
            </a:r>
          </a:p>
          <a:p>
            <a:pPr indent="457200"/>
            <a:r>
              <a:rPr lang="ru-RU" dirty="0">
                <a:latin typeface="Times New Roman" panose="02020603050405020304" pitchFamily="18" charset="0"/>
                <a:cs typeface="Times New Roman" panose="02020603050405020304" pitchFamily="18" charset="0"/>
              </a:rPr>
              <a:t>Различают следующие виды аудита: </a:t>
            </a:r>
            <a:r>
              <a:rPr lang="ru-RU" b="1" i="1" dirty="0">
                <a:solidFill>
                  <a:srgbClr val="FF0000"/>
                </a:solidFill>
                <a:latin typeface="Times New Roman" panose="02020603050405020304" pitchFamily="18" charset="0"/>
                <a:cs typeface="Times New Roman" panose="02020603050405020304" pitchFamily="18" charset="0"/>
              </a:rPr>
              <a:t>обязательный и инициативный.</a:t>
            </a:r>
          </a:p>
          <a:p>
            <a:pPr indent="457200"/>
            <a:r>
              <a:rPr lang="ru-RU" b="1" i="1" dirty="0">
                <a:solidFill>
                  <a:srgbClr val="FF0000"/>
                </a:solidFill>
                <a:latin typeface="Times New Roman" panose="02020603050405020304" pitchFamily="18" charset="0"/>
                <a:cs typeface="Times New Roman" panose="02020603050405020304" pitchFamily="18" charset="0"/>
              </a:rPr>
              <a:t>Обязательный аудит </a:t>
            </a:r>
            <a:r>
              <a:rPr lang="ru-RU" dirty="0">
                <a:latin typeface="Times New Roman" panose="02020603050405020304" pitchFamily="18" charset="0"/>
                <a:cs typeface="Times New Roman" panose="02020603050405020304" pitchFamily="18" charset="0"/>
              </a:rPr>
              <a:t>- ежегодная обязательная аудиторская проверка ведения бухгалтерского учета и бухгалтерской (финансовой) отчетности организации или индивидуального предпринимателя. Случаи проведения обязательного аудита установлены законодательством России об аудиторской деятельности. Ежегодно проводить аудит ведения бухучета и составления бухгалтерской (финансовой) отчетности и предоставлять аудиторское заключение обязаны не все организации. </a:t>
            </a:r>
            <a:endParaRPr lang="ru-RU" dirty="0" smtClean="0">
              <a:latin typeface="Times New Roman" panose="02020603050405020304" pitchFamily="18" charset="0"/>
              <a:cs typeface="Times New Roman" panose="02020603050405020304" pitchFamily="18" charset="0"/>
            </a:endParaRPr>
          </a:p>
          <a:p>
            <a:pPr indent="457200"/>
            <a:r>
              <a:rPr lang="ru-RU" dirty="0">
                <a:latin typeface="Times New Roman" panose="02020603050405020304" pitchFamily="18" charset="0"/>
                <a:cs typeface="Times New Roman" panose="02020603050405020304" pitchFamily="18" charset="0"/>
              </a:rPr>
              <a:t>Задачей обязательного аудита является выражение мнения о достоверности финансовой (бухгалтерской) отчетности. Под достоверностью понимается степень точности финансовой (бухгалтерской) отчетности, которая позволяет ее пользователю делать правильные выводы о результатах хозяйственной деятельности, финансовом и имущественном положении и принимать обоснованные решения.</a:t>
            </a:r>
          </a:p>
          <a:p>
            <a:pPr indent="457200"/>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31955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92696"/>
            <a:ext cx="8208912" cy="3693319"/>
          </a:xfrm>
          <a:prstGeom prst="rect">
            <a:avLst/>
          </a:prstGeom>
        </p:spPr>
        <p:txBody>
          <a:bodyPr wrap="square">
            <a:spAutoFit/>
          </a:bodyPr>
          <a:lstStyle/>
          <a:p>
            <a:pPr indent="457200"/>
            <a:r>
              <a:rPr lang="ru-RU" b="1" i="1" dirty="0">
                <a:solidFill>
                  <a:srgbClr val="FF0000"/>
                </a:solidFill>
                <a:latin typeface="Times New Roman" panose="02020603050405020304" pitchFamily="18" charset="0"/>
                <a:cs typeface="Times New Roman" panose="02020603050405020304" pitchFamily="18" charset="0"/>
              </a:rPr>
              <a:t>Инициативный аудит</a:t>
            </a:r>
            <a:r>
              <a:rPr lang="ru-RU" dirty="0">
                <a:latin typeface="Times New Roman" panose="02020603050405020304" pitchFamily="18" charset="0"/>
                <a:cs typeface="Times New Roman" panose="02020603050405020304" pitchFamily="18" charset="0"/>
              </a:rPr>
              <a:t> - это аудит, который проводится по решению руководства предприятия или его учредителей. Инициативный аудит проводится, как правило тогда, когда "чувствуется" неминуемость налоговой проверки, или просто хочется иметь объективную картину финансового состояния своего бизнеса. Характер и масштабы такой проверки определяет клиент</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indent="457200"/>
            <a:r>
              <a:rPr lang="ru-RU" dirty="0">
                <a:latin typeface="Times New Roman" panose="02020603050405020304" pitchFamily="18" charset="0"/>
                <a:cs typeface="Times New Roman" panose="02020603050405020304" pitchFamily="18" charset="0"/>
              </a:rPr>
              <a:t>После аудиторской проверки заинтересованные лица вполне объективно могут судить о деятельности своей (учрежденной ими, аудируемой) организации. Так как аудитор - это всегда независимый оценщик и своего рода независимый ревизор состояния финансового учета и внутреннего контроля на проверяемом субъекте, его мнение всегда объективно и основано только на букве закона.</a:t>
            </a:r>
          </a:p>
          <a:p>
            <a:pPr indent="457200"/>
            <a:r>
              <a:rPr lang="ru-RU" dirty="0">
                <a:latin typeface="Times New Roman" panose="02020603050405020304" pitchFamily="18" charset="0"/>
                <a:cs typeface="Times New Roman" panose="02020603050405020304" pitchFamily="18" charset="0"/>
              </a:rPr>
              <a:t>Результаты аудиторской проверки должны быть представлены в двух документах: аудиторском заключении и информации, полученной по результатам аудита.</a:t>
            </a: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148064" y="4149080"/>
            <a:ext cx="3411415" cy="2334986"/>
          </a:xfrm>
          <a:prstGeom prst="rect">
            <a:avLst/>
          </a:prstGeom>
        </p:spPr>
      </p:pic>
    </p:spTree>
    <p:extLst>
      <p:ext uri="{BB962C8B-B14F-4D97-AF65-F5344CB8AC3E}">
        <p14:creationId xmlns:p14="http://schemas.microsoft.com/office/powerpoint/2010/main" xmlns="" val="286054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92696"/>
            <a:ext cx="8280920" cy="4524315"/>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Результатом аудиторской проверки является аудиторское заключение – документ, имеющий юридическое значение для всех юридических и физических лиц, органов власти и управления и судебных органов. Порядок подготовки, составления части, и содержания аудиторского заключения определены в Стандарте об аудиторской деятельности.</a:t>
            </a:r>
          </a:p>
          <a:p>
            <a:pPr indent="457200"/>
            <a:r>
              <a:rPr lang="ru-RU" dirty="0">
                <a:latin typeface="Times New Roman" panose="02020603050405020304" pitchFamily="18" charset="0"/>
                <a:cs typeface="Times New Roman" panose="02020603050405020304" pitchFamily="18" charset="0"/>
              </a:rPr>
              <a:t>Аудиторское заключение должно состоять из трех частей: вводной, аналитической и итоговой.</a:t>
            </a:r>
          </a:p>
          <a:p>
            <a:pPr indent="457200"/>
            <a:r>
              <a:rPr lang="ru-RU" dirty="0">
                <a:latin typeface="Times New Roman" panose="02020603050405020304" pitchFamily="18" charset="0"/>
                <a:cs typeface="Times New Roman" panose="02020603050405020304" pitchFamily="18" charset="0"/>
              </a:rPr>
              <a:t>1. Вводная часть представляет собой общие сведения об аудиторской организации и включает следующие </a:t>
            </a:r>
            <a:r>
              <a:rPr lang="ru-RU" dirty="0" smtClean="0">
                <a:latin typeface="Times New Roman" panose="02020603050405020304" pitchFamily="18" charset="0"/>
                <a:cs typeface="Times New Roman" panose="02020603050405020304" pitchFamily="18" charset="0"/>
              </a:rPr>
              <a:t>элементы: название </a:t>
            </a:r>
            <a:r>
              <a:rPr lang="ru-RU" dirty="0">
                <a:latin typeface="Times New Roman" panose="02020603050405020304" pitchFamily="18" charset="0"/>
                <a:cs typeface="Times New Roman" panose="02020603050405020304" pitchFamily="18" charset="0"/>
              </a:rPr>
              <a:t>документа в целом «Аудиторское </a:t>
            </a:r>
            <a:r>
              <a:rPr lang="ru-RU" dirty="0" smtClean="0">
                <a:latin typeface="Times New Roman" panose="02020603050405020304" pitchFamily="18" charset="0"/>
                <a:cs typeface="Times New Roman" panose="02020603050405020304" pitchFamily="18" charset="0"/>
              </a:rPr>
              <a:t>заключение ...»; ИНН</a:t>
            </a:r>
            <a:r>
              <a:rPr lang="ru-RU" dirty="0">
                <a:latin typeface="Times New Roman" panose="02020603050405020304" pitchFamily="18" charset="0"/>
                <a:cs typeface="Times New Roman" panose="02020603050405020304" pitchFamily="18" charset="0"/>
              </a:rPr>
              <a:t>, юр. адрес и телефоны аудиторской организации</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дату выдачи, срок действия лицензии и наименование органа, выдавшего аудиторской фирме лицензию на осуществление аудиторской деятельности</a:t>
            </a:r>
            <a:r>
              <a:rPr lang="ru-RU" dirty="0" smtClean="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и дата выдачи свидетельства о государственной регистрации аудиторской </a:t>
            </a:r>
            <a:r>
              <a:rPr lang="ru-RU" dirty="0" smtClean="0">
                <a:latin typeface="Times New Roman" panose="02020603050405020304" pitchFamily="18" charset="0"/>
                <a:cs typeface="Times New Roman" panose="02020603050405020304" pitchFamily="18" charset="0"/>
              </a:rPr>
              <a:t>организации; банковские </a:t>
            </a:r>
            <a:r>
              <a:rPr lang="ru-RU" dirty="0">
                <a:latin typeface="Times New Roman" panose="02020603050405020304" pitchFamily="18" charset="0"/>
                <a:cs typeface="Times New Roman" panose="02020603050405020304" pitchFamily="18" charset="0"/>
              </a:rPr>
              <a:t>реквизиты аудиторской </a:t>
            </a:r>
            <a:r>
              <a:rPr lang="ru-RU" dirty="0" smtClean="0">
                <a:latin typeface="Times New Roman" panose="02020603050405020304" pitchFamily="18" charset="0"/>
                <a:cs typeface="Times New Roman" panose="02020603050405020304" pitchFamily="18" charset="0"/>
              </a:rPr>
              <a:t>организации; ФИО всех аудиторов, принимавших участие в аудите, данные их </a:t>
            </a:r>
            <a:r>
              <a:rPr lang="ru-RU" dirty="0" err="1" smtClean="0">
                <a:latin typeface="Times New Roman" panose="02020603050405020304" pitchFamily="18" charset="0"/>
                <a:cs typeface="Times New Roman" panose="02020603050405020304" pitchFamily="18" charset="0"/>
              </a:rPr>
              <a:t>квалификацион¬ных</a:t>
            </a:r>
            <a:r>
              <a:rPr lang="ru-RU" dirty="0" smtClean="0">
                <a:latin typeface="Times New Roman" panose="02020603050405020304" pitchFamily="18" charset="0"/>
                <a:cs typeface="Times New Roman" panose="02020603050405020304" pitchFamily="18" charset="0"/>
              </a:rPr>
              <a:t> аттестатов.</a:t>
            </a:r>
          </a:p>
        </p:txBody>
      </p:sp>
    </p:spTree>
    <p:extLst>
      <p:ext uri="{BB962C8B-B14F-4D97-AF65-F5344CB8AC3E}">
        <p14:creationId xmlns:p14="http://schemas.microsoft.com/office/powerpoint/2010/main" xmlns="" val="246531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208912" cy="3970318"/>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2. Аналитическая часть должна содержать название данной части «Отчет аудиторской организации», кому она адресована (администрации), </a:t>
            </a:r>
            <a:r>
              <a:rPr lang="ru-RU" dirty="0" smtClean="0">
                <a:latin typeface="Times New Roman" panose="02020603050405020304" pitchFamily="18" charset="0"/>
                <a:cs typeface="Times New Roman" panose="02020603050405020304" pitchFamily="18" charset="0"/>
              </a:rPr>
              <a:t>наименование </a:t>
            </a:r>
            <a:r>
              <a:rPr lang="ru-RU" dirty="0">
                <a:latin typeface="Times New Roman" panose="02020603050405020304" pitchFamily="18" charset="0"/>
                <a:cs typeface="Times New Roman" panose="02020603050405020304" pitchFamily="18" charset="0"/>
              </a:rPr>
              <a:t>предприятия, объект аудита, общие результаты проверки состояния внутреннего контроля, бухгалтерского учета и отчетности, </a:t>
            </a:r>
            <a:r>
              <a:rPr lang="ru-RU" dirty="0" smtClean="0">
                <a:latin typeface="Times New Roman" panose="02020603050405020304" pitchFamily="18" charset="0"/>
                <a:cs typeface="Times New Roman" panose="02020603050405020304" pitchFamily="18" charset="0"/>
              </a:rPr>
              <a:t>соблюдения </a:t>
            </a:r>
            <a:r>
              <a:rPr lang="ru-RU" dirty="0">
                <a:latin typeface="Times New Roman" panose="02020603050405020304" pitchFamily="18" charset="0"/>
                <a:cs typeface="Times New Roman" panose="02020603050405020304" pitchFamily="18" charset="0"/>
              </a:rPr>
              <a:t>предприятием действующего законодательства в финансово-хозяйственной деятельности, анализ финансового состояния </a:t>
            </a:r>
            <a:r>
              <a:rPr lang="ru-RU" dirty="0" smtClean="0">
                <a:latin typeface="Times New Roman" panose="02020603050405020304" pitchFamily="18" charset="0"/>
                <a:cs typeface="Times New Roman" panose="02020603050405020304" pitchFamily="18" charset="0"/>
              </a:rPr>
              <a:t>предприятия </a:t>
            </a:r>
            <a:r>
              <a:rPr lang="ru-RU" dirty="0">
                <a:latin typeface="Times New Roman" panose="02020603050405020304" pitchFamily="18" charset="0"/>
                <a:cs typeface="Times New Roman" panose="02020603050405020304" pitchFamily="18" charset="0"/>
              </a:rPr>
              <a:t>(финансовой устойчивости, ликвидности баланса, </a:t>
            </a:r>
            <a:r>
              <a:rPr lang="ru-RU" dirty="0" smtClean="0">
                <a:latin typeface="Times New Roman" panose="02020603050405020304" pitchFamily="18" charset="0"/>
                <a:cs typeface="Times New Roman" panose="02020603050405020304" pitchFamily="18" charset="0"/>
              </a:rPr>
              <a:t>платежеспособности</a:t>
            </a:r>
            <a:r>
              <a:rPr lang="ru-RU" dirty="0">
                <a:latin typeface="Times New Roman" panose="02020603050405020304" pitchFamily="18" charset="0"/>
                <a:cs typeface="Times New Roman" panose="02020603050405020304" pitchFamily="18" charset="0"/>
              </a:rPr>
              <a:t>, эффективности деятельности и др</a:t>
            </a:r>
            <a:r>
              <a:rPr lang="ru-RU" dirty="0" smtClean="0">
                <a:latin typeface="Times New Roman" panose="02020603050405020304" pitchFamily="18" charset="0"/>
                <a:cs typeface="Times New Roman" panose="02020603050405020304" pitchFamily="18" charset="0"/>
              </a:rPr>
              <a:t>.).</a:t>
            </a:r>
          </a:p>
          <a:p>
            <a:pPr indent="457200"/>
            <a:r>
              <a:rPr lang="ru-RU" dirty="0">
                <a:latin typeface="Times New Roman" panose="02020603050405020304" pitchFamily="18" charset="0"/>
                <a:cs typeface="Times New Roman" panose="02020603050405020304" pitchFamily="18" charset="0"/>
              </a:rPr>
              <a:t>Отчет прилагается к аудиторскому заключению и является конфиденциальным документом. Замечания и ошибки, указанные в отчете, могут быть учтены и исправлены в ходе проверки. Его содержание на завершающей стадии проверки финансовой отчетности определяет вид аудиторского заключения о ее достоверности и соответствии во всех существенных аспектах принятым правилам ведения бухгалтерского учета и подготовки финансовой отчетности.</a:t>
            </a: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652120" y="4555264"/>
            <a:ext cx="2885112" cy="1912955"/>
          </a:xfrm>
          <a:prstGeom prst="rect">
            <a:avLst/>
          </a:prstGeom>
        </p:spPr>
      </p:pic>
    </p:spTree>
    <p:extLst>
      <p:ext uri="{BB962C8B-B14F-4D97-AF65-F5344CB8AC3E}">
        <p14:creationId xmlns:p14="http://schemas.microsoft.com/office/powerpoint/2010/main" xmlns="" val="1041622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92696"/>
            <a:ext cx="8280920" cy="3139321"/>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Если в процессе аудиторской проверки выявлены искажения </a:t>
            </a:r>
            <a:r>
              <a:rPr lang="ru-RU" dirty="0" smtClean="0">
                <a:latin typeface="Times New Roman" panose="02020603050405020304" pitchFamily="18" charset="0"/>
                <a:cs typeface="Times New Roman" panose="02020603050405020304" pitchFamily="18" charset="0"/>
              </a:rPr>
              <a:t>бухгалтерской </a:t>
            </a:r>
            <a:r>
              <a:rPr lang="ru-RU" dirty="0">
                <a:latin typeface="Times New Roman" panose="02020603050405020304" pitchFamily="18" charset="0"/>
                <a:cs typeface="Times New Roman" panose="02020603050405020304" pitchFamily="18" charset="0"/>
              </a:rPr>
              <a:t>отчетности, то в аналитической части следует отразить </a:t>
            </a:r>
            <a:r>
              <a:rPr lang="ru-RU" dirty="0" smtClean="0">
                <a:latin typeface="Times New Roman" panose="02020603050405020304" pitchFamily="18" charset="0"/>
                <a:cs typeface="Times New Roman" panose="02020603050405020304" pitchFamily="18" charset="0"/>
              </a:rPr>
              <a:t>конкретные </a:t>
            </a:r>
            <a:r>
              <a:rPr lang="ru-RU" dirty="0">
                <a:latin typeface="Times New Roman" panose="02020603050405020304" pitchFamily="18" charset="0"/>
                <a:cs typeface="Times New Roman" panose="02020603050405020304" pitchFamily="18" charset="0"/>
              </a:rPr>
              <a:t>нарушения, которые привели к появлению этих искажений.</a:t>
            </a:r>
          </a:p>
          <a:p>
            <a:pPr indent="457200"/>
            <a:r>
              <a:rPr lang="ru-RU" dirty="0">
                <a:latin typeface="Times New Roman" panose="02020603050405020304" pitchFamily="18" charset="0"/>
                <a:cs typeface="Times New Roman" panose="02020603050405020304" pitchFamily="18" charset="0"/>
              </a:rPr>
              <a:t>В аналитической части заключения должна быть также отражена оценка влияния существенных нарушений нормативных актов на достоверность бухгалтерской отчетности предприятия. Исходя из требований правила (стандарта) аудиторской деятельности «Проверка соблюдения нормативных актов при проведении аудита» в процессе такой оценки аудиторы должны учесть возникновение негативных для предприятия последствий нарушения действующего законодательства. Результаты проверки </a:t>
            </a:r>
            <a:r>
              <a:rPr lang="ru-RU" dirty="0" err="1">
                <a:latin typeface="Times New Roman" panose="02020603050405020304" pitchFamily="18" charset="0"/>
                <a:cs typeface="Times New Roman" panose="02020603050405020304" pitchFamily="18" charset="0"/>
              </a:rPr>
              <a:t>пред¬ставляются</a:t>
            </a:r>
            <a:r>
              <a:rPr lang="ru-RU" dirty="0">
                <a:latin typeface="Times New Roman" panose="02020603050405020304" pitchFamily="18" charset="0"/>
                <a:cs typeface="Times New Roman" panose="02020603050405020304" pitchFamily="18" charset="0"/>
              </a:rPr>
              <a:t> в произвольной </a:t>
            </a:r>
            <a:r>
              <a:rPr lang="ru-RU" dirty="0" smtClean="0">
                <a:latin typeface="Times New Roman" panose="02020603050405020304" pitchFamily="18" charset="0"/>
                <a:cs typeface="Times New Roman" panose="02020603050405020304" pitchFamily="18" charset="0"/>
              </a:rPr>
              <a:t>форме.</a:t>
            </a:r>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123728" y="3832017"/>
            <a:ext cx="5544616" cy="2449468"/>
          </a:xfrm>
          <a:prstGeom prst="rect">
            <a:avLst/>
          </a:prstGeom>
        </p:spPr>
      </p:pic>
    </p:spTree>
    <p:extLst>
      <p:ext uri="{BB962C8B-B14F-4D97-AF65-F5344CB8AC3E}">
        <p14:creationId xmlns:p14="http://schemas.microsoft.com/office/powerpoint/2010/main" xmlns="" val="3792335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92695"/>
            <a:ext cx="8208912" cy="4524315"/>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3. Итоговая часть представляет собой мнение аудиторской организации о достоверности бухгалтерской отчетности предприятия и должна включать:</a:t>
            </a:r>
          </a:p>
          <a:p>
            <a:pPr indent="457200"/>
            <a:r>
              <a:rPr lang="ru-RU" dirty="0" smtClean="0">
                <a:latin typeface="Times New Roman" panose="02020603050405020304" pitchFamily="18" charset="0"/>
                <a:cs typeface="Times New Roman" panose="02020603050405020304" pitchFamily="18" charset="0"/>
              </a:rPr>
              <a:t>- название </a:t>
            </a:r>
            <a:r>
              <a:rPr lang="ru-RU" dirty="0">
                <a:latin typeface="Times New Roman" panose="02020603050405020304" pitchFamily="18" charset="0"/>
                <a:cs typeface="Times New Roman" panose="02020603050405020304" pitchFamily="18" charset="0"/>
              </a:rPr>
              <a:t>данной части</a:t>
            </a:r>
            <a:r>
              <a:rPr lang="ru-RU" dirty="0" smtClean="0">
                <a:latin typeface="Times New Roman" panose="02020603050405020304" pitchFamily="18" charset="0"/>
                <a:cs typeface="Times New Roman" panose="02020603050405020304" pitchFamily="18" charset="0"/>
              </a:rPr>
              <a:t>;</a:t>
            </a:r>
          </a:p>
          <a:p>
            <a:pPr indent="457200"/>
            <a:r>
              <a:rPr lang="ru-RU" dirty="0" smtClean="0">
                <a:latin typeface="Times New Roman" panose="02020603050405020304" pitchFamily="18" charset="0"/>
                <a:cs typeface="Times New Roman" panose="02020603050405020304" pitchFamily="18" charset="0"/>
              </a:rPr>
              <a:t>- кому адресована итоговая часть;</a:t>
            </a:r>
          </a:p>
          <a:p>
            <a:pPr indent="457200"/>
            <a:r>
              <a:rPr lang="ru-RU" dirty="0" smtClean="0">
                <a:latin typeface="Times New Roman" panose="02020603050405020304" pitchFamily="18" charset="0"/>
                <a:cs typeface="Times New Roman" panose="02020603050405020304" pitchFamily="18" charset="0"/>
              </a:rPr>
              <a:t>- название предприятия;</a:t>
            </a:r>
          </a:p>
          <a:p>
            <a:pPr indent="457200"/>
            <a:r>
              <a:rPr lang="ru-RU" dirty="0" smtClean="0">
                <a:latin typeface="Times New Roman" panose="02020603050405020304" pitchFamily="18" charset="0"/>
                <a:cs typeface="Times New Roman" panose="02020603050405020304" pitchFamily="18" charset="0"/>
              </a:rPr>
              <a:t>- объект аудита;</a:t>
            </a:r>
          </a:p>
          <a:p>
            <a:pPr indent="457200"/>
            <a:r>
              <a:rPr lang="ru-RU" dirty="0" smtClean="0">
                <a:latin typeface="Times New Roman" panose="02020603050405020304" pitchFamily="18" charset="0"/>
                <a:cs typeface="Times New Roman" panose="02020603050405020304" pitchFamily="18" charset="0"/>
              </a:rPr>
              <a:t>- указание </a:t>
            </a:r>
            <a:r>
              <a:rPr lang="ru-RU" dirty="0">
                <a:latin typeface="Times New Roman" panose="02020603050405020304" pitchFamily="18" charset="0"/>
                <a:cs typeface="Times New Roman" panose="02020603050405020304" pitchFamily="18" charset="0"/>
              </a:rPr>
              <a:t>на нормативный акт, которому должна соответствовать </a:t>
            </a:r>
            <a:r>
              <a:rPr lang="ru-RU" dirty="0" smtClean="0">
                <a:latin typeface="Times New Roman" panose="02020603050405020304" pitchFamily="18" charset="0"/>
                <a:cs typeface="Times New Roman" panose="02020603050405020304" pitchFamily="18" charset="0"/>
              </a:rPr>
              <a:t>БО;</a:t>
            </a:r>
          </a:p>
          <a:p>
            <a:pPr indent="457200"/>
            <a:r>
              <a:rPr lang="ru-RU" dirty="0" smtClean="0">
                <a:latin typeface="Times New Roman" panose="02020603050405020304" pitchFamily="18" charset="0"/>
                <a:cs typeface="Times New Roman" panose="02020603050405020304" pitchFamily="18" charset="0"/>
              </a:rPr>
              <a:t>- распределение ответственности руководства предприятия и аудиторской организации в отношении бухгалтерской отчетности;</a:t>
            </a: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указание на нормативный акт, в соответствии с которым проводился </a:t>
            </a:r>
            <a:r>
              <a:rPr lang="ru-RU" dirty="0" smtClean="0">
                <a:latin typeface="Times New Roman" panose="02020603050405020304" pitchFamily="18" charset="0"/>
                <a:cs typeface="Times New Roman" panose="02020603050405020304" pitchFamily="18" charset="0"/>
              </a:rPr>
              <a:t>аудит;</a:t>
            </a:r>
            <a:endParaRPr lang="ru-RU" dirty="0">
              <a:latin typeface="Times New Roman" panose="02020603050405020304" pitchFamily="18" charset="0"/>
              <a:cs typeface="Times New Roman" panose="02020603050405020304" pitchFamily="18" charset="0"/>
            </a:endParaRPr>
          </a:p>
          <a:p>
            <a:pPr indent="457200"/>
            <a:r>
              <a:rPr lang="ru-RU" dirty="0" smtClean="0">
                <a:latin typeface="Times New Roman" panose="02020603050405020304" pitchFamily="18" charset="0"/>
                <a:cs typeface="Times New Roman" panose="02020603050405020304" pitchFamily="18" charset="0"/>
              </a:rPr>
              <a:t>- мнение </a:t>
            </a:r>
            <a:r>
              <a:rPr lang="ru-RU" dirty="0">
                <a:latin typeface="Times New Roman" panose="02020603050405020304" pitchFamily="18" charset="0"/>
                <a:cs typeface="Times New Roman" panose="02020603050405020304" pitchFamily="18" charset="0"/>
              </a:rPr>
              <a:t>аудиторской организации о достоверности </a:t>
            </a:r>
            <a:r>
              <a:rPr lang="ru-RU" dirty="0" smtClean="0">
                <a:latin typeface="Times New Roman" panose="02020603050405020304" pitchFamily="18" charset="0"/>
                <a:cs typeface="Times New Roman" panose="02020603050405020304" pitchFamily="18" charset="0"/>
              </a:rPr>
              <a:t>БО;</a:t>
            </a:r>
          </a:p>
          <a:p>
            <a:pPr indent="457200"/>
            <a:r>
              <a:rPr lang="ru-RU" dirty="0" smtClean="0">
                <a:latin typeface="Times New Roman" panose="02020603050405020304" pitchFamily="18" charset="0"/>
                <a:cs typeface="Times New Roman" panose="02020603050405020304" pitchFamily="18" charset="0"/>
              </a:rPr>
              <a:t>- вывод о применимости (неприменимости) к предприятию допущения непрерывности деятельности;</a:t>
            </a:r>
          </a:p>
          <a:p>
            <a:pPr indent="457200"/>
            <a:r>
              <a:rPr lang="ru-RU" dirty="0" smtClean="0">
                <a:latin typeface="Times New Roman" panose="02020603050405020304" pitchFamily="18" charset="0"/>
                <a:cs typeface="Times New Roman" panose="02020603050405020304" pitchFamily="18" charset="0"/>
              </a:rPr>
              <a:t>- дату аудиторского заключения, причем заключение не может быть закончено ранее даты подписания бухгалтерской (финансовой) отчетности экономического субъекта.</a:t>
            </a:r>
          </a:p>
        </p:txBody>
      </p:sp>
    </p:spTree>
    <p:extLst>
      <p:ext uri="{BB962C8B-B14F-4D97-AF65-F5344CB8AC3E}">
        <p14:creationId xmlns:p14="http://schemas.microsoft.com/office/powerpoint/2010/main" xmlns="" val="2808172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92696"/>
            <a:ext cx="8208912" cy="3693319"/>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Итоговая часть аудиторского заключения, выдаваемого аудиторской фирмой, должна быть озаглавлена «Заключение аудиторской фирмы».</a:t>
            </a:r>
          </a:p>
          <a:p>
            <a:pPr indent="457200"/>
            <a:r>
              <a:rPr lang="ru-RU" dirty="0">
                <a:latin typeface="Times New Roman" panose="02020603050405020304" pitchFamily="18" charset="0"/>
                <a:cs typeface="Times New Roman" panose="02020603050405020304" pitchFamily="18" charset="0"/>
              </a:rPr>
              <a:t>К аудиторскому заключению прилагается финансовая (бухгалтерская) отчетность, в отношении которой выражается мнение и которая датирована, подписана и скреплена печатью </a:t>
            </a:r>
            <a:r>
              <a:rPr lang="ru-RU" dirty="0" err="1">
                <a:latin typeface="Times New Roman" panose="02020603050405020304" pitchFamily="18" charset="0"/>
                <a:cs typeface="Times New Roman" panose="02020603050405020304" pitchFamily="18" charset="0"/>
              </a:rPr>
              <a:t>аудируемого</a:t>
            </a:r>
            <a:r>
              <a:rPr lang="ru-RU" dirty="0">
                <a:latin typeface="Times New Roman" panose="02020603050405020304" pitchFamily="18" charset="0"/>
                <a:cs typeface="Times New Roman" panose="02020603050405020304" pitchFamily="18" charset="0"/>
              </a:rPr>
              <a:t> лица в соответствии с требованиями законодательства </a:t>
            </a:r>
            <a:r>
              <a:rPr lang="ru-RU" dirty="0" smtClean="0">
                <a:latin typeface="Times New Roman" panose="02020603050405020304" pitchFamily="18" charset="0"/>
                <a:cs typeface="Times New Roman" panose="02020603050405020304" pitchFamily="18" charset="0"/>
              </a:rPr>
              <a:t>РФ </a:t>
            </a:r>
            <a:r>
              <a:rPr lang="ru-RU" dirty="0">
                <a:latin typeface="Times New Roman" panose="02020603050405020304" pitchFamily="18" charset="0"/>
                <a:cs typeface="Times New Roman" panose="02020603050405020304" pitchFamily="18" charset="0"/>
              </a:rPr>
              <a:t>относительно подготовки такой отчетности. Аудиторское заключение и указанная отчетность должны быть сброшюрованы в единый пакет, листы пронумерованы, прошнурованы, опечатаны печатью аудитора с указанием общего количества листов в пакете. Аудиторское заключение готовится в количестве экземпляров, согласованном аудитором и </a:t>
            </a:r>
            <a:r>
              <a:rPr lang="ru-RU" dirty="0" err="1">
                <a:latin typeface="Times New Roman" panose="02020603050405020304" pitchFamily="18" charset="0"/>
                <a:cs typeface="Times New Roman" panose="02020603050405020304" pitchFamily="18" charset="0"/>
              </a:rPr>
              <a:t>аудируемым</a:t>
            </a:r>
            <a:r>
              <a:rPr lang="ru-RU" dirty="0">
                <a:latin typeface="Times New Roman" panose="02020603050405020304" pitchFamily="18" charset="0"/>
                <a:cs typeface="Times New Roman" panose="02020603050405020304" pitchFamily="18" charset="0"/>
              </a:rPr>
              <a:t> лицом, но и аудитор, и </a:t>
            </a:r>
            <a:r>
              <a:rPr lang="ru-RU" dirty="0" err="1">
                <a:latin typeface="Times New Roman" panose="02020603050405020304" pitchFamily="18" charset="0"/>
                <a:cs typeface="Times New Roman" panose="02020603050405020304" pitchFamily="18" charset="0"/>
              </a:rPr>
              <a:t>аудируемое</a:t>
            </a:r>
            <a:r>
              <a:rPr lang="ru-RU" dirty="0">
                <a:latin typeface="Times New Roman" panose="02020603050405020304" pitchFamily="18" charset="0"/>
                <a:cs typeface="Times New Roman" panose="02020603050405020304" pitchFamily="18" charset="0"/>
              </a:rPr>
              <a:t> лицо должны получить не менее чем по одному экземпляру аудиторского заключения и прилагаемой финансовой (бухгалтерской) отчетности. </a:t>
            </a: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372200" y="4221088"/>
            <a:ext cx="2085975" cy="2190750"/>
          </a:xfrm>
          <a:prstGeom prst="rect">
            <a:avLst/>
          </a:prstGeom>
        </p:spPr>
      </p:pic>
    </p:spTree>
    <p:extLst>
      <p:ext uri="{BB962C8B-B14F-4D97-AF65-F5344CB8AC3E}">
        <p14:creationId xmlns:p14="http://schemas.microsoft.com/office/powerpoint/2010/main" xmlns="" val="55839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280920" cy="4524315"/>
          </a:xfrm>
          <a:prstGeom prst="rect">
            <a:avLst/>
          </a:prstGeom>
        </p:spPr>
        <p:txBody>
          <a:bodyPr wrap="square">
            <a:spAutoFit/>
          </a:bodyPr>
          <a:lstStyle/>
          <a:p>
            <a:pPr indent="457200"/>
            <a:r>
              <a:rPr lang="ru-RU" dirty="0">
                <a:latin typeface="Times New Roman" panose="02020603050405020304" pitchFamily="18" charset="0"/>
                <a:cs typeface="Times New Roman" panose="02020603050405020304" pitchFamily="18" charset="0"/>
              </a:rPr>
              <a:t>Приложением к заключению аудитора могут быть рекомендации по совершенствованию бухгалтерского учета, финансовой стратегии предприятия, изменению его организационной структуры и систем управления.</a:t>
            </a:r>
          </a:p>
          <a:p>
            <a:pPr indent="457200"/>
            <a:r>
              <a:rPr lang="ru-RU" dirty="0" err="1">
                <a:latin typeface="Times New Roman" panose="02020603050405020304" pitchFamily="18" charset="0"/>
                <a:cs typeface="Times New Roman" panose="02020603050405020304" pitchFamily="18" charset="0"/>
              </a:rPr>
              <a:t>Аудируемая</a:t>
            </a:r>
            <a:r>
              <a:rPr lang="ru-RU" dirty="0">
                <a:latin typeface="Times New Roman" panose="02020603050405020304" pitchFamily="18" charset="0"/>
                <a:cs typeface="Times New Roman" panose="02020603050405020304" pitchFamily="18" charset="0"/>
              </a:rPr>
              <a:t> организация обязана представить заинтересованным лицам только итоговую часть аудиторского заключения. В этой связи аналитическая и итоговая части могут подписываться и скрепляться печатью отдельно. Что касается первой и второй частей заключения, то они носят конфиденциальный характер и без согласия экономического субъекта не подлежат разглашению. Аудиторы и аудиторские фирмы также не вправе передавать сведения, полученные в процессе проверки, третьим лицам для использования в предпринимательской деятельности.</a:t>
            </a:r>
          </a:p>
          <a:p>
            <a:pPr indent="457200"/>
            <a:r>
              <a:rPr lang="ru-RU" dirty="0" smtClean="0">
                <a:latin typeface="Times New Roman" panose="02020603050405020304" pitchFamily="18" charset="0"/>
                <a:cs typeface="Times New Roman" panose="02020603050405020304" pitchFamily="18" charset="0"/>
              </a:rPr>
              <a:t>Аудиторская </a:t>
            </a:r>
            <a:r>
              <a:rPr lang="ru-RU" dirty="0">
                <a:latin typeface="Times New Roman" panose="02020603050405020304" pitchFamily="18" charset="0"/>
                <a:cs typeface="Times New Roman" panose="02020603050405020304" pitchFamily="18" charset="0"/>
              </a:rPr>
              <a:t>организация может нести ответственность за выражение своего мнения в заключении о событиях, происшедших после отчетной даты (на которую составлена бухгалтерская отчетность). Но по событиям, произошедшим после подписания заключения, аудиторская фирма ответственность не несет.</a:t>
            </a:r>
          </a:p>
          <a:p>
            <a:pPr indent="457200"/>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783966" y="5013176"/>
            <a:ext cx="3648075" cy="1247775"/>
          </a:xfrm>
          <a:prstGeom prst="rect">
            <a:avLst/>
          </a:prstGeom>
        </p:spPr>
      </p:pic>
    </p:spTree>
    <p:extLst>
      <p:ext uri="{BB962C8B-B14F-4D97-AF65-F5344CB8AC3E}">
        <p14:creationId xmlns:p14="http://schemas.microsoft.com/office/powerpoint/2010/main" xmlns="" val="2585629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27</TotalTime>
  <Words>980</Words>
  <Application>Microsoft Office PowerPoint</Application>
  <PresentationFormat>Экран (4:3)</PresentationFormat>
  <Paragraphs>31</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Остин</vt:lpstr>
      <vt:lpstr>Порядок организации получения аудиторского заключения в случае необходимости</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Порядок организации получения аудиторского заключения в случае необходимости</dc:title>
  <dc:creator>USER</dc:creator>
  <cp:lastModifiedBy>Lutceva</cp:lastModifiedBy>
  <cp:revision>4</cp:revision>
  <dcterms:created xsi:type="dcterms:W3CDTF">2016-11-27T00:18:02Z</dcterms:created>
  <dcterms:modified xsi:type="dcterms:W3CDTF">2019-04-18T08:25:43Z</dcterms:modified>
</cp:coreProperties>
</file>