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309" r:id="rId2"/>
    <p:sldId id="257" r:id="rId3"/>
    <p:sldId id="310" r:id="rId4"/>
    <p:sldId id="313" r:id="rId5"/>
    <p:sldId id="344" r:id="rId6"/>
    <p:sldId id="343" r:id="rId7"/>
    <p:sldId id="345" r:id="rId8"/>
    <p:sldId id="346" r:id="rId9"/>
    <p:sldId id="348" r:id="rId10"/>
    <p:sldId id="347" r:id="rId11"/>
    <p:sldId id="316" r:id="rId12"/>
    <p:sldId id="317" r:id="rId13"/>
    <p:sldId id="318" r:id="rId14"/>
    <p:sldId id="319" r:id="rId15"/>
    <p:sldId id="320" r:id="rId16"/>
    <p:sldId id="315" r:id="rId17"/>
    <p:sldId id="349" r:id="rId18"/>
    <p:sldId id="350" r:id="rId19"/>
    <p:sldId id="351" r:id="rId20"/>
    <p:sldId id="314" r:id="rId21"/>
    <p:sldId id="31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72" d="100"/>
          <a:sy n="72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7707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684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12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391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892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5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9533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6666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8622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747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463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2510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4390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912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3370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4670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AD38A-C50A-485C-A8CF-7E4420C581B6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4E0DC8-AD48-4875-9962-E4EE37AF7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9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736776"/>
            <a:ext cx="6172200" cy="13716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Тема: Контент компьютерной графики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383501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образовательное учреждение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среднего профессионального образования</a:t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Краснодарского края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87624" y="2163957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Презентация по профессиональному модулю МДК.01 ПМ 01.01 «Обработка отраслевой информации»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специальности </a:t>
            </a:r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230701</a:t>
            </a:r>
            <a:r>
              <a:rPr lang="ru-RU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«Прикладная информатика»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5511698"/>
            <a:ext cx="3408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Преподаватель</a:t>
            </a:r>
            <a:r>
              <a:rPr lang="ru-RU" dirty="0" smtClean="0">
                <a:solidFill>
                  <a:srgbClr val="0070C0"/>
                </a:solidFill>
              </a:rPr>
              <a:t>: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Мишанкина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Л.Г.</a:t>
            </a:r>
          </a:p>
        </p:txBody>
      </p:sp>
    </p:spTree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 графика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воспроизводит изображение в случае, когда исходной является информация неизобразительной природы. Например, визуализация экспериментальных данных в виде графиков, гистограмм или диаграмм, вывод информации на экран компьютерных игр, синтез сцен на тренажерах.</a:t>
            </a:r>
          </a:p>
        </p:txBody>
      </p:sp>
    </p:spTree>
    <p:extLst>
      <p:ext uri="{BB962C8B-B14F-4D97-AF65-F5344CB8AC3E}">
        <p14:creationId xmlns:p14="http://schemas.microsoft.com/office/powerpoint/2010/main" val="81634183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>
            <a:no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ГРАФИЧЕСКИЕ ПРИМИТИВЫ</a:t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5112568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Примитивы– наименьшие графические элементы, неделимые с точки зрения прикладной программы, которые используются в качестве базовых для построения более сложных изображений.</a:t>
            </a:r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примитивов:</a:t>
            </a:r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Геометрические (точка, отрезок, ломаная, дуга, кривая и др.).</a:t>
            </a:r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Текстовые (алфавит, цифры и т. п.).</a:t>
            </a:r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Служебные (символьные) (курсор, служебные значки,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полумаркеры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Некоторая графическая информация, отображаемая в графической форме.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819581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примитивов: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Параметры – форма, размер, расположение.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Атрибуты – визуальные свойства и статус примитива (возможность изменения).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Визуальные свойства: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 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Яркость.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Цвет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мерцания.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 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линии.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– возможность или невозможность действия с примитивом или набором примитивов. Статус может быть статическим или динамическим.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99437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590" y="188640"/>
            <a:ext cx="6842721" cy="1152128"/>
          </a:xfrm>
        </p:spPr>
        <p:txBody>
          <a:bodyPr>
            <a:no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КОМПЬЮТЕРНОЙ ГРАФИКИ И ВИДЫ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340024"/>
            <a:ext cx="6770713" cy="4436762"/>
          </a:xfrm>
        </p:spPr>
        <p:txBody>
          <a:bodyPr>
            <a:normAutofit/>
          </a:bodyPr>
          <a:lstStyle/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инвариантности относительно объекта проектирования можно выделить 4 уровня систем компьютерной графики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07895"/>
              </p:ext>
            </p:extLst>
          </p:nvPr>
        </p:nvGraphicFramePr>
        <p:xfrm>
          <a:off x="755576" y="2348880"/>
          <a:ext cx="60960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       Объектно-ориентированные, - в их функцию входит связь с проектирующими системами САПР.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2.      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Проблемно-ориентированные системы, - предназначены для реализации графических функций, типовых для данной проблемной ориентации.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       Процедурно-ориентированные системы, - предназначены для реализации наиболее общих процедур графического ввода/вывода, не зависящих от проблемы и технических средств.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       Приборно-ориентированные системы, - обеспечивают формирование вывода объекта на графическое устройство.</a:t>
                      </a:r>
                      <a:endParaRPr lang="ru-RU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97273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обеспечения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847800"/>
            <a:ext cx="6770713" cy="5893568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 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 Математическое – методы,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и алгоритмы выполнения процессов проектирования.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      Лингвистическое – язык проектирования, терминология, правила формализации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естественных языков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      Программное – тексты программ на машинном  носителе, тексты программ, основа – пакеты программ, реализующие на ЭВМ инвариантные объектно-ориентированные графические процедуры.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       Техническое – устройства вычислительной техники.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       Информационное – описание стандартных проектных процедур, типовых проектных решений, документы с описанием типовых изделий и материалов.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       Методическое – документы, в которых отображены состав, правила выбора эксплуатации средств компьютерной графики.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       Организационное – положения; инструкции; источники расписания других документов, регламентирующих организационную структуру взаимодействий их с комплексом автоматизации.</a:t>
            </a:r>
          </a:p>
          <a:p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       Правовое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98009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Место картинок в иерархии контента: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844824"/>
            <a:ext cx="6770713" cy="4752528"/>
          </a:xfrm>
        </p:spPr>
        <p:txBody>
          <a:bodyPr>
            <a:normAutofit fontScale="85000" lnSpcReduction="10000"/>
          </a:bodyPr>
          <a:lstStyle/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Изображения играют ключевую роль в привлечении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 аудитории.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внимание, изображения должны:</a:t>
            </a:r>
            <a:b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отношение к содержимому страницы;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правильную композицию и кадрирование;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изображения улыбающихся, доброжелательных людей, глядящих в камеру; одно «но» - эти люди не должны быть моделями;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предметы, которые потребитель хочет купить.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80933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812902"/>
            <a:ext cx="6347713" cy="1320800"/>
          </a:xfrm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Мобильный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772816"/>
            <a:ext cx="6914729" cy="4896544"/>
          </a:xfrm>
        </p:spPr>
        <p:txBody>
          <a:bodyPr>
            <a:normAutofit/>
          </a:bodyPr>
          <a:lstStyle/>
          <a:p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одну из разновидностей контента выделяют мобильный контент. Под мобильным контентом подразумевают цифровой контент, который адресован владельцам мобильных устройств.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мобильного контента чаще всего можно встретить: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текстовые файлы;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цифровые картинки, (допустим, в формате .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gif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.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jpg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прочие);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звуковые файлы (.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midi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mp3 и прочие);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видеофайлы (.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avi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.mp4, .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mpeg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прочие)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а также другие цифровые файлы, которые можно загружать в мобильные устройства при помощи беспроводной связи.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7124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3" cy="864096"/>
          </a:xfrm>
        </p:spPr>
        <p:txBody>
          <a:bodyPr>
            <a:normAutofit/>
          </a:bodyPr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Банеры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9801"/>
            <a:ext cx="7202761" cy="525658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27 октября 1994 года </a:t>
            </a:r>
            <a:r>
              <a:rPr lang="ru-RU" sz="2400" dirty="0"/>
              <a:t>произошло событие, навсегда изменившее </a:t>
            </a:r>
            <a:r>
              <a:rPr lang="ru-RU" sz="2400" dirty="0" smtClean="0"/>
              <a:t>интернет – появилась </a:t>
            </a:r>
            <a:r>
              <a:rPr lang="ru-RU" sz="2400" dirty="0" err="1" smtClean="0"/>
              <a:t>банерная</a:t>
            </a:r>
            <a:r>
              <a:rPr lang="ru-RU" sz="2400" dirty="0" smtClean="0"/>
              <a:t> реклама.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16 марта 1998 года </a:t>
            </a:r>
            <a:r>
              <a:rPr lang="ru-RU" sz="2400" dirty="0"/>
              <a:t>Яндекс начал принимать заказы на баннерную рекламу, фактически положив начало «крупным» заказам. За 1998 год на Яндексе перебывало 120 коммерческих баннеров и около сотни собственных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В настоящее время обилие баннеров привело к такому явлению как баннерная слепота. Пользователи просто не видят рекламных объявлений, так как их мозг приспособился избегать блоков контента, похожих на </a:t>
            </a:r>
            <a:r>
              <a:rPr lang="ru-RU" sz="2400" dirty="0" smtClean="0"/>
              <a:t>рекламу.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901751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412776"/>
            <a:ext cx="6698705" cy="518457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90C2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Некий коллаж, композиция с заранее определенными соотношениями элементов позволяет объединить в одном изображении множество фактов.</a:t>
            </a:r>
            <a:r>
              <a:rPr lang="ru-RU" sz="2400" b="1" dirty="0">
                <a:solidFill>
                  <a:srgbClr val="90C2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sz="2400" b="1" dirty="0" smtClean="0">
              <a:solidFill>
                <a:srgbClr val="90C2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историй требует особого склада ума и таланта. Производство подобных изображений дорого, а массовое производство – десятками и сотнями в день – почти невозможно. Так как после кризиса 2008 года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медиахолдинги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пересмотрели свои стратегии по расходам на создание контента, возник особый интерес к автоматизации работы отдела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Предполагается, что любую более или менее структурированную информацию можно будет визуализировать; к сожалению, машина, создавая сколь угодно красивые анимации и схемы, не может повторить творческий подход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93784789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Видео и звук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477260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Есть </a:t>
            </a:r>
            <a:r>
              <a:rPr lang="ru-RU" dirty="0"/>
              <a:t>два вида </a:t>
            </a:r>
            <a:r>
              <a:rPr lang="ru-RU" dirty="0" err="1"/>
              <a:t>видеоконтента</a:t>
            </a:r>
            <a:r>
              <a:rPr lang="ru-RU" dirty="0"/>
              <a:t>, которые привлекают аудиторию и при этом не требуют больших расходов на производство.</a:t>
            </a:r>
          </a:p>
          <a:p>
            <a:r>
              <a:rPr lang="ru-RU" dirty="0"/>
              <a:t>Во-первых, это съемки </a:t>
            </a:r>
            <a:r>
              <a:rPr lang="ru-RU" dirty="0" smtClean="0"/>
              <a:t>очевидцев. Особенно если сняты эпизоды интересного, но некачественного ролика. В данной ситуации </a:t>
            </a:r>
            <a:r>
              <a:rPr lang="ru-RU" dirty="0"/>
              <a:t>потребителю абсолютно не важно качество ролика. Достаточно того, что может обеспечить мобильник. Такое отсутствие ограничений делает возможным сбор материалов с пользователей. </a:t>
            </a:r>
            <a:endParaRPr lang="ru-RU" dirty="0" smtClean="0"/>
          </a:p>
          <a:p>
            <a:r>
              <a:rPr lang="ru-RU" dirty="0" smtClean="0"/>
              <a:t>Во-вторых</a:t>
            </a:r>
            <a:r>
              <a:rPr lang="ru-RU" dirty="0"/>
              <a:t>, существует большой класс качественных видеоматериалов, которые произведены где-то на стороне, и которые свободно распространяются. Это трейлеры новых фильмов, музыкальные клипы, забавные </a:t>
            </a:r>
            <a:r>
              <a:rPr lang="ru-RU"/>
              <a:t>рекламные </a:t>
            </a:r>
            <a:r>
              <a:rPr lang="ru-RU" smtClean="0"/>
              <a:t>ролики. </a:t>
            </a:r>
            <a:r>
              <a:rPr lang="ru-RU" dirty="0"/>
              <a:t>Они традиционно привлекают внимание и требуют лишь редакционного решения – все того же выбора, из которого состоит значительная часть работы.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1227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43116"/>
            <a:ext cx="784887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Контент компьютерной графики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компьютерной графики для создания современных спецэффектов:</a:t>
            </a: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Точная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 модель актёра или предмета интерьера зачастую проводит грань между возможным и невозможным. Для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максимальной реалистичности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спецэффектов, кинематографисты сталкиваются с процессом трёхмерного сканирования актеров — без этого в современном кино не обойтись.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Artec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быстро и точно отсканировать актёра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 сцены.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высокополигональный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скан можно без труда импортировать в любые 3D пакеты, такие как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Высокополигональная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может быть использована для построения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низкополигональной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анимируемой модели и получения карт нормалей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дисплейсментов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7480960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92696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spcBef>
                <a:spcPct val="0"/>
              </a:spcBef>
            </a:pPr>
            <a:r>
              <a:rPr lang="ru-RU" sz="36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Контрольные вопросы: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628800"/>
            <a:ext cx="8064896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контент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существуют группы графических примитивов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относится к визуальным свойствам примитивов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используется компьютерная графика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мобильный контент выделен в отдельную категорию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виды обеспечения используются в компьютерной графике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существуют в компьютерной графике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понимается под обработкой изображений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состоит распознавание образов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представляет собой процесс улучшения изображений</a:t>
            </a: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400" dirty="0" smtClean="0"/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836712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32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505BB"/>
                </a:solidFill>
                <a:latin typeface="Times New Roman" pitchFamily="18" charset="0"/>
                <a:cs typeface="Times New Roman" pitchFamily="18" charset="0"/>
              </a:rPr>
              <a:t>Познакомить с понятием  контента компьютерной графики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3200" dirty="0" smtClean="0">
                <a:solidFill>
                  <a:srgbClr val="0505BB"/>
                </a:solidFill>
                <a:latin typeface="Times New Roman" pitchFamily="18" charset="0"/>
                <a:cs typeface="Times New Roman" pitchFamily="18" charset="0"/>
              </a:rPr>
              <a:t>рассмотреть определение, характеристики  и виды компьютерной графики</a:t>
            </a:r>
          </a:p>
          <a:p>
            <a:endParaRPr lang="ru-RU" sz="3200" dirty="0" smtClean="0">
              <a:solidFill>
                <a:srgbClr val="0505BB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 smtClean="0">
                <a:solidFill>
                  <a:srgbClr val="0505BB"/>
                </a:solidFill>
                <a:latin typeface="Times New Roman" pitchFamily="18" charset="0"/>
                <a:cs typeface="Times New Roman" pitchFamily="18" charset="0"/>
              </a:rPr>
              <a:t> закрепить материал с помощью контрольных 	вопросов</a:t>
            </a:r>
            <a:endParaRPr lang="ru-RU" sz="3200" dirty="0" smtClean="0">
              <a:solidFill>
                <a:srgbClr val="0505BB"/>
              </a:solidFill>
            </a:endParaRPr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 компьютерной графики представляет собой: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(от английского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содержание) – это абсолютно любое информационно значимое либо содержательное наполнение информационного ресурса или веб-сайта. Контентом называются тексты, мультимедиа, графика. Однако чаще всего контентом называют текстовое наполнение веб-сайта. В HTML-документе под контентом понимают часть служебной информации в одноименном поле. В этом поле размещают описание-резюме данного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здесь понимается вся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которую пользователь может загрузить на диск компьютера с соблюдением соответствующих законностей, как правило, только для личного 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779232849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Компьютерная</a:t>
            </a:r>
            <a:r>
              <a:rPr lang="ru-RU" dirty="0" smtClean="0"/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</a:t>
            </a:r>
            <a:r>
              <a:rPr lang="ru-RU" dirty="0" smtClean="0"/>
              <a:t> –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вычислительная графика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642" t="25112" r="16033" b="6295"/>
          <a:stretch/>
        </p:blipFill>
        <p:spPr>
          <a:xfrm>
            <a:off x="467544" y="1930400"/>
            <a:ext cx="7328546" cy="401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762817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123" y="515785"/>
            <a:ext cx="6347713" cy="13208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компьютерной графики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обработке информации, связанной с изображением на мониторе, принято выделять три основных направления: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980648" y="4257554"/>
            <a:ext cx="5976664" cy="122413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бработку изображений,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000381" y="5429295"/>
            <a:ext cx="597666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компьютерную графику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000381" y="3220754"/>
            <a:ext cx="597666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распознавание образов,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20262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Распознавание образов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задача распознавания образов состоит в преобразовании уже имеющегося изображения на формально понятный язык символов.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043608" y="4581128"/>
            <a:ext cx="5400600" cy="15841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Распознавание образов или система технического зрения (COMPUTER VISION) – это совокупность методов, позволяющих получить описание изображения</a:t>
            </a:r>
          </a:p>
        </p:txBody>
      </p:sp>
    </p:spTree>
    <p:extLst>
      <p:ext uri="{BB962C8B-B14F-4D97-AF65-F5344CB8AC3E}">
        <p14:creationId xmlns:p14="http://schemas.microsoft.com/office/powerpoint/2010/main" val="1049956194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изображений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задачи в которых и входные и выходные данные являются изображениями. Например, передача изображения с устранением шумов и сжатием данных, переход от одного вида изображения к другому (от цветного к черно–белому) и т.д. </a:t>
            </a:r>
            <a:r>
              <a:rPr lang="ru-RU" sz="2400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под обработкой изображений понимают деятельность над изображениями (преобразование изображений). </a:t>
            </a:r>
          </a:p>
        </p:txBody>
      </p:sp>
    </p:spTree>
    <p:extLst>
      <p:ext uri="{BB962C8B-B14F-4D97-AF65-F5344CB8AC3E}">
        <p14:creationId xmlns:p14="http://schemas.microsoft.com/office/powerpoint/2010/main" val="1409435052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 преобразования по цели преобразования можно разделить на два типа: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реставрация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компенсирование имеющегося искажения (например, плохие условия фотосъемки);</a:t>
            </a:r>
          </a:p>
          <a:p>
            <a:pPr lvl="0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изображения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искажение изображения с целью улучшения визуального восприятия или для преобразования в форму, удобную для дальнейшей обработки.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2220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402</TotalTime>
  <Words>1022</Words>
  <Application>Microsoft Office PowerPoint</Application>
  <PresentationFormat>Экран (4:3)</PresentationFormat>
  <Paragraphs>113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Symbol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Контент компьютерной графики представляет собой:</vt:lpstr>
      <vt:lpstr>Компьютерная графика – вычислительная графика</vt:lpstr>
      <vt:lpstr>Направления компьютерной графики</vt:lpstr>
      <vt:lpstr>Распознавание образов</vt:lpstr>
      <vt:lpstr>Обработка изображений</vt:lpstr>
      <vt:lpstr>Цифровые преобразования по цели преобразования можно разделить на два типа: </vt:lpstr>
      <vt:lpstr>Компьютерная графика</vt:lpstr>
      <vt:lpstr>ГРАФИЧЕСКИЕ ПРИМИТИВЫ </vt:lpstr>
      <vt:lpstr>Характеристики примитивов: </vt:lpstr>
      <vt:lpstr>УРОВНИ КОМПЬЮТЕРНОЙ ГРАФИКИ И ВИДЫ ОБЕСПЕЧЕНИЯ</vt:lpstr>
      <vt:lpstr>Виды обеспечения   </vt:lpstr>
      <vt:lpstr>Место картинок в иерархии контента: </vt:lpstr>
      <vt:lpstr>Мобильный контент</vt:lpstr>
      <vt:lpstr>Банеры</vt:lpstr>
      <vt:lpstr>Инфографика</vt:lpstr>
      <vt:lpstr>Видео и звук</vt:lpstr>
      <vt:lpstr>Использование компьютерной графики для создания современных спецэффектов: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Плакаты</dc:title>
  <dc:creator>FuckYouBill</dc:creator>
  <cp:lastModifiedBy>Larisa</cp:lastModifiedBy>
  <cp:revision>66</cp:revision>
  <dcterms:created xsi:type="dcterms:W3CDTF">2011-02-26T04:15:51Z</dcterms:created>
  <dcterms:modified xsi:type="dcterms:W3CDTF">2013-12-04T16:11:15Z</dcterms:modified>
</cp:coreProperties>
</file>