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Заголовок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Текст 2"/>
          <p:cNvSpPr>
            <a:spLocks noGrp="1"/>
          </p:cNvSpPr>
          <p:nvPr>
            <p:ph type="body"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A5185D-898E-4AF9-9107-1DE8284666B1}" type="datetimeFigureOut">
              <a:rPr lang="ru-RU" smtClean="0"/>
              <a:pPr/>
              <a:t>20.10.2020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44379B-C6EB-4E86-8418-7617F6FB90A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20.10.2020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20.10.2020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Проблемы реализации авторских и смежных прав. </a:t>
            </a:r>
            <a:r>
              <a:rPr lang="ru-RU" dirty="0" err="1" smtClean="0"/>
              <a:t>Контрафакты</a:t>
            </a:r>
            <a:r>
              <a:rPr lang="ru-RU" dirty="0" smtClean="0"/>
              <a:t> и пиратство. Авторство и Интернет.</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Объекты авторского права</a:t>
            </a:r>
          </a:p>
        </p:txBody>
      </p:sp>
      <p:sp>
        <p:nvSpPr>
          <p:cNvPr id="3" name="Текст 2"/>
          <p:cNvSpPr>
            <a:spLocks noGrp="1"/>
          </p:cNvSpPr>
          <p:nvPr>
            <p:ph type="body" idx="1"/>
          </p:nvPr>
        </p:nvSpPr>
        <p:spPr/>
        <p:txBody>
          <a:bodyPr>
            <a:normAutofit lnSpcReduction="10000"/>
          </a:bodyPr>
          <a:lstStyle/>
          <a:p>
            <a:pPr marR="0" lvl="0" algn="just" rtl="0"/>
            <a:r>
              <a:rPr lang="ru-RU" b="1" baseline="0" dirty="0" smtClean="0">
                <a:solidFill>
                  <a:srgbClr val="000000"/>
                </a:solidFill>
                <a:latin typeface="Times New Roman"/>
              </a:rPr>
              <a:t>К объектам авторских прав относятся так называемые производные произведения, созданные переработкой уже имеющегося другого творения (например, экранизации, аранжировки, инсценировки, переводы). Поскольку тот, кто переработал исходное произведение, также вложил свой интеллектуальный труд, то ему принадлежат авторские права на результат переработки.</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Авторские права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могут распространяться на часть произведения, на его название, на его персонаж. Например, чтобы воспользоваться символом в виде симпатичного зверька — </a:t>
            </a:r>
            <a:r>
              <a:rPr lang="ru-RU" b="1" baseline="0" dirty="0" err="1" smtClean="0">
                <a:solidFill>
                  <a:srgbClr val="000000"/>
                </a:solidFill>
                <a:latin typeface="Times New Roman"/>
              </a:rPr>
              <a:t>Чебурашки</a:t>
            </a:r>
            <a:r>
              <a:rPr lang="ru-RU" b="1" baseline="0" dirty="0" smtClean="0">
                <a:solidFill>
                  <a:srgbClr val="000000"/>
                </a:solidFill>
                <a:latin typeface="Times New Roman"/>
              </a:rPr>
              <a:t>, необходимо испросить на это согласие его авторов — писателя Эдуарда Успенского и художников-мультипликаторов.</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R="0" rtl="0"/>
            <a:r>
              <a:rPr lang="ru-RU" b="1" baseline="0" smtClean="0">
                <a:solidFill>
                  <a:srgbClr val="000000"/>
                </a:solidFill>
                <a:latin typeface="Times New Roman"/>
              </a:rPr>
              <a:t>Для возникновения авторских прав </a:t>
            </a:r>
          </a:p>
        </p:txBody>
      </p:sp>
      <p:sp>
        <p:nvSpPr>
          <p:cNvPr id="3" name="Текст 2"/>
          <p:cNvSpPr>
            <a:spLocks noGrp="1"/>
          </p:cNvSpPr>
          <p:nvPr>
            <p:ph type="body" idx="1"/>
          </p:nvPr>
        </p:nvSpPr>
        <p:spPr/>
        <p:txBody>
          <a:bodyPr>
            <a:normAutofit fontScale="85000" lnSpcReduction="10000"/>
          </a:bodyPr>
          <a:lstStyle/>
          <a:p>
            <a:pPr marR="0" lvl="0" algn="just" rtl="0"/>
            <a:r>
              <a:rPr lang="ru-RU" b="1" baseline="0" dirty="0" smtClean="0">
                <a:solidFill>
                  <a:srgbClr val="000000"/>
                </a:solidFill>
                <a:latin typeface="Times New Roman"/>
              </a:rPr>
              <a:t>не требуется официальной регистрации произведения. Важно лишь, чтобы оно было обнародовано.</a:t>
            </a:r>
          </a:p>
          <a:p>
            <a:pPr marR="0" lvl="0" algn="just" rtl="0"/>
            <a:r>
              <a:rPr lang="ru-RU" b="1" baseline="0" dirty="0" smtClean="0">
                <a:solidFill>
                  <a:srgbClr val="000000"/>
                </a:solidFill>
                <a:latin typeface="Times New Roman"/>
              </a:rPr>
              <a:t>Если вы сочинили стихотворение ко дню рождения своего друга и разместили его в интернете, то вы изначально являетесь его автором, и никто не имеет права выдать этот стих за свой, что-то изменить, добавить, исправить. Другой вопрос — как в случае конфликта доказать своё авторство. Но это уже отдельная тема — проблема обеспечения доказательств.</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Идея, мысль, сюжет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не являются объектами авторского права. Разные авторы могут написать книги на один и тот же сюжет, и при этом у них будут разные объекты авторских прав. Скажем, Алексей Толстой написал «Приключения Буратино», сильно переработав сюжет Карло Коллоди, а затем по этой книге и фильмы снимали.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Автору по закону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принадлежат исключительное право на произведение, право авторства, право на имя, право на неприкосновенность произведения, право на его обнародование. Автор может его использовать в любой форме и любым не противоречащим закону способом. Как правило, за использование произведения положен авторский гонорар.</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Из статьи 1270 ГК РФ следует, </a:t>
            </a:r>
          </a:p>
        </p:txBody>
      </p:sp>
      <p:sp>
        <p:nvSpPr>
          <p:cNvPr id="3" name="Текст 2"/>
          <p:cNvSpPr>
            <a:spLocks noGrp="1"/>
          </p:cNvSpPr>
          <p:nvPr>
            <p:ph type="body" idx="1"/>
          </p:nvPr>
        </p:nvSpPr>
        <p:spPr/>
        <p:txBody>
          <a:bodyPr>
            <a:normAutofit fontScale="92500" lnSpcReduction="20000"/>
          </a:bodyPr>
          <a:lstStyle/>
          <a:p>
            <a:pPr marR="0" lvl="0" algn="just" rtl="0"/>
            <a:r>
              <a:rPr lang="ru-RU" b="1" baseline="0" dirty="0" smtClean="0">
                <a:solidFill>
                  <a:srgbClr val="000000"/>
                </a:solidFill>
                <a:latin typeface="Times New Roman"/>
              </a:rPr>
              <a:t>что использованием произведения считается его воспроизведение, то есть изготовление одного и более экземпляров произведения или его части в любой материальной форме, в том числе в форме </a:t>
            </a:r>
            <a:r>
              <a:rPr lang="ru-RU" b="1" baseline="0" dirty="0" err="1" smtClean="0">
                <a:solidFill>
                  <a:srgbClr val="000000"/>
                </a:solidFill>
                <a:latin typeface="Times New Roman"/>
              </a:rPr>
              <a:t>звуко</a:t>
            </a:r>
            <a:r>
              <a:rPr lang="ru-RU" b="1" baseline="0" dirty="0" smtClean="0">
                <a:solidFill>
                  <a:srgbClr val="000000"/>
                </a:solidFill>
                <a:latin typeface="Times New Roman"/>
              </a:rPr>
              <a:t>- или видеозаписи; его распространение и публичный показ. Сюда же относится импорт оригинала или экземпляров произведения для распространения в нашей стране, выдача произведения напрокат, его публичное исполнение, передача по радио и телевидению, перевод или другая переработка.</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Исключительное право</a:t>
            </a:r>
          </a:p>
        </p:txBody>
      </p:sp>
      <p:sp>
        <p:nvSpPr>
          <p:cNvPr id="3" name="Текст 2"/>
          <p:cNvSpPr>
            <a:spLocks noGrp="1"/>
          </p:cNvSpPr>
          <p:nvPr>
            <p:ph type="body" idx="1"/>
          </p:nvPr>
        </p:nvSpPr>
        <p:spPr/>
        <p:txBody>
          <a:bodyPr>
            <a:normAutofit fontScale="85000" lnSpcReduction="20000"/>
          </a:bodyPr>
          <a:lstStyle/>
          <a:p>
            <a:pPr marR="0" lvl="0" algn="just" rtl="0"/>
            <a:r>
              <a:rPr lang="ru-RU" b="1" baseline="0" dirty="0" smtClean="0">
                <a:solidFill>
                  <a:srgbClr val="000000"/>
                </a:solidFill>
                <a:latin typeface="Times New Roman"/>
              </a:rPr>
              <a:t>Своё исключительное право на произведение, как и право на его обнародование, автор может по договору передать другому лицу. И тогда разрешение на использование придётся запрашивать у этого другого лица.</a:t>
            </a:r>
          </a:p>
          <a:p>
            <a:pPr marR="0" lvl="0" algn="just" rtl="0"/>
            <a:r>
              <a:rPr lang="ru-RU" b="1" baseline="0" dirty="0" smtClean="0">
                <a:solidFill>
                  <a:srgbClr val="000000"/>
                </a:solidFill>
                <a:latin typeface="Times New Roman"/>
              </a:rPr>
              <a:t>Срок действия авторского права — в течение всей жизни автора плюс 70 лет после его смерти, считая с 1 января года, следующего за годом смерти автора. После смерти автора его правами распоряжаются наследники или правопреемники, и в течение 70 лет необходимо испрашивать их согласие на использование произведения.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После указанного срока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оно становится общественным достоянием и может свободно использоваться кем угодно, в том числе в интернете, без чьего-либо разрешения и без выплаты вознаграждения.</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marR="0" rtl="0"/>
            <a:r>
              <a:rPr lang="ru-RU" sz="2800" b="1" baseline="0" dirty="0" smtClean="0">
                <a:solidFill>
                  <a:srgbClr val="000000"/>
                </a:solidFill>
                <a:latin typeface="Times New Roman"/>
              </a:rPr>
              <a:t>Авторство, имя автора и неприкосновенность произведения охраняются законом бессрочно.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Никто не сможет спустя столетия после смерти Александра Сергеевича Пушкина присвоить себе авторство или позволить себе «доработать» роман «Евгений Онегин».</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686800" cy="838200"/>
          </a:xfrm>
        </p:spPr>
        <p:txBody>
          <a:bodyPr>
            <a:normAutofit fontScale="90000"/>
          </a:bodyPr>
          <a:lstStyle/>
          <a:p>
            <a:pPr marR="0" rtl="0"/>
            <a:r>
              <a:rPr lang="ru-RU" b="1" baseline="0" smtClean="0">
                <a:solidFill>
                  <a:srgbClr val="000000"/>
                </a:solidFill>
                <a:latin typeface="Times New Roman"/>
              </a:rPr>
              <a:t>Положение на радио и по телевидению</a:t>
            </a:r>
          </a:p>
        </p:txBody>
      </p:sp>
      <p:sp>
        <p:nvSpPr>
          <p:cNvPr id="3" name="Текст 2"/>
          <p:cNvSpPr>
            <a:spLocks noGrp="1"/>
          </p:cNvSpPr>
          <p:nvPr>
            <p:ph type="body" idx="1"/>
          </p:nvPr>
        </p:nvSpPr>
        <p:spPr/>
        <p:txBody>
          <a:bodyPr>
            <a:normAutofit lnSpcReduction="10000"/>
          </a:bodyPr>
          <a:lstStyle/>
          <a:p>
            <a:pPr marR="0" lvl="0" algn="just" rtl="0"/>
            <a:r>
              <a:rPr lang="ru-RU" b="1" baseline="0" dirty="0" smtClean="0">
                <a:solidFill>
                  <a:srgbClr val="000000"/>
                </a:solidFill>
                <a:latin typeface="Times New Roman"/>
              </a:rPr>
              <a:t>на радио и телевидении в последнее время редко транслируют театральные постановки. Одна из основных причин — работающее авторское право. Ведь чтобы предложить слушателю или зрителю спектакль, поставленный на театральных подмостках, администрация канала должна заплатить немаленький авторский гонорар, что может сильно уменьшить доход от телерекламы.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smtClean="0"/>
              <a:t>Цель урока: </a:t>
            </a:r>
            <a:r>
              <a:rPr lang="ru-RU" dirty="0" smtClean="0"/>
              <a:t>познакомить студентов с понятием пиратства</a:t>
            </a:r>
          </a:p>
          <a:p>
            <a:r>
              <a:rPr lang="ru-RU" b="1" dirty="0" smtClean="0"/>
              <a:t>Задачи:</a:t>
            </a:r>
          </a:p>
          <a:p>
            <a:r>
              <a:rPr lang="ru-RU" dirty="0" smtClean="0"/>
              <a:t>Рассмотреть понятие авторского права</a:t>
            </a:r>
          </a:p>
          <a:p>
            <a:r>
              <a:rPr lang="ru-RU" dirty="0" smtClean="0"/>
              <a:t>Рассмотреть понятие пиратства</a:t>
            </a:r>
          </a:p>
          <a:p>
            <a:r>
              <a:rPr lang="ru-RU" dirty="0" smtClean="0"/>
              <a:t>Рассмотреть понятие </a:t>
            </a:r>
            <a:r>
              <a:rPr lang="ru-RU" dirty="0" err="1" smtClean="0"/>
              <a:t>контрфакта</a:t>
            </a:r>
            <a:endParaRPr lang="ru-RU" dirty="0" smtClean="0"/>
          </a:p>
          <a:p>
            <a:r>
              <a:rPr lang="ru-RU" dirty="0" smtClean="0"/>
              <a:t>Рассмотреть понятие авторства в интернете</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marR="0" rtl="0"/>
            <a:r>
              <a:rPr lang="ru-RU" b="1" dirty="0" smtClean="0">
                <a:solidFill>
                  <a:srgbClr val="0070C0"/>
                </a:solidFill>
                <a:latin typeface="Times New Roman"/>
              </a:rPr>
              <a:t>Авторами театральной постановки,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как и любого фильма, художественного или документального, считаются автор произведения, положенного в основу пьесы или фильма, автор сценария, режиссёр-постановщик, композитор, поэт (если в пьесе или кинофильме есть песни). Все они имеют право на гонорар.</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marR="0" rtl="0"/>
            <a:r>
              <a:rPr lang="ru-RU" b="1" dirty="0" smtClean="0">
                <a:solidFill>
                  <a:srgbClr val="0070C0"/>
                </a:solidFill>
                <a:latin typeface="Times New Roman"/>
              </a:rPr>
              <a:t>Не относятся к объектам авторских прав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официальные документы госорганов и муниципальных органов власти, международных организаций, государственные символы и знаки (флаги, гербы, ордена, деньги, марки…), а также произведения народного творчества, не имеющие конкретных авторов.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marR="0" rtl="0"/>
            <a:r>
              <a:rPr lang="ru-RU" b="1" dirty="0" smtClean="0">
                <a:solidFill>
                  <a:srgbClr val="0070C0"/>
                </a:solidFill>
                <a:latin typeface="Times New Roman"/>
              </a:rPr>
              <a:t>Нет авторского права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и на сообщения чисто информационного характера (новости дня, программы телепередач, расписания транспорта, прогнозы погоды и так далее).</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dirty="0" smtClean="0">
                <a:solidFill>
                  <a:srgbClr val="0070C0"/>
                </a:solidFill>
                <a:latin typeface="Times New Roman"/>
              </a:rPr>
              <a:t>Интернет</a:t>
            </a:r>
            <a:r>
              <a:rPr lang="ru-RU" b="1" baseline="0" dirty="0" smtClean="0">
                <a:solidFill>
                  <a:srgbClr val="000000"/>
                </a:solidFill>
                <a:latin typeface="Times New Roman"/>
              </a:rPr>
              <a:t>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хорош тем, что большинство информационных ресурсов предоставляются для свободного доступа. Помещая какую-то информацию в интернет, вы её обнародуете для всех. Но свободный доступ не означает свободного использования.</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marR="0" rtl="0"/>
            <a:r>
              <a:rPr lang="ru-RU" b="1" dirty="0" smtClean="0">
                <a:solidFill>
                  <a:srgbClr val="0070C0"/>
                </a:solidFill>
                <a:latin typeface="Times New Roman"/>
              </a:rPr>
              <a:t>Сейчас в интернете </a:t>
            </a:r>
          </a:p>
        </p:txBody>
      </p:sp>
      <p:sp>
        <p:nvSpPr>
          <p:cNvPr id="3" name="Текст 2"/>
          <p:cNvSpPr>
            <a:spLocks noGrp="1"/>
          </p:cNvSpPr>
          <p:nvPr>
            <p:ph type="body" idx="1"/>
          </p:nvPr>
        </p:nvSpPr>
        <p:spPr/>
        <p:txBody>
          <a:bodyPr>
            <a:normAutofit fontScale="92500"/>
          </a:bodyPr>
          <a:lstStyle/>
          <a:p>
            <a:pPr marR="0" lvl="0" rtl="0"/>
            <a:r>
              <a:rPr lang="ru-RU" b="1" baseline="0" smtClean="0">
                <a:solidFill>
                  <a:srgbClr val="000000"/>
                </a:solidFill>
                <a:latin typeface="Times New Roman"/>
              </a:rPr>
              <a:t>много как платных, так и бесплатных ресурсов. Если доступ к информации на сайте бесплатен, это не значит, что, используя его информацию, не надо соблюдать требования закона. Чаще всего закон нарушают, разместив на своём сайте чужие произведения без разрешения авторов.</a:t>
            </a:r>
          </a:p>
          <a:p>
            <a:pPr marR="0" lvl="0" rtl="0"/>
            <a:r>
              <a:rPr lang="ru-RU" b="1" baseline="0" smtClean="0">
                <a:solidFill>
                  <a:srgbClr val="000000"/>
                </a:solidFill>
                <a:latin typeface="Times New Roman"/>
              </a:rPr>
              <a:t>Что же можно делать без согласия автора и бесплатно, а чего нельзя?</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dirty="0" smtClean="0">
                <a:solidFill>
                  <a:srgbClr val="0070C0"/>
                </a:solidFill>
                <a:latin typeface="Times New Roman"/>
              </a:rPr>
              <a:t>По</a:t>
            </a:r>
            <a:r>
              <a:rPr lang="ru-RU" b="1" baseline="0" dirty="0" smtClean="0">
                <a:solidFill>
                  <a:srgbClr val="000000"/>
                </a:solidFill>
                <a:latin typeface="Times New Roman"/>
              </a:rPr>
              <a:t> </a:t>
            </a:r>
            <a:r>
              <a:rPr lang="ru-RU" b="1" dirty="0" smtClean="0">
                <a:solidFill>
                  <a:srgbClr val="0070C0"/>
                </a:solidFill>
                <a:latin typeface="Times New Roman"/>
              </a:rPr>
              <a:t>статье</a:t>
            </a:r>
            <a:r>
              <a:rPr lang="ru-RU" b="1" baseline="0" dirty="0" smtClean="0">
                <a:solidFill>
                  <a:srgbClr val="000000"/>
                </a:solidFill>
                <a:latin typeface="Times New Roman"/>
              </a:rPr>
              <a:t> </a:t>
            </a:r>
            <a:r>
              <a:rPr lang="ru-RU" b="1" dirty="0" smtClean="0">
                <a:solidFill>
                  <a:srgbClr val="0070C0"/>
                </a:solidFill>
                <a:latin typeface="Times New Roman"/>
              </a:rPr>
              <a:t>1273</a:t>
            </a:r>
            <a:r>
              <a:rPr lang="ru-RU" b="1" baseline="0" dirty="0" smtClean="0">
                <a:solidFill>
                  <a:srgbClr val="000000"/>
                </a:solidFill>
                <a:latin typeface="Times New Roman"/>
              </a:rPr>
              <a:t> </a:t>
            </a:r>
            <a:r>
              <a:rPr lang="ru-RU" b="1" dirty="0" smtClean="0">
                <a:solidFill>
                  <a:srgbClr val="0070C0"/>
                </a:solidFill>
                <a:latin typeface="Times New Roman"/>
              </a:rPr>
              <a:t>ГК</a:t>
            </a:r>
            <a:r>
              <a:rPr lang="ru-RU" b="1" baseline="0" dirty="0" smtClean="0">
                <a:solidFill>
                  <a:srgbClr val="000000"/>
                </a:solidFill>
                <a:latin typeface="Times New Roman"/>
              </a:rPr>
              <a:t> </a:t>
            </a:r>
            <a:r>
              <a:rPr lang="ru-RU" b="1" dirty="0" smtClean="0">
                <a:solidFill>
                  <a:srgbClr val="0070C0"/>
                </a:solidFill>
                <a:latin typeface="Times New Roman"/>
              </a:rPr>
              <a:t>РФ,</a:t>
            </a:r>
            <a:r>
              <a:rPr lang="ru-RU" b="1" baseline="0" dirty="0" smtClean="0">
                <a:solidFill>
                  <a:srgbClr val="000000"/>
                </a:solidFill>
                <a:latin typeface="Times New Roman"/>
              </a:rPr>
              <a:t>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допускается без согласия автора или иного правообладателя и без выплаты гонорара воспроизведение гражданином обнародованного произведения исключительно в личных целях, для себя.</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dirty="0" smtClean="0">
                <a:solidFill>
                  <a:srgbClr val="0070C0"/>
                </a:solidFill>
                <a:latin typeface="Times New Roman"/>
              </a:rPr>
              <a:t>Воспроизведением</a:t>
            </a:r>
            <a:r>
              <a:rPr lang="ru-RU" b="1" baseline="0" dirty="0" smtClean="0">
                <a:solidFill>
                  <a:srgbClr val="000000"/>
                </a:solidFill>
                <a:latin typeface="Times New Roman"/>
              </a:rPr>
              <a:t>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считается также и изготовление одного или нескольких экземпляров произведения или его части в любой материальной форме. Скачивание на жёсткий диск своего компьютера — тоже воспроизведение.</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dirty="0" smtClean="0">
                <a:solidFill>
                  <a:srgbClr val="0070C0"/>
                </a:solidFill>
                <a:latin typeface="Times New Roman"/>
              </a:rPr>
              <a:t>Можно</a:t>
            </a:r>
            <a:r>
              <a:rPr lang="ru-RU" b="1" baseline="0" dirty="0" smtClean="0">
                <a:solidFill>
                  <a:srgbClr val="000000"/>
                </a:solidFill>
                <a:latin typeface="Times New Roman"/>
              </a:rPr>
              <a:t>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скачать книгу из интернета для личного чтения и чтения членами своей семьи, но не имеем права, не поставив в известность автора (правообладателя), размножить эту копию для продажи.</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исключения. </a:t>
            </a:r>
          </a:p>
        </p:txBody>
      </p:sp>
      <p:sp>
        <p:nvSpPr>
          <p:cNvPr id="3" name="Текст 2"/>
          <p:cNvSpPr>
            <a:spLocks noGrp="1"/>
          </p:cNvSpPr>
          <p:nvPr>
            <p:ph type="body" idx="1"/>
          </p:nvPr>
        </p:nvSpPr>
        <p:spPr/>
        <p:txBody>
          <a:bodyPr>
            <a:normAutofit fontScale="92500" lnSpcReduction="20000"/>
          </a:bodyPr>
          <a:lstStyle/>
          <a:p>
            <a:pPr marR="0" lvl="0" rtl="0"/>
            <a:r>
              <a:rPr lang="ru-RU" b="1" baseline="0" dirty="0" smtClean="0">
                <a:solidFill>
                  <a:srgbClr val="000000"/>
                </a:solidFill>
                <a:latin typeface="Times New Roman"/>
              </a:rPr>
              <a:t>Даже для личного пользования нельзя копировать произведения архитектуры — здания и другие сооружения (нельзя возвести на своём дачном участке копию памятника Петру Первому или главного здания МГУ). Нельзя копировать целиком базы данных или их существенные части. Даже для себя, без продажи другим, нельзя копировать компьютерные программы. Нельзя полностью репродуцировать книги и ноты, то есть </a:t>
            </a:r>
            <a:r>
              <a:rPr lang="ru-RU" b="1" baseline="0" dirty="0" err="1" smtClean="0">
                <a:solidFill>
                  <a:srgbClr val="000000"/>
                </a:solidFill>
                <a:latin typeface="Times New Roman"/>
              </a:rPr>
              <a:t>факсимильно</a:t>
            </a:r>
            <a:r>
              <a:rPr lang="ru-RU" b="1" baseline="0" dirty="0" smtClean="0">
                <a:solidFill>
                  <a:srgbClr val="000000"/>
                </a:solidFill>
                <a:latin typeface="Times New Roman"/>
              </a:rPr>
              <a:t> их копировать с помощью любых технических средств.</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Нельзя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делать видеозаписи аудиовизуального произведения для демонстрации кому-либо, кроме вашей семьи. То есть нельзя, сидя в театре, вести видеосъёмку спектакля, чтобы потом размножить её и продавать желающим. Но показать своим родным можно.</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Контрафакты и пиратство</a:t>
            </a:r>
          </a:p>
        </p:txBody>
      </p:sp>
      <p:sp>
        <p:nvSpPr>
          <p:cNvPr id="3" name="Текст 2"/>
          <p:cNvSpPr>
            <a:spLocks noGrp="1"/>
          </p:cNvSpPr>
          <p:nvPr>
            <p:ph type="body" idx="1"/>
          </p:nvPr>
        </p:nvSpPr>
        <p:spPr/>
        <p:txBody>
          <a:bodyPr>
            <a:normAutofit fontScale="70000" lnSpcReduction="20000"/>
          </a:bodyPr>
          <a:lstStyle/>
          <a:p>
            <a:pPr marR="0" lvl="0" algn="just" rtl="0"/>
            <a:r>
              <a:rPr lang="ru-RU" b="1" baseline="0" dirty="0" smtClean="0">
                <a:solidFill>
                  <a:srgbClr val="000000"/>
                </a:solidFill>
                <a:latin typeface="Times New Roman"/>
              </a:rPr>
              <a:t>В Петербурге полицейские обнаружили свыше 160 тысяч контрафактных учебных пособий. Все они хранились в цехах типографии, расположенной на улице Ломоносова в Парголово. Все эти издания, если верить логотипам, должны были быть изданы в Москве.</a:t>
            </a:r>
          </a:p>
          <a:p>
            <a:pPr marR="0" lvl="0" algn="just" rtl="0"/>
            <a:r>
              <a:rPr lang="ru-RU" b="1" baseline="0" dirty="0" smtClean="0">
                <a:solidFill>
                  <a:srgbClr val="000000"/>
                </a:solidFill>
                <a:latin typeface="Times New Roman"/>
              </a:rPr>
              <a:t>Примечательно, что печать учебников происходила не в подпольных цехах, а в самой что ни на есть легальной типографии. Сейчас следователи выясняют, кто обратился в типографию с заказом и где планировалось реализовать партию контрафактных учебных пособий. Ущерб правообладателю оценивается примерно в 12 миллионов рублей.</a:t>
            </a:r>
          </a:p>
          <a:p>
            <a:pPr marR="0" lvl="0" algn="just" rtl="0"/>
            <a:r>
              <a:rPr lang="ru-RU" b="1" baseline="0" dirty="0" smtClean="0">
                <a:solidFill>
                  <a:srgbClr val="000000"/>
                </a:solidFill>
                <a:latin typeface="Times New Roman"/>
              </a:rPr>
              <a:t>В настоящее время Контрафактные учебники печатают в промышленных масштабах.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b="1" dirty="0" smtClean="0">
                <a:solidFill>
                  <a:srgbClr val="0070C0"/>
                </a:solidFill>
                <a:latin typeface="Times New Roman"/>
              </a:rPr>
              <a:t>В соответствии со статьёй 1274 ГК РФ, </a:t>
            </a:r>
          </a:p>
        </p:txBody>
      </p:sp>
      <p:sp>
        <p:nvSpPr>
          <p:cNvPr id="3" name="Текст 2"/>
          <p:cNvSpPr>
            <a:spLocks noGrp="1"/>
          </p:cNvSpPr>
          <p:nvPr>
            <p:ph type="body" idx="1"/>
          </p:nvPr>
        </p:nvSpPr>
        <p:spPr/>
        <p:txBody>
          <a:bodyPr>
            <a:normAutofit fontScale="85000" lnSpcReduction="10000"/>
          </a:bodyPr>
          <a:lstStyle/>
          <a:p>
            <a:pPr marR="0" lvl="0" rtl="0"/>
            <a:r>
              <a:rPr lang="ru-RU" b="1" baseline="0" smtClean="0">
                <a:solidFill>
                  <a:srgbClr val="000000"/>
                </a:solidFill>
                <a:latin typeface="Times New Roman"/>
              </a:rPr>
              <a:t>можно без согласия автора или иного правообладателя и без выплаты вознаграждения цитировать его труд в оригинале и в переводе в научных, полемических, критических, информационных, учебных целях. Сюда входят и обзоры печати с отрывками из газетных и журнальных статей. Можно использовать произведения и отрывки из них как иллюстрации в учебном издании, радио- и телепередачах или в своём блоге. Но обязательно указать, кто автор и откуда взята цитата.</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Разрешено воспроизводить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в периодическом печатном издании, читать по радио или телевидению статьи по различным актуальным вопросам, опубликованные в печатной периодике, если это не было специально запрещено автором или иным правообладателем.</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Можно</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Никто не запрещает воспроизвести в периодике, сообщить в радио- и телепередачах публично произнесённые политические речи, обращения, доклады и тому подобное в объёме, необходимом для информирования читателей, слушателей и зрителей.</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Закон разрешает </a:t>
            </a:r>
          </a:p>
        </p:txBody>
      </p:sp>
      <p:sp>
        <p:nvSpPr>
          <p:cNvPr id="3" name="Текст 2"/>
          <p:cNvSpPr>
            <a:spLocks noGrp="1"/>
          </p:cNvSpPr>
          <p:nvPr>
            <p:ph type="body" idx="1"/>
          </p:nvPr>
        </p:nvSpPr>
        <p:spPr/>
        <p:txBody>
          <a:bodyPr/>
          <a:lstStyle/>
          <a:p>
            <a:pPr marR="0" lvl="0" rtl="0"/>
            <a:r>
              <a:rPr lang="ru-RU" b="1" baseline="0" smtClean="0">
                <a:solidFill>
                  <a:srgbClr val="000000"/>
                </a:solidFill>
                <a:latin typeface="Times New Roman"/>
              </a:rPr>
              <a:t>в репортажах о различных событиях показывать произведения, увиденные или услышанные репортёром. Это значит, что не запрещены репортажи с выставок, концертов, конкурсов исполнителей и других культурных событий.</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b="1" dirty="0" smtClean="0">
                <a:solidFill>
                  <a:srgbClr val="0070C0"/>
                </a:solidFill>
                <a:latin typeface="Times New Roman"/>
              </a:rPr>
              <a:t>Разрешено бесплатное публичное исполнение произведений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вживую в образовательных, медицинских организациях, организациях социального обслуживания и учреждениях уголовно-исполнительной системы. То есть поставить своими силами спектакль в школе, больнице или тюрьме можно без разрешения автора.</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Понятие «смежные права».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Субъектами смежных прав являются исполнители, производители фонограмм, организации эфирного и кабельного вещания. Ведь они заключили договор с автором, разрешившим им использовать своё произведение.</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70C0"/>
                </a:solidFill>
                <a:latin typeface="Times New Roman"/>
              </a:rPr>
              <a:t>Смежные права охраняются. </a:t>
            </a:r>
          </a:p>
        </p:txBody>
      </p:sp>
      <p:sp>
        <p:nvSpPr>
          <p:cNvPr id="3" name="Текст 2"/>
          <p:cNvSpPr>
            <a:spLocks noGrp="1"/>
          </p:cNvSpPr>
          <p:nvPr>
            <p:ph type="body" idx="1"/>
          </p:nvPr>
        </p:nvSpPr>
        <p:spPr/>
        <p:txBody>
          <a:bodyPr>
            <a:normAutofit fontScale="92500" lnSpcReduction="20000"/>
          </a:bodyPr>
          <a:lstStyle/>
          <a:p>
            <a:pPr marR="0" lvl="0" algn="just" rtl="0"/>
            <a:r>
              <a:rPr lang="ru-RU" b="1" baseline="0" dirty="0" smtClean="0">
                <a:solidFill>
                  <a:srgbClr val="000000"/>
                </a:solidFill>
                <a:latin typeface="Times New Roman"/>
              </a:rPr>
              <a:t>В российском Уголовном кодексе на этот счёт есть статья 146 под названием «Нарушение авторских и смежных прав». Она предусматривает уголовное наказание за присвоение авторства (плагиат), если это деяние причинило крупный или особо крупный ущерб автору или иному правообладателю, а равно и за приобретение, хранение, перевозку контрафактных экземпляров произведений или фонограмм в целях сбыта.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dirty="0" smtClean="0">
                <a:solidFill>
                  <a:srgbClr val="0070C0"/>
                </a:solidFill>
                <a:latin typeface="Times New Roman"/>
              </a:rPr>
              <a:t>Крупным ущербом считается,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если стоимость экземпляров произведений либо прав на них превышает сто тысяч рублей, а особо крупным — миллион рублей. Наказание — лишение свободы на срок до шести лет. Но, конечно, дело до уголовного преследования у нас в стране редко доходит. В основном используются гражданско-правовые методы защиты — возмещение материального ущерба.</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0070C0"/>
                </a:solidFill>
                <a:latin typeface="Times New Roman"/>
              </a:rPr>
              <a:t>В интернете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по объективным причинам сложно добиться максимального соблюдения авторского права, но то, что российское законодательство хотя бы обратило на это внимание, уже большой плюс.</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R="0" rtl="0"/>
            <a:r>
              <a:rPr lang="ru-RU" b="1" baseline="0" dirty="0" smtClean="0">
                <a:solidFill>
                  <a:srgbClr val="0070C0"/>
                </a:solidFill>
                <a:latin typeface="Times New Roman"/>
              </a:rPr>
              <a:t>Согласно действующему Федеральному закону </a:t>
            </a:r>
          </a:p>
        </p:txBody>
      </p:sp>
      <p:sp>
        <p:nvSpPr>
          <p:cNvPr id="3" name="Текст 2"/>
          <p:cNvSpPr>
            <a:spLocks noGrp="1"/>
          </p:cNvSpPr>
          <p:nvPr>
            <p:ph type="body" idx="1"/>
          </p:nvPr>
        </p:nvSpPr>
        <p:spPr/>
        <p:txBody>
          <a:bodyPr>
            <a:normAutofit fontScale="85000" lnSpcReduction="20000"/>
          </a:bodyPr>
          <a:lstStyle/>
          <a:p>
            <a:pPr marR="0" lvl="0" algn="just" rtl="0"/>
            <a:r>
              <a:rPr lang="ru-RU" b="1" baseline="0" dirty="0" smtClean="0">
                <a:solidFill>
                  <a:srgbClr val="000000"/>
                </a:solidFill>
                <a:latin typeface="Times New Roman"/>
              </a:rPr>
              <a:t>от 27.07.2006 г. № 149-ФЗ «Об информации, информационных технологиях и о защите информации», правообладатель, обнаружив сайт, на котором незаконно размещена информация, содержащая объекты его авторских и (или) смежных прав, может направить владельцу этого сайта заявление о нарушении своих прав. Владелец информационного ресурса обязан рассмотреть претензию в течение 24 часов и удалить незаконно размещённую информацию.</a:t>
            </a:r>
          </a:p>
          <a:p>
            <a:pPr marR="0" lvl="0" algn="just" rtl="0"/>
            <a:r>
              <a:rPr lang="ru-RU" b="1" baseline="0" dirty="0" smtClean="0">
                <a:solidFill>
                  <a:srgbClr val="000000"/>
                </a:solidFill>
                <a:latin typeface="Times New Roman"/>
              </a:rPr>
              <a:t>Если же реакции на заявление нет, правообладатель может потребовать заблокировать сайт, обратившись через суд в </a:t>
            </a:r>
            <a:r>
              <a:rPr lang="ru-RU" b="1" baseline="0" dirty="0" err="1" smtClean="0">
                <a:solidFill>
                  <a:srgbClr val="000000"/>
                </a:solidFill>
                <a:latin typeface="Times New Roman"/>
              </a:rPr>
              <a:t>Роскомнадзор</a:t>
            </a:r>
            <a:r>
              <a:rPr lang="ru-RU" b="1" baseline="0" dirty="0" smtClean="0">
                <a:solidFill>
                  <a:srgbClr val="000000"/>
                </a:solidFill>
                <a:latin typeface="Times New Roman"/>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Это – выгодный бизнес. </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Для организации процесса мошенники закупают образцы настоящей литературы, сканируют их, переводят изображения на специальную пленку и изготавливают штамп-форму. - Согласно расчетам аналитической службы, для </a:t>
            </a:r>
            <a:r>
              <a:rPr lang="ru-RU" b="1" baseline="0" dirty="0" err="1" smtClean="0">
                <a:solidFill>
                  <a:srgbClr val="000000"/>
                </a:solidFill>
                <a:latin typeface="Times New Roman"/>
              </a:rPr>
              <a:t>типо-графий</a:t>
            </a:r>
            <a:r>
              <a:rPr lang="ru-RU" b="1" baseline="0" dirty="0" smtClean="0">
                <a:solidFill>
                  <a:srgbClr val="000000"/>
                </a:solidFill>
                <a:latin typeface="Times New Roman"/>
              </a:rPr>
              <a:t> рентабельность бизнеса по печати поддельных книг для школы может превышать 500 процентов.</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К учебной литературе </a:t>
            </a:r>
          </a:p>
        </p:txBody>
      </p:sp>
      <p:sp>
        <p:nvSpPr>
          <p:cNvPr id="3" name="Текст 2"/>
          <p:cNvSpPr>
            <a:spLocks noGrp="1"/>
          </p:cNvSpPr>
          <p:nvPr>
            <p:ph type="body" idx="1"/>
          </p:nvPr>
        </p:nvSpPr>
        <p:spPr/>
        <p:txBody>
          <a:bodyPr>
            <a:normAutofit fontScale="92500" lnSpcReduction="10000"/>
          </a:bodyPr>
          <a:lstStyle/>
          <a:p>
            <a:pPr marR="0" lvl="0" algn="just" rtl="0"/>
            <a:r>
              <a:rPr lang="ru-RU" b="1" baseline="0" dirty="0" smtClean="0">
                <a:solidFill>
                  <a:srgbClr val="000000"/>
                </a:solidFill>
                <a:latin typeface="Times New Roman"/>
              </a:rPr>
              <a:t>достаточно жесткие требования, книги должны быть легкими, в красках не должно содержаться отравляющих веществ. Поддельные пособия на предмет соответствия гигиеническим нормам никто не проверяет. На поддельных книгах видны и другие огрехи: блеклые иллюстрации, расплывающиеся шрифты, скачущие строчки и неровные абзацы. Нередко в контрафактных книгах перепутаны страницы.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Официальные издательства </a:t>
            </a:r>
          </a:p>
        </p:txBody>
      </p:sp>
      <p:sp>
        <p:nvSpPr>
          <p:cNvPr id="3" name="Текст 2"/>
          <p:cNvSpPr>
            <a:spLocks noGrp="1"/>
          </p:cNvSpPr>
          <p:nvPr>
            <p:ph type="body" idx="1"/>
          </p:nvPr>
        </p:nvSpPr>
        <p:spPr/>
        <p:txBody>
          <a:bodyPr>
            <a:normAutofit fontScale="92500" lnSpcReduction="20000"/>
          </a:bodyPr>
          <a:lstStyle/>
          <a:p>
            <a:pPr marR="0" lvl="0" algn="just" rtl="0"/>
            <a:r>
              <a:rPr lang="ru-RU" b="1" baseline="0" dirty="0" smtClean="0">
                <a:solidFill>
                  <a:srgbClr val="000000"/>
                </a:solidFill>
                <a:latin typeface="Times New Roman"/>
              </a:rPr>
              <a:t>и авторы тратят много времени и средств на разработку учебника: написание текстов, редактуру, дизайн схем, подбор иллюстраций. А преступники берут для копирования уже готовый "продукт" и снимают с рынка сливки. Как правило, бизнес контрафактных учебников управляется организованной группой. После печати поддельных школьных книг в типографии мошенники распространяют их в регионах. Цену устанавливают на 20-30 процентов ниже официальной, - говорит эксперт.</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Выход</a:t>
            </a:r>
          </a:p>
        </p:txBody>
      </p:sp>
      <p:sp>
        <p:nvSpPr>
          <p:cNvPr id="3" name="Текст 2"/>
          <p:cNvSpPr>
            <a:spLocks noGrp="1"/>
          </p:cNvSpPr>
          <p:nvPr>
            <p:ph type="body" idx="1"/>
          </p:nvPr>
        </p:nvSpPr>
        <p:spPr/>
        <p:txBody>
          <a:bodyPr/>
          <a:lstStyle/>
          <a:p>
            <a:pPr marR="0" lvl="0" algn="just" rtl="0"/>
            <a:r>
              <a:rPr lang="ru-RU" b="1" baseline="0" dirty="0" smtClean="0">
                <a:solidFill>
                  <a:srgbClr val="000000"/>
                </a:solidFill>
                <a:latin typeface="Times New Roman"/>
              </a:rPr>
              <a:t>Выходом для легальных книгоиздателей могло бы стать внедрение </a:t>
            </a:r>
            <a:r>
              <a:rPr lang="ru-RU" b="1" baseline="0" dirty="0" err="1" smtClean="0">
                <a:solidFill>
                  <a:srgbClr val="000000"/>
                </a:solidFill>
                <a:latin typeface="Times New Roman"/>
              </a:rPr>
              <a:t>бренд-контроля</a:t>
            </a:r>
            <a:r>
              <a:rPr lang="ru-RU" b="1" baseline="0" dirty="0" smtClean="0">
                <a:solidFill>
                  <a:srgbClr val="000000"/>
                </a:solidFill>
                <a:latin typeface="Times New Roman"/>
              </a:rPr>
              <a:t>, когда в каждую книгу зашивается код, скрытый от прочтения до момента покупки. С помощью этого кода потребитель может определить подлинность по </a:t>
            </a:r>
            <a:r>
              <a:rPr lang="ru-RU" b="1" baseline="0" dirty="0" err="1" smtClean="0">
                <a:solidFill>
                  <a:srgbClr val="000000"/>
                </a:solidFill>
                <a:latin typeface="Times New Roman"/>
              </a:rPr>
              <a:t>смс</a:t>
            </a:r>
            <a:r>
              <a:rPr lang="ru-RU" b="1" baseline="0" dirty="0" smtClean="0">
                <a:solidFill>
                  <a:srgbClr val="000000"/>
                </a:solidFill>
                <a:latin typeface="Times New Roman"/>
              </a:rPr>
              <a:t> или через интернет.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Авторство и Интернет</a:t>
            </a:r>
          </a:p>
        </p:txBody>
      </p:sp>
      <p:sp>
        <p:nvSpPr>
          <p:cNvPr id="3" name="Текст 2"/>
          <p:cNvSpPr>
            <a:spLocks noGrp="1"/>
          </p:cNvSpPr>
          <p:nvPr>
            <p:ph type="body" idx="1"/>
          </p:nvPr>
        </p:nvSpPr>
        <p:spPr/>
        <p:txBody>
          <a:bodyPr>
            <a:normAutofit fontScale="85000" lnSpcReduction="20000"/>
          </a:bodyPr>
          <a:lstStyle/>
          <a:p>
            <a:pPr marR="0" lvl="0" algn="just" rtl="0"/>
            <a:r>
              <a:rPr lang="ru-RU" b="1" baseline="0" dirty="0" smtClean="0">
                <a:solidFill>
                  <a:srgbClr val="000000"/>
                </a:solidFill>
                <a:latin typeface="Times New Roman"/>
              </a:rPr>
              <a:t>Авторское право, один из разделов гражданского права, регламентирует имущественные (связанные с получением материальных благ) и неимущественные (не связанные с благами) отношения, возникающие вокруг создания и использования интеллектуальной собственности. В цивилизованном обществе интеллектуальная собственность, как и материальная, охраняется государством. Заметим, что в США случаи нарушения авторских прав расследует такая серьёзная организация, как ФБР, даже если они не связаны с материальным ущербом.</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R="0" rtl="0"/>
            <a:r>
              <a:rPr lang="ru-RU" b="1" baseline="0" smtClean="0">
                <a:solidFill>
                  <a:srgbClr val="000000"/>
                </a:solidFill>
                <a:latin typeface="Times New Roman"/>
              </a:rPr>
              <a:t>Защита законом</a:t>
            </a:r>
          </a:p>
        </p:txBody>
      </p:sp>
      <p:sp>
        <p:nvSpPr>
          <p:cNvPr id="3" name="Текст 2"/>
          <p:cNvSpPr>
            <a:spLocks noGrp="1"/>
          </p:cNvSpPr>
          <p:nvPr>
            <p:ph type="body" idx="1"/>
          </p:nvPr>
        </p:nvSpPr>
        <p:spPr/>
        <p:txBody>
          <a:bodyPr>
            <a:normAutofit fontScale="70000" lnSpcReduction="20000"/>
          </a:bodyPr>
          <a:lstStyle/>
          <a:p>
            <a:pPr marR="0" lvl="0" algn="just" rtl="0"/>
            <a:r>
              <a:rPr lang="ru-RU" b="1" baseline="0" dirty="0" smtClean="0">
                <a:solidFill>
                  <a:srgbClr val="000000"/>
                </a:solidFill>
                <a:latin typeface="Times New Roman"/>
              </a:rPr>
              <a:t>Согласно статье 1259 Гражданского кодекса РФ, к объектам авторских прав относятся произведения науки, литературы и искусства независимо от достоинств и назначения произведения, а также от способа его выражения. Закон защищает литературные, музыкальные, сценарные, хореографические, аудиовизуальные произведения, произведения живописи, скульптуры, графики, дизайна, архитектуры, градостроительства и садово-паркового искусства, в том числе в виде проектов, чертежей, изображений и макетов, а также фотографии, географические и другие карты, планы, программы для ЭВМ. Интернет-сайт тоже можно рассматривать как объект авторского права, ведь кем-то он создан, значит, имеет автора.</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60</TotalTime>
  <Words>2031</Words>
  <Application>Microsoft Office PowerPoint</Application>
  <PresentationFormat>Экран (4:3)</PresentationFormat>
  <Paragraphs>87</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Трек</vt:lpstr>
      <vt:lpstr>Проблемы реализации авторских и смежных прав. Контрафакты и пиратство. Авторство и Интернет.</vt:lpstr>
      <vt:lpstr>Слайд 2</vt:lpstr>
      <vt:lpstr>Контрафакты и пиратство</vt:lpstr>
      <vt:lpstr>Это – выгодный бизнес. </vt:lpstr>
      <vt:lpstr>К учебной литературе </vt:lpstr>
      <vt:lpstr>Официальные издательства </vt:lpstr>
      <vt:lpstr>Выход</vt:lpstr>
      <vt:lpstr>Авторство и Интернет</vt:lpstr>
      <vt:lpstr>Защита законом</vt:lpstr>
      <vt:lpstr>Объекты авторского права</vt:lpstr>
      <vt:lpstr>Авторские права </vt:lpstr>
      <vt:lpstr>Для возникновения авторских прав </vt:lpstr>
      <vt:lpstr>Идея, мысль, сюжет </vt:lpstr>
      <vt:lpstr>Автору по закону </vt:lpstr>
      <vt:lpstr>Из статьи 1270 ГК РФ следует, </vt:lpstr>
      <vt:lpstr>Исключительное право</vt:lpstr>
      <vt:lpstr>После указанного срока </vt:lpstr>
      <vt:lpstr>Авторство, имя автора и неприкосновенность произведения охраняются законом бессрочно. </vt:lpstr>
      <vt:lpstr>Положение на радио и по телевидению</vt:lpstr>
      <vt:lpstr>Авторами театральной постановки, </vt:lpstr>
      <vt:lpstr>Не относятся к объектам авторских прав </vt:lpstr>
      <vt:lpstr>Нет авторского права </vt:lpstr>
      <vt:lpstr>Интернет </vt:lpstr>
      <vt:lpstr>Сейчас в интернете </vt:lpstr>
      <vt:lpstr>По статье 1273 ГК РФ, </vt:lpstr>
      <vt:lpstr>Воспроизведением </vt:lpstr>
      <vt:lpstr>Можно </vt:lpstr>
      <vt:lpstr>исключения. </vt:lpstr>
      <vt:lpstr>Нельзя </vt:lpstr>
      <vt:lpstr>В соответствии со статьёй 1274 ГК РФ, </vt:lpstr>
      <vt:lpstr>Разрешено воспроизводить </vt:lpstr>
      <vt:lpstr>Можно</vt:lpstr>
      <vt:lpstr>Закон разрешает </vt:lpstr>
      <vt:lpstr>Разрешено бесплатное публичное исполнение произведений </vt:lpstr>
      <vt:lpstr>Понятие «смежные права». </vt:lpstr>
      <vt:lpstr>Смежные права охраняются. </vt:lpstr>
      <vt:lpstr>Крупным ущербом считается, </vt:lpstr>
      <vt:lpstr>В интернете </vt:lpstr>
      <vt:lpstr>Согласно действующему Федеральному закону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Пиратство. Авторство и инернет</dc:title>
  <dc:creator>Мишанкина Лариса Геннадьевна</dc:creator>
  <cp:lastModifiedBy>rostomova</cp:lastModifiedBy>
  <cp:revision>6</cp:revision>
  <dcterms:created xsi:type="dcterms:W3CDTF">2019-10-24T11:33:53Z</dcterms:created>
  <dcterms:modified xsi:type="dcterms:W3CDTF">2020-10-20T05:59:30Z</dcterms:modified>
</cp:coreProperties>
</file>