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3" r:id="rId6"/>
    <p:sldId id="264" r:id="rId7"/>
    <p:sldId id="268" r:id="rId8"/>
    <p:sldId id="270" r:id="rId9"/>
    <p:sldId id="271" r:id="rId10"/>
    <p:sldId id="265" r:id="rId11"/>
    <p:sldId id="269" r:id="rId12"/>
    <p:sldId id="266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179C-C93E-4BCB-9453-1CC1C2F2595C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890A6-E622-454E-B5A1-A6340033D9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179C-C93E-4BCB-9453-1CC1C2F2595C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890A6-E622-454E-B5A1-A6340033D9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179C-C93E-4BCB-9453-1CC1C2F2595C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890A6-E622-454E-B5A1-A6340033D9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179C-C93E-4BCB-9453-1CC1C2F2595C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890A6-E622-454E-B5A1-A6340033D9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179C-C93E-4BCB-9453-1CC1C2F2595C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890A6-E622-454E-B5A1-A6340033D9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179C-C93E-4BCB-9453-1CC1C2F2595C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890A6-E622-454E-B5A1-A6340033D9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179C-C93E-4BCB-9453-1CC1C2F2595C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890A6-E622-454E-B5A1-A6340033D9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179C-C93E-4BCB-9453-1CC1C2F2595C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890A6-E622-454E-B5A1-A6340033D9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179C-C93E-4BCB-9453-1CC1C2F2595C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890A6-E622-454E-B5A1-A6340033D9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179C-C93E-4BCB-9453-1CC1C2F2595C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890A6-E622-454E-B5A1-A6340033D9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179C-C93E-4BCB-9453-1CC1C2F2595C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890A6-E622-454E-B5A1-A6340033D9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7179C-C93E-4BCB-9453-1CC1C2F2595C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890A6-E622-454E-B5A1-A6340033D97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928934"/>
            <a:ext cx="9144000" cy="1470025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Тема: «Экономическое содержание оборотного капитала предприятия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Специальность: 38.02.06 «Финансы»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214290"/>
            <a:ext cx="9144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</a:rPr>
              <a:t>МИНИСТЕРСТВО ОБРАЗОВАНИЯ, НАУКИ И МОЛОДЕЖНОЙ ПОЛИТИКИ КРАСНОДАРСКОГО КРАЯ </a:t>
            </a:r>
          </a:p>
          <a:p>
            <a:pPr algn="ctr"/>
            <a:r>
              <a:rPr lang="ru-RU" sz="2000" dirty="0" smtClean="0">
                <a:latin typeface="Times New Roman" pitchFamily="18" charset="0"/>
              </a:rPr>
              <a:t>Государственное автономное профессиональное образовательное </a:t>
            </a:r>
          </a:p>
          <a:p>
            <a:pPr algn="ctr"/>
            <a:r>
              <a:rPr lang="ru-RU" sz="2000" dirty="0" smtClean="0">
                <a:latin typeface="Times New Roman" pitchFamily="18" charset="0"/>
              </a:rPr>
              <a:t>учреждение Краснодарского края </a:t>
            </a:r>
          </a:p>
          <a:p>
            <a:pPr algn="ctr"/>
            <a:r>
              <a:rPr lang="ru-RU" sz="2000" dirty="0" smtClean="0">
                <a:latin typeface="Times New Roman" pitchFamily="18" charset="0"/>
              </a:rPr>
              <a:t>«Новороссийский колледж строительства и экономики» </a:t>
            </a:r>
          </a:p>
          <a:p>
            <a:pPr algn="ctr"/>
            <a:r>
              <a:rPr lang="ru-RU" sz="2000" dirty="0" smtClean="0">
                <a:latin typeface="Times New Roman" pitchFamily="18" charset="0"/>
              </a:rPr>
              <a:t>(ГАПОУ КК «НКСЭ</a:t>
            </a:r>
            <a:r>
              <a:rPr lang="ru-RU" sz="2000" dirty="0" smtClean="0">
                <a:latin typeface="Times New Roman" pitchFamily="18" charset="0"/>
              </a:rPr>
              <a:t>»)</a:t>
            </a:r>
          </a:p>
          <a:p>
            <a:pPr algn="ctr"/>
            <a:r>
              <a:rPr lang="ru-RU" sz="2000" dirty="0" smtClean="0">
                <a:latin typeface="Times New Roman" pitchFamily="18" charset="0"/>
              </a:rPr>
              <a:t>По </a:t>
            </a:r>
            <a:r>
              <a:rPr lang="ru-RU" sz="2000" b="1" dirty="0" smtClean="0">
                <a:latin typeface="Times New Roman" pitchFamily="18" charset="0"/>
              </a:rPr>
              <a:t>МДК 03.01 «Финансы организаций»</a:t>
            </a:r>
            <a:endParaRPr lang="ru-RU" sz="20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357166"/>
            <a:ext cx="842968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</a:rPr>
              <a:t>Норматив оборотных средств, авансируемых в сырье, основные материалы и покупные полуфабрикаты, определяется по формуле: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2214554"/>
            <a:ext cx="842968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800" b="1" i="1" dirty="0">
                <a:latin typeface="Times New Roman" pitchFamily="18" charset="0"/>
              </a:rPr>
              <a:t>Н = РхД,</a:t>
            </a:r>
          </a:p>
          <a:p>
            <a:pPr>
              <a:defRPr/>
            </a:pPr>
            <a:r>
              <a:rPr lang="ru-RU" sz="2800" dirty="0">
                <a:latin typeface="Times New Roman" pitchFamily="18" charset="0"/>
              </a:rPr>
              <a:t>                                            </a:t>
            </a:r>
            <a:r>
              <a:rPr lang="ru-RU" sz="2800" i="1" dirty="0">
                <a:latin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</a:rPr>
              <a:t>где</a:t>
            </a:r>
            <a:r>
              <a:rPr lang="ru-RU" sz="2800" i="1" dirty="0">
                <a:latin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</a:rPr>
              <a:t>     </a:t>
            </a:r>
          </a:p>
          <a:p>
            <a:pPr>
              <a:defRPr/>
            </a:pPr>
            <a:r>
              <a:rPr lang="ru-RU" sz="2800" dirty="0">
                <a:latin typeface="Times New Roman" pitchFamily="18" charset="0"/>
              </a:rPr>
              <a:t>Н — норматив оборотных средств по конкретному </a:t>
            </a:r>
          </a:p>
          <a:p>
            <a:pPr>
              <a:defRPr/>
            </a:pPr>
            <a:r>
              <a:rPr lang="ru-RU" sz="2800" dirty="0">
                <a:latin typeface="Times New Roman" pitchFamily="18" charset="0"/>
              </a:rPr>
              <a:t>         элементу на конец планируемого периода; </a:t>
            </a:r>
          </a:p>
          <a:p>
            <a:pPr>
              <a:defRPr/>
            </a:pPr>
            <a:r>
              <a:rPr lang="ru-RU" sz="2800" dirty="0">
                <a:latin typeface="Times New Roman" pitchFamily="18" charset="0"/>
              </a:rPr>
              <a:t>Р — среднесуточный расход элементов </a:t>
            </a:r>
          </a:p>
          <a:p>
            <a:pPr>
              <a:defRPr/>
            </a:pPr>
            <a:r>
              <a:rPr lang="ru-RU" sz="2800" dirty="0">
                <a:latin typeface="Times New Roman" pitchFamily="18" charset="0"/>
              </a:rPr>
              <a:t>        оборотных средств;</a:t>
            </a:r>
          </a:p>
          <a:p>
            <a:pPr>
              <a:defRPr/>
            </a:pPr>
            <a:r>
              <a:rPr lang="ru-RU" sz="2800" dirty="0">
                <a:latin typeface="Times New Roman" pitchFamily="18" charset="0"/>
              </a:rPr>
              <a:t>Д — норма запаса в днях для данного элемента</a:t>
            </a:r>
          </a:p>
          <a:p>
            <a:pPr>
              <a:defRPr/>
            </a:pPr>
            <a:r>
              <a:rPr lang="ru-RU" sz="2800" dirty="0">
                <a:latin typeface="Times New Roman" pitchFamily="18" charset="0"/>
              </a:rPr>
              <a:t>         оборотных средств.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85728"/>
            <a:ext cx="9144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</a:rPr>
              <a:t>Норматив оборотных средств по статье </a:t>
            </a:r>
          </a:p>
          <a:p>
            <a:pPr algn="ctr"/>
            <a:r>
              <a:rPr lang="ru-RU" sz="2800" dirty="0" smtClean="0">
                <a:latin typeface="Times New Roman" pitchFamily="18" charset="0"/>
              </a:rPr>
              <a:t>«Расходы будущих периодов» </a:t>
            </a:r>
            <a:r>
              <a:rPr lang="ru-RU" sz="2800" b="1" u="sng" dirty="0" smtClean="0">
                <a:latin typeface="Times New Roman" pitchFamily="18" charset="0"/>
              </a:rPr>
              <a:t/>
            </a:r>
            <a:br>
              <a:rPr lang="ru-RU" sz="2800" b="1" u="sng" dirty="0" smtClean="0">
                <a:latin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</a:rPr>
              <a:t>определяется по формуле: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1857364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800" b="1" dirty="0">
                <a:latin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</a:rPr>
              <a:t>Нрбп</a:t>
            </a:r>
            <a:r>
              <a:rPr lang="ru-RU" sz="2800" b="1" dirty="0">
                <a:latin typeface="Times New Roman" pitchFamily="18" charset="0"/>
              </a:rPr>
              <a:t> = </a:t>
            </a:r>
            <a:r>
              <a:rPr lang="ru-RU" sz="2800" b="1" dirty="0" err="1">
                <a:latin typeface="Times New Roman" pitchFamily="18" charset="0"/>
              </a:rPr>
              <a:t>РБПн+</a:t>
            </a:r>
            <a:r>
              <a:rPr lang="ru-RU" sz="2800" b="1" dirty="0">
                <a:latin typeface="Times New Roman" pitchFamily="18" charset="0"/>
              </a:rPr>
              <a:t>  </a:t>
            </a:r>
            <a:r>
              <a:rPr lang="ru-RU" sz="2800" b="1" dirty="0" err="1">
                <a:latin typeface="Times New Roman" pitchFamily="18" charset="0"/>
              </a:rPr>
              <a:t>РБПп</a:t>
            </a:r>
            <a:r>
              <a:rPr lang="ru-RU" sz="2800" b="1" dirty="0">
                <a:latin typeface="Times New Roman" pitchFamily="18" charset="0"/>
              </a:rPr>
              <a:t>  - </a:t>
            </a:r>
            <a:r>
              <a:rPr lang="ru-RU" sz="2800" b="1" dirty="0" err="1">
                <a:latin typeface="Times New Roman" pitchFamily="18" charset="0"/>
              </a:rPr>
              <a:t>РБПвкл</a:t>
            </a:r>
            <a:r>
              <a:rPr lang="ru-RU" sz="2800" dirty="0">
                <a:latin typeface="Arial" charset="0"/>
              </a:rPr>
              <a:t> </a:t>
            </a:r>
            <a:r>
              <a:rPr lang="ru-RU" sz="2800" b="1" dirty="0">
                <a:latin typeface="Times New Roman" pitchFamily="18" charset="0"/>
              </a:rPr>
              <a:t>,</a:t>
            </a:r>
          </a:p>
          <a:p>
            <a:pPr algn="ctr">
              <a:defRPr/>
            </a:pPr>
            <a:r>
              <a:rPr lang="ru-RU" sz="2800" dirty="0">
                <a:latin typeface="Times New Roman" pitchFamily="18" charset="0"/>
              </a:rPr>
              <a:t>где    </a:t>
            </a:r>
            <a:endParaRPr lang="ru-RU" sz="2800" dirty="0" smtClean="0">
              <a:latin typeface="Times New Roman" pitchFamily="18" charset="0"/>
            </a:endParaRPr>
          </a:p>
          <a:p>
            <a:pPr marL="715963">
              <a:defRPr/>
            </a:pPr>
            <a:r>
              <a:rPr lang="ru-RU" sz="2800" dirty="0" err="1" smtClean="0">
                <a:latin typeface="Times New Roman" pitchFamily="18" charset="0"/>
              </a:rPr>
              <a:t>РБПн</a:t>
            </a:r>
            <a:r>
              <a:rPr lang="ru-RU" sz="2800" b="1" dirty="0" smtClean="0">
                <a:latin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</a:rPr>
              <a:t>— сумма расходов будущих</a:t>
            </a:r>
          </a:p>
          <a:p>
            <a:pPr>
              <a:defRPr/>
            </a:pPr>
            <a:r>
              <a:rPr lang="ru-RU" sz="2800" dirty="0">
                <a:latin typeface="Times New Roman" pitchFamily="18" charset="0"/>
              </a:rPr>
              <a:t>                    периодов на начало планируемого периода;</a:t>
            </a:r>
          </a:p>
          <a:p>
            <a:pPr>
              <a:defRPr/>
            </a:pPr>
            <a:r>
              <a:rPr lang="ru-RU" sz="2800" dirty="0">
                <a:latin typeface="Times New Roman" pitchFamily="18" charset="0"/>
              </a:rPr>
              <a:t>         </a:t>
            </a:r>
            <a:r>
              <a:rPr lang="ru-RU" sz="2800" dirty="0" err="1">
                <a:latin typeface="Times New Roman" pitchFamily="18" charset="0"/>
              </a:rPr>
              <a:t>РБПп</a:t>
            </a:r>
            <a:r>
              <a:rPr lang="ru-RU" sz="2800" dirty="0">
                <a:latin typeface="Times New Roman" pitchFamily="18" charset="0"/>
              </a:rPr>
              <a:t>  — расходы будущих периодов </a:t>
            </a:r>
          </a:p>
          <a:p>
            <a:pPr>
              <a:defRPr/>
            </a:pPr>
            <a:r>
              <a:rPr lang="ru-RU" sz="2800" dirty="0">
                <a:latin typeface="Times New Roman" pitchFamily="18" charset="0"/>
              </a:rPr>
              <a:t>                    в планируемом периоде в соответствии</a:t>
            </a:r>
          </a:p>
          <a:p>
            <a:pPr>
              <a:defRPr/>
            </a:pPr>
            <a:r>
              <a:rPr lang="ru-RU" sz="2800" dirty="0">
                <a:latin typeface="Times New Roman" pitchFamily="18" charset="0"/>
              </a:rPr>
              <a:t>                    со сметой;</a:t>
            </a:r>
          </a:p>
          <a:p>
            <a:pPr>
              <a:defRPr/>
            </a:pPr>
            <a:r>
              <a:rPr lang="ru-RU" sz="2800" dirty="0">
                <a:latin typeface="Times New Roman" pitchFamily="18" charset="0"/>
              </a:rPr>
              <a:t>         </a:t>
            </a:r>
            <a:r>
              <a:rPr lang="ru-RU" sz="2800" dirty="0" err="1">
                <a:latin typeface="Times New Roman" pitchFamily="18" charset="0"/>
              </a:rPr>
              <a:t>РБПвкл</a:t>
            </a:r>
            <a:r>
              <a:rPr lang="ru-RU" sz="2800" b="1" dirty="0">
                <a:latin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</a:rPr>
              <a:t>– расходы будущих </a:t>
            </a:r>
            <a:r>
              <a:rPr lang="ru-RU" sz="2800" dirty="0" err="1">
                <a:latin typeface="Times New Roman" pitchFamily="18" charset="0"/>
              </a:rPr>
              <a:t>периодов,которые</a:t>
            </a:r>
            <a:endParaRPr lang="ru-RU" sz="2800" dirty="0">
              <a:latin typeface="Times New Roman" pitchFamily="18" charset="0"/>
            </a:endParaRPr>
          </a:p>
          <a:p>
            <a:pPr>
              <a:defRPr/>
            </a:pPr>
            <a:r>
              <a:rPr lang="ru-RU" sz="2800" dirty="0">
                <a:latin typeface="Times New Roman" pitchFamily="18" charset="0"/>
              </a:rPr>
              <a:t>                   будут включены в себестоимость </a:t>
            </a:r>
          </a:p>
          <a:p>
            <a:pPr>
              <a:defRPr/>
            </a:pPr>
            <a:r>
              <a:rPr lang="ru-RU" sz="2800" dirty="0">
                <a:latin typeface="Times New Roman" pitchFamily="18" charset="0"/>
              </a:rPr>
              <a:t>                   продукции в плановом периоде.</a:t>
            </a:r>
            <a:endParaRPr lang="ru-RU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42852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</a:rPr>
              <a:t>Норматив оборотных средств</a:t>
            </a:r>
            <a:br>
              <a:rPr lang="ru-RU" sz="3200" dirty="0" smtClean="0">
                <a:latin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</a:rPr>
              <a:t> в незавершенном производстве </a:t>
            </a:r>
            <a:br>
              <a:rPr lang="ru-RU" sz="3200" dirty="0" smtClean="0">
                <a:latin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</a:rPr>
              <a:t>определяется по формуле: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42910" y="1928802"/>
            <a:ext cx="814393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800" b="1" dirty="0" err="1">
                <a:latin typeface="Times New Roman" pitchFamily="18" charset="0"/>
              </a:rPr>
              <a:t>Ннзп</a:t>
            </a:r>
            <a:r>
              <a:rPr lang="ru-RU" sz="2800" b="1" dirty="0">
                <a:latin typeface="Times New Roman" pitchFamily="18" charset="0"/>
              </a:rPr>
              <a:t> = Р </a:t>
            </a:r>
            <a:r>
              <a:rPr lang="ru-RU" sz="2800" b="1" dirty="0" err="1">
                <a:latin typeface="Times New Roman" pitchFamily="18" charset="0"/>
              </a:rPr>
              <a:t>х</a:t>
            </a:r>
            <a:r>
              <a:rPr lang="ru-RU" sz="2800" b="1" dirty="0">
                <a:latin typeface="Times New Roman" pitchFamily="18" charset="0"/>
              </a:rPr>
              <a:t> Т </a:t>
            </a:r>
            <a:r>
              <a:rPr lang="ru-RU" sz="2800" b="1" dirty="0" err="1">
                <a:latin typeface="Times New Roman" pitchFamily="18" charset="0"/>
              </a:rPr>
              <a:t>х</a:t>
            </a:r>
            <a:r>
              <a:rPr lang="ru-RU" sz="2800" b="1" dirty="0">
                <a:latin typeface="Times New Roman" pitchFamily="18" charset="0"/>
              </a:rPr>
              <a:t> К ,</a:t>
            </a:r>
          </a:p>
          <a:p>
            <a:pPr algn="ctr">
              <a:defRPr/>
            </a:pPr>
            <a:r>
              <a:rPr lang="ru-RU" sz="2800" dirty="0">
                <a:latin typeface="Times New Roman" pitchFamily="18" charset="0"/>
              </a:rPr>
              <a:t>где </a:t>
            </a:r>
            <a:r>
              <a:rPr lang="ru-RU" sz="2800" b="1" dirty="0">
                <a:latin typeface="Times New Roman" pitchFamily="18" charset="0"/>
              </a:rPr>
              <a:t>    </a:t>
            </a:r>
            <a:endParaRPr lang="ru-RU" sz="2800" b="1" dirty="0" smtClean="0">
              <a:latin typeface="Times New Roman" pitchFamily="18" charset="0"/>
            </a:endParaRPr>
          </a:p>
          <a:p>
            <a:pPr>
              <a:defRPr/>
            </a:pPr>
            <a:r>
              <a:rPr lang="ru-RU" sz="2800" b="1" dirty="0" smtClean="0">
                <a:latin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</a:rPr>
              <a:t>Ннзп</a:t>
            </a:r>
            <a:r>
              <a:rPr lang="ru-RU" sz="2800" dirty="0">
                <a:latin typeface="Times New Roman" pitchFamily="18" charset="0"/>
              </a:rPr>
              <a:t> — норматив оборотных средств </a:t>
            </a:r>
          </a:p>
          <a:p>
            <a:pPr>
              <a:defRPr/>
            </a:pPr>
            <a:r>
              <a:rPr lang="ru-RU" sz="2800" dirty="0">
                <a:latin typeface="Times New Roman" pitchFamily="18" charset="0"/>
              </a:rPr>
              <a:t>                     в незавершенном производстве;</a:t>
            </a:r>
          </a:p>
          <a:p>
            <a:pPr>
              <a:defRPr/>
            </a:pPr>
            <a:r>
              <a:rPr lang="ru-RU" sz="2800" dirty="0">
                <a:latin typeface="Times New Roman" pitchFamily="18" charset="0"/>
              </a:rPr>
              <a:t>           Р — однодневные затраты на </a:t>
            </a:r>
          </a:p>
          <a:p>
            <a:pPr>
              <a:defRPr/>
            </a:pPr>
            <a:r>
              <a:rPr lang="ru-RU" sz="2800" dirty="0">
                <a:latin typeface="Times New Roman" pitchFamily="18" charset="0"/>
              </a:rPr>
              <a:t>                   производство продукции;</a:t>
            </a:r>
          </a:p>
          <a:p>
            <a:pPr>
              <a:defRPr/>
            </a:pPr>
            <a:r>
              <a:rPr lang="ru-RU" sz="2800" dirty="0">
                <a:latin typeface="Times New Roman" pitchFamily="18" charset="0"/>
              </a:rPr>
              <a:t>           Т  — длительность производственного</a:t>
            </a:r>
          </a:p>
          <a:p>
            <a:pPr>
              <a:defRPr/>
            </a:pPr>
            <a:r>
              <a:rPr lang="ru-RU" sz="2800" dirty="0">
                <a:latin typeface="Times New Roman" pitchFamily="18" charset="0"/>
              </a:rPr>
              <a:t>                    цикла в днях;</a:t>
            </a:r>
          </a:p>
          <a:p>
            <a:pPr>
              <a:defRPr/>
            </a:pPr>
            <a:r>
              <a:rPr lang="ru-RU" sz="2800" dirty="0">
                <a:latin typeface="Times New Roman" pitchFamily="18" charset="0"/>
              </a:rPr>
              <a:t>            К – коэффициент нарастания затрат.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14290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</a:rPr>
              <a:t>Норматив оборотных средств</a:t>
            </a:r>
            <a:br>
              <a:rPr lang="ru-RU" sz="3200" dirty="0" smtClean="0">
                <a:latin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</a:rPr>
              <a:t> по запасам готовой продукции</a:t>
            </a:r>
            <a:br>
              <a:rPr lang="ru-RU" sz="3200" dirty="0" smtClean="0">
                <a:latin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</a:rPr>
              <a:t>определяется по формуле: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2143116"/>
            <a:ext cx="9144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b="1" dirty="0" err="1" smtClean="0">
                <a:latin typeface="Times New Roman" pitchFamily="18" charset="0"/>
              </a:rPr>
              <a:t>Нгп</a:t>
            </a:r>
            <a:r>
              <a:rPr lang="ru-RU" sz="3200" b="1" dirty="0" smtClean="0">
                <a:latin typeface="Times New Roman" pitchFamily="18" charset="0"/>
              </a:rPr>
              <a:t> = </a:t>
            </a:r>
            <a:r>
              <a:rPr lang="ru-RU" sz="3200" b="1" dirty="0" err="1" smtClean="0">
                <a:latin typeface="Times New Roman" pitchFamily="18" charset="0"/>
              </a:rPr>
              <a:t>Отп</a:t>
            </a:r>
            <a:r>
              <a:rPr lang="ru-RU" sz="3200" b="1" dirty="0" smtClean="0">
                <a:latin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</a:rPr>
              <a:t>х</a:t>
            </a:r>
            <a:r>
              <a:rPr lang="ru-RU" sz="3200" b="1" dirty="0" smtClean="0">
                <a:latin typeface="Times New Roman" pitchFamily="18" charset="0"/>
              </a:rPr>
              <a:t>  </a:t>
            </a:r>
            <a:r>
              <a:rPr lang="ru-RU" sz="3200" b="1" dirty="0">
                <a:latin typeface="Times New Roman" pitchFamily="18" charset="0"/>
              </a:rPr>
              <a:t>Н</a:t>
            </a:r>
            <a:r>
              <a:rPr lang="ru-RU" sz="3200" b="1" dirty="0" smtClean="0">
                <a:latin typeface="Times New Roman" pitchFamily="18" charset="0"/>
              </a:rPr>
              <a:t>,</a:t>
            </a:r>
            <a:endParaRPr lang="ru-RU" sz="3200" b="1" dirty="0">
              <a:latin typeface="Times New Roman" pitchFamily="18" charset="0"/>
            </a:endParaRPr>
          </a:p>
          <a:p>
            <a:pPr algn="ctr">
              <a:defRPr/>
            </a:pPr>
            <a:r>
              <a:rPr lang="ru-RU" sz="3200" dirty="0">
                <a:latin typeface="Times New Roman" pitchFamily="18" charset="0"/>
              </a:rPr>
              <a:t>где</a:t>
            </a:r>
            <a:r>
              <a:rPr lang="ru-RU" sz="3200" b="1" dirty="0">
                <a:latin typeface="Times New Roman" pitchFamily="18" charset="0"/>
              </a:rPr>
              <a:t>     </a:t>
            </a:r>
          </a:p>
          <a:p>
            <a:pPr>
              <a:defRPr/>
            </a:pPr>
            <a:r>
              <a:rPr lang="ru-RU" sz="3200" dirty="0">
                <a:latin typeface="Times New Roman" pitchFamily="18" charset="0"/>
              </a:rPr>
              <a:t>          </a:t>
            </a:r>
            <a:r>
              <a:rPr lang="ru-RU" sz="3200" dirty="0" err="1">
                <a:latin typeface="Times New Roman" pitchFamily="18" charset="0"/>
              </a:rPr>
              <a:t>Отп</a:t>
            </a:r>
            <a:r>
              <a:rPr lang="ru-RU" sz="3200" dirty="0">
                <a:latin typeface="Times New Roman" pitchFamily="18" charset="0"/>
              </a:rPr>
              <a:t>  — однодневный выпуск товарной</a:t>
            </a:r>
          </a:p>
          <a:p>
            <a:pPr>
              <a:defRPr/>
            </a:pPr>
            <a:r>
              <a:rPr lang="ru-RU" sz="3200" dirty="0">
                <a:latin typeface="Times New Roman" pitchFamily="18" charset="0"/>
              </a:rPr>
              <a:t>                         продукции по производственной</a:t>
            </a:r>
          </a:p>
          <a:p>
            <a:pPr>
              <a:defRPr/>
            </a:pPr>
            <a:r>
              <a:rPr lang="ru-RU" sz="3200" dirty="0">
                <a:latin typeface="Times New Roman" pitchFamily="18" charset="0"/>
              </a:rPr>
              <a:t>                         себестоимости;</a:t>
            </a:r>
          </a:p>
          <a:p>
            <a:pPr>
              <a:defRPr/>
            </a:pPr>
            <a:r>
              <a:rPr lang="ru-RU" sz="3200" dirty="0">
                <a:latin typeface="Times New Roman" pitchFamily="18" charset="0"/>
              </a:rPr>
              <a:t>            Н     –   норма запаса в днях.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Экономическое содержание оборотных средств и особенности их кругооборота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>
                <a:latin typeface="Times New Roman" pitchFamily="18" charset="0"/>
              </a:rPr>
              <a:t>Оборотный капитал</a:t>
            </a:r>
            <a:r>
              <a:rPr lang="ru-RU" dirty="0">
                <a:latin typeface="Times New Roman" pitchFamily="18" charset="0"/>
              </a:rPr>
              <a:t>- </a:t>
            </a:r>
            <a:br>
              <a:rPr lang="ru-RU" dirty="0">
                <a:latin typeface="Times New Roman" pitchFamily="18" charset="0"/>
              </a:rPr>
            </a:br>
            <a:r>
              <a:rPr lang="ru-RU" dirty="0">
                <a:latin typeface="Times New Roman" pitchFamily="18" charset="0"/>
              </a:rPr>
              <a:t>это капитал, инвестируемый организацией в текущую деятельность на период каждого операционного цикла</a:t>
            </a:r>
            <a:r>
              <a:rPr lang="ru-RU" dirty="0" smtClean="0">
                <a:latin typeface="Times New Roman" pitchFamily="18" charset="0"/>
              </a:rPr>
              <a:t>.</a:t>
            </a:r>
          </a:p>
          <a:p>
            <a:pPr>
              <a:defRPr/>
            </a:pPr>
            <a:r>
              <a:rPr lang="ru-RU" b="1" dirty="0">
                <a:latin typeface="Times New Roman" pitchFamily="18" charset="0"/>
              </a:rPr>
              <a:t>Оборотные средства</a:t>
            </a:r>
            <a:r>
              <a:rPr lang="ru-RU" dirty="0">
                <a:latin typeface="Times New Roman" pitchFamily="18" charset="0"/>
              </a:rPr>
              <a:t> – </a:t>
            </a:r>
          </a:p>
          <a:p>
            <a:pPr indent="15875">
              <a:buNone/>
              <a:defRPr/>
            </a:pPr>
            <a:r>
              <a:rPr lang="ru-RU" dirty="0">
                <a:latin typeface="Times New Roman" pitchFamily="18" charset="0"/>
              </a:rPr>
              <a:t>это денежные средства, авансируемые для образования оборотных производственных фондов и фондов обращения с целью обеспечения непрерывного процесса производства и реализации продукции.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bstudy.net/htm/img/21/12274/2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14290"/>
            <a:ext cx="9144000" cy="65008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altLang="ru-RU" sz="2800" b="1" dirty="0" smtClean="0">
                <a:latin typeface="Times New Roman" pitchFamily="18" charset="0"/>
                <a:cs typeface="Times New Roman" pitchFamily="18" charset="0"/>
              </a:rPr>
              <a:t>Организация оборотных средств  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 является основополагающей в общем комплексе управления оборотными средствами. Она включает: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ru-RU" altLang="ru-RU" dirty="0" smtClean="0">
                <a:latin typeface="Times New Roman" panose="02020603050405020304" pitchFamily="18" charset="0"/>
              </a:rPr>
              <a:t>определение состава и структуры оборотных средств;</a:t>
            </a:r>
          </a:p>
          <a:p>
            <a:pPr>
              <a:lnSpc>
                <a:spcPct val="90000"/>
              </a:lnSpc>
            </a:pPr>
            <a:r>
              <a:rPr lang="ru-RU" altLang="ru-RU" dirty="0" smtClean="0">
                <a:latin typeface="Times New Roman" panose="02020603050405020304" pitchFamily="18" charset="0"/>
              </a:rPr>
              <a:t>установление потребности предприятия в оборотных средствах;</a:t>
            </a:r>
          </a:p>
          <a:p>
            <a:pPr>
              <a:lnSpc>
                <a:spcPct val="90000"/>
              </a:lnSpc>
            </a:pPr>
            <a:r>
              <a:rPr lang="ru-RU" altLang="ru-RU" dirty="0" smtClean="0">
                <a:latin typeface="Times New Roman" panose="02020603050405020304" pitchFamily="18" charset="0"/>
              </a:rPr>
              <a:t>определение источников формирования оборотных средств;</a:t>
            </a:r>
          </a:p>
          <a:p>
            <a:pPr>
              <a:lnSpc>
                <a:spcPct val="90000"/>
              </a:lnSpc>
            </a:pPr>
            <a:r>
              <a:rPr lang="ru-RU" altLang="ru-RU" dirty="0" smtClean="0">
                <a:latin typeface="Times New Roman" panose="02020603050405020304" pitchFamily="18" charset="0"/>
              </a:rPr>
              <a:t>распоряжение и маневрирование оборотными средствами;</a:t>
            </a:r>
          </a:p>
          <a:p>
            <a:pPr>
              <a:lnSpc>
                <a:spcPct val="90000"/>
              </a:lnSpc>
            </a:pPr>
            <a:r>
              <a:rPr lang="ru-RU" altLang="ru-RU" dirty="0" smtClean="0">
                <a:latin typeface="Times New Roman" panose="02020603050405020304" pitchFamily="18" charset="0"/>
              </a:rPr>
              <a:t>ответственность за сохранность и эффективное использование оборотных средств.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285728"/>
            <a:ext cx="8286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Оценка запасов товарно-материальных ценностей 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1357298"/>
            <a:ext cx="878684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ru-RU" sz="2400" b="1" i="1" dirty="0">
                <a:latin typeface="Times New Roman" pitchFamily="18" charset="0"/>
              </a:rPr>
              <a:t>оценка по себестоимости единицы запасов</a:t>
            </a:r>
            <a:r>
              <a:rPr lang="ru-RU" sz="2400" dirty="0">
                <a:latin typeface="Times New Roman" pitchFamily="18" charset="0"/>
              </a:rPr>
              <a:t> </a:t>
            </a:r>
          </a:p>
          <a:p>
            <a:pPr>
              <a:defRPr/>
            </a:pPr>
            <a:r>
              <a:rPr lang="ru-RU" sz="2400" dirty="0">
                <a:latin typeface="Arial" charset="0"/>
              </a:rPr>
              <a:t>         </a:t>
            </a:r>
            <a:r>
              <a:rPr lang="ru-RU" sz="2400" dirty="0">
                <a:latin typeface="Times New Roman" pitchFamily="18" charset="0"/>
              </a:rPr>
              <a:t>оцениваются запасы, используемые в особом порядке </a:t>
            </a:r>
          </a:p>
          <a:p>
            <a:pPr>
              <a:defRPr/>
            </a:pPr>
            <a:r>
              <a:rPr lang="ru-RU" sz="2400" dirty="0">
                <a:latin typeface="Times New Roman" pitchFamily="18" charset="0"/>
              </a:rPr>
              <a:t>         (драгоценные металлы, камни и т.п.) или запасы, которые </a:t>
            </a:r>
          </a:p>
          <a:p>
            <a:pPr>
              <a:defRPr/>
            </a:pPr>
            <a:r>
              <a:rPr lang="ru-RU" sz="2400" dirty="0">
                <a:latin typeface="Times New Roman" pitchFamily="18" charset="0"/>
              </a:rPr>
              <a:t>         не могут в обычном порядке заменять друг друга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3071810"/>
            <a:ext cx="1007275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ru-RU" sz="2400" b="1" i="1" dirty="0">
                <a:latin typeface="Times New Roman" pitchFamily="18" charset="0"/>
              </a:rPr>
              <a:t>оценка по себестоимости первых по времени</a:t>
            </a:r>
          </a:p>
          <a:p>
            <a:pPr>
              <a:defRPr/>
            </a:pPr>
            <a:r>
              <a:rPr lang="ru-RU" sz="2400" b="1" i="1" dirty="0">
                <a:latin typeface="Times New Roman" pitchFamily="18" charset="0"/>
              </a:rPr>
              <a:t> приобретений (метод ФИФО)</a:t>
            </a:r>
          </a:p>
          <a:p>
            <a:pPr>
              <a:defRPr/>
            </a:pPr>
            <a:r>
              <a:rPr lang="ru-RU" sz="2400" dirty="0">
                <a:latin typeface="Times New Roman" pitchFamily="18" charset="0"/>
              </a:rPr>
              <a:t>         материалы отпускаются в производство по мере их покупки, а</a:t>
            </a:r>
          </a:p>
          <a:p>
            <a:pPr>
              <a:defRPr/>
            </a:pPr>
            <a:r>
              <a:rPr lang="ru-RU" sz="2400" dirty="0">
                <a:latin typeface="Times New Roman" pitchFamily="18" charset="0"/>
              </a:rPr>
              <a:t>           запасы, оставшиеся к концу месяца на складе, оцениваются по</a:t>
            </a:r>
          </a:p>
          <a:p>
            <a:pPr>
              <a:defRPr/>
            </a:pPr>
            <a:r>
              <a:rPr lang="ru-RU" sz="2400" dirty="0">
                <a:latin typeface="Times New Roman" pitchFamily="18" charset="0"/>
              </a:rPr>
              <a:t>           себестоимости   последней партии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42844" y="5143512"/>
            <a:ext cx="90011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оценка по средней себестоимости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       запасы оцениваются как частное от деления общей </a:t>
            </a:r>
          </a:p>
          <a:p>
            <a:pPr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      себестоимости вида (группы) запасов на их количество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142852"/>
            <a:ext cx="83582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Оборотные средства можно классифицировать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928670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altLang="ru-RU" sz="2400" b="1" dirty="0" smtClean="0">
                <a:latin typeface="Times New Roman" panose="02020603050405020304" pitchFamily="18" charset="0"/>
              </a:rPr>
              <a:t>месту и роли в процессе </a:t>
            </a:r>
            <a:r>
              <a:rPr lang="ru-RU" altLang="ru-RU" sz="2400" b="1" dirty="0" smtClean="0">
                <a:latin typeface="Times New Roman" panose="02020603050405020304" pitchFamily="18" charset="0"/>
              </a:rPr>
              <a:t>воспроизводства: </a:t>
            </a:r>
            <a:endParaRPr lang="ru-RU" altLang="ru-RU" sz="2400" b="1" dirty="0" smtClean="0">
              <a:latin typeface="Times New Roman" panose="02020603050405020304" pitchFamily="18" charset="0"/>
            </a:endParaRPr>
          </a:p>
          <a:p>
            <a:r>
              <a:rPr lang="ru-RU" altLang="ru-RU" sz="2400" b="1" i="1" dirty="0" smtClean="0">
                <a:latin typeface="Times New Roman" panose="02020603050405020304" pitchFamily="18" charset="0"/>
              </a:rPr>
              <a:t>                   </a:t>
            </a:r>
            <a:r>
              <a:rPr lang="ru-RU" altLang="ru-RU" sz="2400" b="1" i="1" dirty="0" smtClean="0">
                <a:latin typeface="Times New Roman" panose="02020603050405020304" pitchFamily="18" charset="0"/>
              </a:rPr>
              <a:t>-</a:t>
            </a:r>
            <a:r>
              <a:rPr lang="ru-RU" altLang="ru-RU" sz="2400" dirty="0" smtClean="0">
                <a:latin typeface="Times New Roman" panose="02020603050405020304" pitchFamily="18" charset="0"/>
              </a:rPr>
              <a:t>оборотные </a:t>
            </a:r>
            <a:r>
              <a:rPr lang="ru-RU" altLang="ru-RU" sz="2400" dirty="0" smtClean="0">
                <a:latin typeface="Times New Roman" panose="02020603050405020304" pitchFamily="18" charset="0"/>
              </a:rPr>
              <a:t>средства в сфере производства </a:t>
            </a:r>
          </a:p>
          <a:p>
            <a:r>
              <a:rPr lang="ru-RU" altLang="ru-RU" sz="2400" dirty="0" smtClean="0">
                <a:latin typeface="Times New Roman" panose="02020603050405020304" pitchFamily="18" charset="0"/>
              </a:rPr>
              <a:t>                       </a:t>
            </a:r>
            <a:r>
              <a:rPr lang="ru-RU" altLang="ru-RU" sz="2400" dirty="0" smtClean="0">
                <a:latin typeface="Times New Roman" panose="02020603050405020304" pitchFamily="18" charset="0"/>
              </a:rPr>
              <a:t>-оборотные </a:t>
            </a:r>
            <a:r>
              <a:rPr lang="ru-RU" altLang="ru-RU" sz="2400" dirty="0" smtClean="0">
                <a:latin typeface="Times New Roman" panose="02020603050405020304" pitchFamily="18" charset="0"/>
              </a:rPr>
              <a:t>средства в сфере обращения</a:t>
            </a:r>
            <a:endParaRPr lang="ru-RU" altLang="ru-RU" sz="2400" dirty="0">
              <a:latin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2357430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altLang="ru-RU" sz="2400" b="1" dirty="0" smtClean="0">
                <a:latin typeface="Times New Roman" panose="02020603050405020304" pitchFamily="18" charset="0"/>
              </a:rPr>
              <a:t>степени </a:t>
            </a:r>
            <a:r>
              <a:rPr lang="ru-RU" altLang="ru-RU" sz="2400" b="1" dirty="0" smtClean="0">
                <a:latin typeface="Times New Roman" panose="02020603050405020304" pitchFamily="18" charset="0"/>
              </a:rPr>
              <a:t>планирования</a:t>
            </a:r>
            <a:r>
              <a:rPr lang="ru-RU" altLang="ru-RU" sz="2400" dirty="0" smtClean="0"/>
              <a:t>:</a:t>
            </a:r>
            <a:endParaRPr lang="ru-RU" altLang="ru-RU" sz="2400" b="1" dirty="0" smtClean="0">
              <a:latin typeface="Times New Roman" panose="02020603050405020304" pitchFamily="18" charset="0"/>
            </a:endParaRPr>
          </a:p>
          <a:p>
            <a:r>
              <a:rPr lang="ru-RU" altLang="ru-RU" sz="2400" dirty="0" smtClean="0">
                <a:latin typeface="Times New Roman" panose="02020603050405020304" pitchFamily="18" charset="0"/>
              </a:rPr>
              <a:t>                   </a:t>
            </a:r>
            <a:r>
              <a:rPr lang="ru-RU" altLang="ru-RU" sz="2400" dirty="0" smtClean="0">
                <a:latin typeface="Times New Roman" panose="02020603050405020304" pitchFamily="18" charset="0"/>
              </a:rPr>
              <a:t>-нормируемые </a:t>
            </a:r>
            <a:r>
              <a:rPr lang="ru-RU" altLang="ru-RU" sz="2400" dirty="0" smtClean="0">
                <a:latin typeface="Times New Roman" panose="02020603050405020304" pitchFamily="18" charset="0"/>
              </a:rPr>
              <a:t>оборотные средства</a:t>
            </a:r>
          </a:p>
          <a:p>
            <a:r>
              <a:rPr lang="ru-RU" altLang="ru-RU" sz="2400" dirty="0" smtClean="0">
                <a:latin typeface="Times New Roman" panose="02020603050405020304" pitchFamily="18" charset="0"/>
              </a:rPr>
              <a:t>                       </a:t>
            </a:r>
            <a:r>
              <a:rPr lang="ru-RU" altLang="ru-RU" sz="2400" dirty="0" smtClean="0">
                <a:latin typeface="Times New Roman" panose="02020603050405020304" pitchFamily="18" charset="0"/>
              </a:rPr>
              <a:t>-ненормируемые оборотные </a:t>
            </a:r>
            <a:r>
              <a:rPr lang="ru-RU" altLang="ru-RU" sz="2400" dirty="0" smtClean="0">
                <a:latin typeface="Times New Roman" panose="02020603050405020304" pitchFamily="18" charset="0"/>
              </a:rPr>
              <a:t>средства</a:t>
            </a:r>
            <a:endParaRPr lang="ru-RU" altLang="ru-RU" sz="2400" dirty="0">
              <a:latin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3643314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altLang="ru-RU" sz="2400" b="1" dirty="0" smtClean="0">
                <a:latin typeface="Times New Roman" panose="02020603050405020304" pitchFamily="18" charset="0"/>
              </a:rPr>
              <a:t>источникам формирования</a:t>
            </a:r>
            <a:r>
              <a:rPr lang="ru-RU" altLang="ru-RU" sz="2400" dirty="0" smtClean="0"/>
              <a:t> </a:t>
            </a:r>
            <a:r>
              <a:rPr lang="ru-RU" altLang="ru-RU" sz="2400" dirty="0" smtClean="0"/>
              <a:t>:</a:t>
            </a:r>
            <a:endParaRPr lang="ru-RU" altLang="ru-RU" sz="2400" dirty="0" smtClean="0">
              <a:latin typeface="Times New Roman" panose="02020603050405020304" pitchFamily="18" charset="0"/>
            </a:endParaRPr>
          </a:p>
          <a:p>
            <a:r>
              <a:rPr lang="ru-RU" altLang="ru-RU" sz="2400" dirty="0" smtClean="0">
                <a:latin typeface="Times New Roman" panose="02020603050405020304" pitchFamily="18" charset="0"/>
              </a:rPr>
              <a:t>                         </a:t>
            </a:r>
            <a:r>
              <a:rPr lang="ru-RU" altLang="ru-RU" sz="2400" dirty="0" smtClean="0">
                <a:latin typeface="Times New Roman" panose="02020603050405020304" pitchFamily="18" charset="0"/>
              </a:rPr>
              <a:t>-собственные </a:t>
            </a:r>
            <a:r>
              <a:rPr lang="ru-RU" altLang="ru-RU" sz="2400" dirty="0" smtClean="0">
                <a:latin typeface="Times New Roman" panose="02020603050405020304" pitchFamily="18" charset="0"/>
              </a:rPr>
              <a:t>оборотные средства</a:t>
            </a:r>
          </a:p>
          <a:p>
            <a:r>
              <a:rPr lang="ru-RU" altLang="ru-RU" sz="2400" dirty="0" smtClean="0">
                <a:latin typeface="Times New Roman" panose="02020603050405020304" pitchFamily="18" charset="0"/>
              </a:rPr>
              <a:t>                      </a:t>
            </a:r>
            <a:r>
              <a:rPr lang="ru-RU" altLang="ru-RU" sz="2400" dirty="0" smtClean="0">
                <a:latin typeface="Times New Roman" panose="02020603050405020304" pitchFamily="18" charset="0"/>
              </a:rPr>
              <a:t>-заемные </a:t>
            </a:r>
            <a:r>
              <a:rPr lang="ru-RU" altLang="ru-RU" sz="2400" dirty="0" smtClean="0">
                <a:latin typeface="Times New Roman" panose="02020603050405020304" pitchFamily="18" charset="0"/>
              </a:rPr>
              <a:t>оборотные средства</a:t>
            </a:r>
          </a:p>
          <a:p>
            <a:r>
              <a:rPr lang="ru-RU" altLang="ru-RU" sz="2400" dirty="0" smtClean="0">
                <a:latin typeface="Times New Roman" panose="02020603050405020304" pitchFamily="18" charset="0"/>
              </a:rPr>
              <a:t>                      </a:t>
            </a:r>
            <a:r>
              <a:rPr lang="ru-RU" altLang="ru-RU" sz="2400" dirty="0" smtClean="0">
                <a:latin typeface="Times New Roman" panose="02020603050405020304" pitchFamily="18" charset="0"/>
              </a:rPr>
              <a:t>-привлеченные </a:t>
            </a:r>
            <a:r>
              <a:rPr lang="ru-RU" altLang="ru-RU" sz="2400" dirty="0" smtClean="0">
                <a:latin typeface="Times New Roman" panose="02020603050405020304" pitchFamily="18" charset="0"/>
              </a:rPr>
              <a:t>оборотные средства</a:t>
            </a:r>
            <a:endParaRPr lang="ru-RU" altLang="ru-RU" sz="2400" dirty="0">
              <a:latin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5286388"/>
            <a:ext cx="92869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altLang="ru-RU" sz="2400" b="1" dirty="0" smtClean="0">
                <a:latin typeface="Times New Roman" panose="02020603050405020304" pitchFamily="18" charset="0"/>
              </a:rPr>
              <a:t>по характеру участия в операционном </a:t>
            </a:r>
            <a:r>
              <a:rPr lang="ru-RU" altLang="ru-RU" sz="2400" b="1" dirty="0" smtClean="0">
                <a:latin typeface="Times New Roman" panose="02020603050405020304" pitchFamily="18" charset="0"/>
              </a:rPr>
              <a:t>процессе:</a:t>
            </a:r>
            <a:r>
              <a:rPr lang="ru-RU" altLang="ru-RU" sz="2400" dirty="0" smtClean="0"/>
              <a:t> </a:t>
            </a:r>
            <a:endParaRPr lang="ru-RU" altLang="ru-RU" sz="2400" dirty="0" smtClean="0">
              <a:latin typeface="Times New Roman" panose="02020603050405020304" pitchFamily="18" charset="0"/>
            </a:endParaRPr>
          </a:p>
          <a:p>
            <a:r>
              <a:rPr lang="ru-RU" altLang="ru-RU" sz="2400" dirty="0" smtClean="0">
                <a:latin typeface="Times New Roman" panose="02020603050405020304" pitchFamily="18" charset="0"/>
              </a:rPr>
              <a:t>            </a:t>
            </a:r>
            <a:r>
              <a:rPr lang="ru-RU" altLang="ru-RU" sz="2400" dirty="0" smtClean="0">
                <a:latin typeface="Times New Roman" panose="02020603050405020304" pitchFamily="18" charset="0"/>
              </a:rPr>
              <a:t>-оборотные </a:t>
            </a:r>
            <a:r>
              <a:rPr lang="ru-RU" altLang="ru-RU" sz="2400" dirty="0" smtClean="0">
                <a:latin typeface="Times New Roman" panose="02020603050405020304" pitchFamily="18" charset="0"/>
              </a:rPr>
              <a:t>средства, обслуживающие финансовый цикл</a:t>
            </a:r>
          </a:p>
          <a:p>
            <a:r>
              <a:rPr lang="ru-RU" altLang="ru-RU" sz="2400" dirty="0" smtClean="0">
                <a:latin typeface="Times New Roman" panose="02020603050405020304" pitchFamily="18" charset="0"/>
              </a:rPr>
              <a:t>           </a:t>
            </a:r>
            <a:r>
              <a:rPr lang="ru-RU" altLang="ru-RU" sz="2400" dirty="0" smtClean="0">
                <a:latin typeface="Times New Roman" panose="02020603050405020304" pitchFamily="18" charset="0"/>
              </a:rPr>
              <a:t>-оборотные </a:t>
            </a:r>
            <a:r>
              <a:rPr lang="ru-RU" altLang="ru-RU" sz="2400" dirty="0" smtClean="0">
                <a:latin typeface="Times New Roman" panose="02020603050405020304" pitchFamily="18" charset="0"/>
              </a:rPr>
              <a:t>средства, обслуживающие производственный цикл</a:t>
            </a:r>
            <a:r>
              <a:rPr lang="ru-RU" altLang="ru-RU" sz="2400" dirty="0" smtClean="0"/>
              <a:t> </a:t>
            </a:r>
            <a:endParaRPr lang="ru-RU" altLang="ru-RU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s://studref.com/htm/img/29/7415/6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404664"/>
            <a:ext cx="7632848" cy="5976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332655"/>
            <a:ext cx="7560840" cy="5688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114</TotalTime>
  <Words>490</Words>
  <Application>Microsoft Office PowerPoint</Application>
  <PresentationFormat>Экран (4:3)</PresentationFormat>
  <Paragraphs>82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Тема: «Экономическое содержание оборотного капитала предприятия» Специальность: 38.02.06 «Финансы»</vt:lpstr>
      <vt:lpstr>Экономическое содержание оборотных средств и особенности их кругооборота</vt:lpstr>
      <vt:lpstr>Слайд 3</vt:lpstr>
      <vt:lpstr>Организация оборотных средств   является основополагающей в общем комплексе управления оборотными средствами. Она включает: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Lera</dc:creator>
  <cp:lastModifiedBy>delihovskaja</cp:lastModifiedBy>
  <cp:revision>17</cp:revision>
  <dcterms:created xsi:type="dcterms:W3CDTF">2020-10-15T14:09:39Z</dcterms:created>
  <dcterms:modified xsi:type="dcterms:W3CDTF">2020-11-02T08:48:54Z</dcterms:modified>
</cp:coreProperties>
</file>