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5" r:id="rId6"/>
    <p:sldId id="261" r:id="rId7"/>
    <p:sldId id="262" r:id="rId8"/>
    <p:sldId id="263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C45EC52-473F-4D42-B4C8-CDA2953B3F1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45EC52-473F-4D42-B4C8-CDA2953B3F1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45EC52-473F-4D42-B4C8-CDA2953B3F1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45EC52-473F-4D42-B4C8-CDA2953B3F1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C45EC52-473F-4D42-B4C8-CDA2953B3F1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45EC52-473F-4D42-B4C8-CDA2953B3F1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45EC52-473F-4D42-B4C8-CDA2953B3F1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45EC52-473F-4D42-B4C8-CDA2953B3F1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45EC52-473F-4D42-B4C8-CDA2953B3F1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C45EC52-473F-4D42-B4C8-CDA2953B3F1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C45EC52-473F-4D42-B4C8-CDA2953B3F1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C45EC52-473F-4D42-B4C8-CDA2953B3F1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E4BCE79-BBF3-41CF-A1C1-2AA862456D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yarstoki.ru/upload/catalog/images/los_livnevka/livnevka-neftebaza-los-big.jpg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yandex.ru/images/search?viewport=wide&amp;text=%D0%B0%D0%B4%D0%BC%D0%B8%D0%BD%D0%B8%D1%81%D1%82%D1%80%D0%B0%D1%82%D0%B8%D0%B2%D0%BD%D0%BE%D0%B5%20%D0%B7%D0%B4%D0%B0%D0%BD%D0%B8%D0%B5%20%D0%BD%D0%B5%D1%84%D1%82%D0%B5%D0%B1%D0%B0%D0%B7%D1%8B&amp;img_url=http://v-nedv.ru/data/advertsimages/attachment/651247small.jpg&amp;pos=15&amp;uinfo=sw-1366-sh-768-ww-1346-wh-581-pd-1-wp-16x9_1366x768&amp;rpt=simage&amp;_=1417433894488&amp;pin=1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ru/url?url=http://www.zalivsc.ru/?page_id=rezervuari&amp;lang=ru&amp;rct=j&amp;frm=1&amp;q=&amp;esrc=s&amp;sa=U&amp;ei=OFB8VNrSKuTHygPLxYLgCw&amp;ved=0CC0Q9QEwDDgU&amp;sig2=2gDPZvkCJB5nvP1Xvph9mQ&amp;usg=AFQjCNGLGXlVnZ6ORKAg1Ac3SGUTEE5IE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ua.all.biz/img/ua/catalog/555066.jpe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Классификация нефтебаз и проводимые на них операции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548680"/>
            <a:ext cx="7128792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 smtClean="0"/>
              <a:t>5. </a:t>
            </a:r>
            <a:r>
              <a:rPr lang="ru-RU" sz="2800" dirty="0" smtClean="0"/>
              <a:t>Очистных сооружений – где сосредоточены объекты, предназначенные для очистки нефтесодержащих вод от нефтепродуктов</a:t>
            </a:r>
            <a:r>
              <a:rPr lang="ru-RU" dirty="0" smtClean="0"/>
              <a:t>.</a:t>
            </a:r>
            <a:endParaRPr lang="en-US" dirty="0" smtClean="0"/>
          </a:p>
          <a:p>
            <a:pPr lvl="0"/>
            <a:endParaRPr lang="ru-RU" dirty="0"/>
          </a:p>
        </p:txBody>
      </p:sp>
      <p:pic>
        <p:nvPicPr>
          <p:cNvPr id="3" name="Рисунок 2" descr="ЛОС с отстойником-нефтеуловителем, жироуловителем, флотатором и сорбционным фильтром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3356992"/>
            <a:ext cx="6570980" cy="3080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81369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6</a:t>
            </a:r>
            <a:r>
              <a:rPr lang="ru-RU" sz="2400" dirty="0" smtClean="0"/>
              <a:t>. Вспомогательных сооружений – обеспечивающих работоспособность основных объектов нефтебазы ( котельная, трансформаторная подстанция, </a:t>
            </a:r>
            <a:r>
              <a:rPr lang="ru-RU" sz="2400" dirty="0" err="1" smtClean="0"/>
              <a:t>водонасосная</a:t>
            </a:r>
            <a:r>
              <a:rPr lang="ru-RU" sz="2400" dirty="0" smtClean="0"/>
              <a:t>, </a:t>
            </a:r>
            <a:r>
              <a:rPr lang="ru-RU" sz="2400" dirty="0" err="1" smtClean="0"/>
              <a:t>мехмастерские</a:t>
            </a:r>
            <a:r>
              <a:rPr lang="ru-RU" sz="2400" dirty="0" smtClean="0"/>
              <a:t>, склады материалов</a:t>
            </a:r>
            <a:endParaRPr lang="en-US" sz="2400" dirty="0" smtClean="0"/>
          </a:p>
          <a:p>
            <a:endParaRPr lang="ru-RU" sz="2400" dirty="0"/>
          </a:p>
        </p:txBody>
      </p:sp>
      <p:pic>
        <p:nvPicPr>
          <p:cNvPr id="3" name="Рисунок 2" descr="160. Здание с котельной - Нефтебаза в Остраве - Техника photoshare.r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708920"/>
            <a:ext cx="4876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404664"/>
            <a:ext cx="763284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04925" algn="l"/>
              </a:tabLst>
            </a:pPr>
            <a:r>
              <a:rPr lang="ru-RU" sz="2800" dirty="0" smtClean="0">
                <a:ea typeface="Times New Roman" pitchFamily="18" charset="0"/>
                <a:cs typeface="Arial" pitchFamily="34" charset="0"/>
              </a:rPr>
              <a:t>7. Административно- хозяйственная зона – контора, проходные, гаражи, пожарное депо, здание охраны нефтебазы.</a:t>
            </a:r>
            <a:endParaRPr lang="en-US" sz="2800" dirty="0" smtClean="0"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304925" algn="l"/>
              </a:tabLst>
            </a:pPr>
            <a:endParaRPr lang="ru-RU" sz="2800" dirty="0" smtClean="0">
              <a:cs typeface="Arial" pitchFamily="34" charset="0"/>
            </a:endParaRPr>
          </a:p>
        </p:txBody>
      </p:sp>
      <p:pic>
        <p:nvPicPr>
          <p:cNvPr id="3" name="Рисунок 2" descr="http://im2-tub-ru.yandex.net/i?id=06770523bbfa4330268bdc5e3f9e52f3-59-144&amp;n=21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916832"/>
            <a:ext cx="3024336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2" descr="http://im3-tub-ru.yandex.net/i?id=97374f1dda3a8d11f95ffc9d1121f57f-90-144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2924944"/>
            <a:ext cx="2481064" cy="18607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114800" y="0"/>
            <a:ext cx="8229600" cy="1143000"/>
          </a:xfrm>
        </p:spPr>
        <p:txBody>
          <a:bodyPr/>
          <a:lstStyle/>
          <a:p>
            <a:r>
              <a:rPr lang="ru-RU" b="1" dirty="0" smtClean="0"/>
              <a:t>Нефтебазы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 smtClean="0"/>
              <a:t>Нефтебаза</a:t>
            </a:r>
            <a:r>
              <a:rPr lang="ru-RU" sz="2800" dirty="0" smtClean="0"/>
              <a:t> – это предприятие, состоящее из комплекса сооружений и установок, предназначенных для приема, хранения и отпуска нефтепродуктов потребителям.</a:t>
            </a:r>
          </a:p>
          <a:p>
            <a:endParaRPr lang="ru-RU" dirty="0"/>
          </a:p>
        </p:txBody>
      </p:sp>
      <p:pic>
        <p:nvPicPr>
          <p:cNvPr id="6" name="Рисунок 5" descr="news_asn10vg_2009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4077072"/>
            <a:ext cx="3032736" cy="2016224"/>
          </a:xfrm>
          <a:prstGeom prst="rect">
            <a:avLst/>
          </a:prstGeom>
        </p:spPr>
      </p:pic>
      <p:pic>
        <p:nvPicPr>
          <p:cNvPr id="7" name="Рисунок 6" descr="tank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3501008"/>
            <a:ext cx="4536504" cy="3088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-324544" y="404664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Классификация нефтебаз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67544" y="1628800"/>
            <a:ext cx="4042792" cy="45913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i="1" dirty="0" smtClean="0">
                <a:solidFill>
                  <a:schemeClr val="accent6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По объему резервуарного парка</a:t>
            </a:r>
          </a:p>
          <a:p>
            <a:endParaRPr lang="ru-RU" sz="1800" dirty="0" smtClean="0"/>
          </a:p>
          <a:p>
            <a:r>
              <a:rPr lang="en-US" sz="1800" dirty="0" smtClean="0"/>
              <a:t>I</a:t>
            </a:r>
            <a:r>
              <a:rPr lang="ru-RU" sz="1800" dirty="0" smtClean="0"/>
              <a:t> – более 100 000м</a:t>
            </a:r>
            <a:r>
              <a:rPr lang="ru-RU" sz="1800" baseline="30000" dirty="0" smtClean="0"/>
              <a:t>3</a:t>
            </a:r>
            <a:endParaRPr lang="ru-RU" sz="1800" dirty="0" smtClean="0"/>
          </a:p>
          <a:p>
            <a:r>
              <a:rPr lang="en-US" sz="1800" dirty="0" smtClean="0"/>
              <a:t>II</a:t>
            </a:r>
            <a:r>
              <a:rPr lang="ru-RU" sz="1800" dirty="0" smtClean="0"/>
              <a:t>– от 20 000 до 100 000м</a:t>
            </a:r>
            <a:r>
              <a:rPr lang="ru-RU" sz="1800" baseline="30000" dirty="0" smtClean="0"/>
              <a:t>3</a:t>
            </a:r>
            <a:endParaRPr lang="ru-RU" sz="1800" dirty="0" smtClean="0"/>
          </a:p>
          <a:p>
            <a:r>
              <a:rPr lang="en-US" sz="1800" dirty="0" smtClean="0"/>
              <a:t>III</a:t>
            </a:r>
            <a:r>
              <a:rPr lang="ru-RU" sz="1800" dirty="0" smtClean="0"/>
              <a:t> а  – от 10 000 до 20 000м</a:t>
            </a:r>
            <a:r>
              <a:rPr lang="ru-RU" sz="1800" baseline="30000" dirty="0" smtClean="0"/>
              <a:t>3</a:t>
            </a:r>
            <a:endParaRPr lang="ru-RU" sz="1800" dirty="0" smtClean="0"/>
          </a:p>
          <a:p>
            <a:r>
              <a:rPr lang="en-US" sz="1800" dirty="0" smtClean="0"/>
              <a:t>III</a:t>
            </a:r>
            <a:r>
              <a:rPr lang="ru-RU" sz="1800" dirty="0" smtClean="0"/>
              <a:t> б  - от 2000  до 10 000м</a:t>
            </a:r>
            <a:r>
              <a:rPr lang="ru-RU" sz="1800" baseline="30000" dirty="0" smtClean="0"/>
              <a:t>3</a:t>
            </a:r>
            <a:endParaRPr lang="ru-RU" sz="1800" dirty="0" smtClean="0"/>
          </a:p>
          <a:p>
            <a:r>
              <a:rPr lang="en-US" sz="1800" dirty="0" smtClean="0"/>
              <a:t>III</a:t>
            </a:r>
            <a:r>
              <a:rPr lang="ru-RU" sz="1800" dirty="0" smtClean="0"/>
              <a:t> в – до 2000м</a:t>
            </a:r>
            <a:r>
              <a:rPr lang="ru-RU" sz="1800" baseline="30000" dirty="0" smtClean="0"/>
              <a:t>3 </a:t>
            </a:r>
            <a:r>
              <a:rPr lang="ru-RU" sz="1800" dirty="0" smtClean="0"/>
              <a:t>включительно</a:t>
            </a:r>
          </a:p>
          <a:p>
            <a:endParaRPr lang="ru-RU" sz="1800" i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chemeClr val="accent6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По транспортным связям</a:t>
            </a:r>
          </a:p>
          <a:p>
            <a:endParaRPr lang="ru-RU" sz="1800" i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  <a:p>
            <a:r>
              <a:rPr lang="ru-RU" sz="1800" dirty="0" smtClean="0"/>
              <a:t> железнодорожные</a:t>
            </a:r>
          </a:p>
          <a:p>
            <a:r>
              <a:rPr lang="ru-RU" sz="1800" dirty="0" smtClean="0"/>
              <a:t>водные</a:t>
            </a:r>
          </a:p>
          <a:p>
            <a:r>
              <a:rPr lang="ru-RU" sz="1800" dirty="0" smtClean="0"/>
              <a:t>водно-железнодорожные</a:t>
            </a:r>
          </a:p>
          <a:p>
            <a:r>
              <a:rPr lang="ru-RU" sz="1800" dirty="0" smtClean="0"/>
              <a:t>получающие нефтепродукты автотранспортом, трубопроводные базы</a:t>
            </a:r>
            <a:r>
              <a:rPr lang="ru-RU" sz="1800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 </a:t>
            </a:r>
            <a:endParaRPr lang="ru-RU" sz="1800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i="1" dirty="0" smtClean="0">
                <a:solidFill>
                  <a:schemeClr val="accent6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По принципу оперативной деятельности</a:t>
            </a:r>
          </a:p>
          <a:p>
            <a:endParaRPr lang="ru-RU" sz="1800" i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  <a:p>
            <a:r>
              <a:rPr lang="ru-RU" sz="1800" dirty="0" smtClean="0"/>
              <a:t> перевалочные;</a:t>
            </a:r>
          </a:p>
          <a:p>
            <a:r>
              <a:rPr lang="ru-RU" sz="1800" dirty="0" smtClean="0"/>
              <a:t> распределительные,  (оперативные и сезонного хранения);</a:t>
            </a:r>
          </a:p>
          <a:p>
            <a:r>
              <a:rPr lang="ru-RU" sz="1800" dirty="0" smtClean="0"/>
              <a:t> перевалочно – распределительные;</a:t>
            </a:r>
          </a:p>
          <a:p>
            <a:endParaRPr lang="ru-RU" sz="1800" dirty="0" smtClean="0"/>
          </a:p>
          <a:p>
            <a:pPr>
              <a:buNone/>
            </a:pPr>
            <a:r>
              <a:rPr lang="ru-RU" sz="2000" i="1" dirty="0" smtClean="0">
                <a:solidFill>
                  <a:schemeClr val="accent6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По номенклатуре   хранения нефтепродуктов </a:t>
            </a:r>
          </a:p>
          <a:p>
            <a:endParaRPr lang="ru-RU" sz="1800" i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  <a:p>
            <a:r>
              <a:rPr lang="ru-RU" sz="1800" dirty="0" smtClean="0"/>
              <a:t>общего хранения</a:t>
            </a:r>
          </a:p>
          <a:p>
            <a:r>
              <a:rPr lang="ru-RU" sz="1800" dirty="0" smtClean="0"/>
              <a:t> светлых нефтепродуктов</a:t>
            </a:r>
          </a:p>
          <a:p>
            <a:r>
              <a:rPr lang="ru-RU" sz="1800" dirty="0" smtClean="0"/>
              <a:t>темных нефтепродуктов и т.д.</a:t>
            </a:r>
            <a:endParaRPr lang="ru-RU" sz="1800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Операции проводимые на нефтебазах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6">
                    <a:lumMod val="90000"/>
                  </a:schemeClr>
                </a:solidFill>
              </a:rPr>
              <a:t>Основные операции </a:t>
            </a:r>
          </a:p>
          <a:p>
            <a:endParaRPr lang="ru-RU" b="1" dirty="0" smtClean="0"/>
          </a:p>
          <a:p>
            <a:r>
              <a:rPr lang="ru-RU" sz="2600" dirty="0" smtClean="0"/>
              <a:t>Прием нефтепродуктов с различных видов транспорта</a:t>
            </a:r>
          </a:p>
          <a:p>
            <a:r>
              <a:rPr lang="ru-RU" sz="2600" dirty="0" smtClean="0"/>
              <a:t>Хранение нефтепродуктов в резервуарах и тарных хранилищах</a:t>
            </a:r>
          </a:p>
          <a:p>
            <a:r>
              <a:rPr lang="ru-RU" sz="2600" dirty="0" smtClean="0"/>
              <a:t>Отпуск нефтепродуктов</a:t>
            </a:r>
          </a:p>
          <a:p>
            <a:r>
              <a:rPr lang="ru-RU" sz="2600" dirty="0" smtClean="0"/>
              <a:t>Замер и учет нефтепродуктов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6">
                    <a:lumMod val="90000"/>
                  </a:schemeClr>
                </a:solidFill>
              </a:rPr>
              <a:t>Вспомогательные операции</a:t>
            </a:r>
            <a:endParaRPr lang="ru-RU" dirty="0" smtClean="0">
              <a:solidFill>
                <a:schemeClr val="accent6">
                  <a:lumMod val="90000"/>
                </a:schemeClr>
              </a:solidFill>
            </a:endParaRPr>
          </a:p>
          <a:p>
            <a:endParaRPr lang="ru-RU" dirty="0" smtClean="0"/>
          </a:p>
          <a:p>
            <a:r>
              <a:rPr lang="ru-RU" sz="2600" dirty="0" smtClean="0"/>
              <a:t>Очистка и обезвоживание масел и других вязких нефтепродуктов</a:t>
            </a:r>
          </a:p>
          <a:p>
            <a:r>
              <a:rPr lang="ru-RU" sz="2600" dirty="0" smtClean="0"/>
              <a:t>Смешение масел и топлив</a:t>
            </a:r>
          </a:p>
          <a:p>
            <a:r>
              <a:rPr lang="ru-RU" sz="2600" dirty="0" smtClean="0"/>
              <a:t>Регенерацию отработанных масел</a:t>
            </a:r>
          </a:p>
          <a:p>
            <a:r>
              <a:rPr lang="ru-RU" sz="2600" dirty="0" smtClean="0"/>
              <a:t>Изготовление и ремонт тары</a:t>
            </a:r>
          </a:p>
          <a:p>
            <a:r>
              <a:rPr lang="ru-RU" sz="2600" dirty="0" smtClean="0"/>
              <a:t>Ремонт технологического оборудования, зданий и сооружений</a:t>
            </a:r>
          </a:p>
          <a:p>
            <a:r>
              <a:rPr lang="ru-RU" sz="2600" dirty="0" smtClean="0"/>
              <a:t>Эксплуатация котельных, транспорта и энергетических устройств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90000"/>
                  </a:schemeClr>
                </a:solidFill>
              </a:rPr>
              <a:t>Объекты нефтебаз и их размещение</a:t>
            </a:r>
            <a:endParaRPr lang="ru-RU" dirty="0"/>
          </a:p>
        </p:txBody>
      </p:sp>
      <p:pic>
        <p:nvPicPr>
          <p:cNvPr id="1026" name="Picture 2" descr="Отчет по практике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314079"/>
            <a:ext cx="5391980" cy="48581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Размещение объектов на территории нефтебазы должно обеспечивать</a:t>
            </a:r>
            <a:endParaRPr lang="ru-RU" sz="32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800" dirty="0" smtClean="0"/>
              <a:t> удобство их взаимодействия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рациональное использование территории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 минимальную длину технологических трубопроводов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других инженерных сетей.</a:t>
            </a:r>
          </a:p>
        </p:txBody>
      </p:sp>
      <p:pic>
        <p:nvPicPr>
          <p:cNvPr id="8" name="Рисунок 7" descr="pimg0014936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3933056"/>
            <a:ext cx="3444901" cy="2592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Территория нефтебазы в общем разделена на 7 зон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   1. Ж</a:t>
            </a:r>
            <a:r>
              <a:rPr lang="ru-RU" sz="2000" dirty="0" smtClean="0"/>
              <a:t>елезнодорожных операций – размещены сооружения для приема и отпуска нефтепродуктов по ж/</a:t>
            </a:r>
            <a:r>
              <a:rPr lang="ru-RU" sz="2000" dirty="0" err="1" smtClean="0"/>
              <a:t>д</a:t>
            </a:r>
            <a:r>
              <a:rPr lang="ru-RU" sz="2000" dirty="0" smtClean="0"/>
              <a:t> (тупики, эстокады, нулевые резервуары, насосные станции, лаборатории, бытовые помещения для рабочих сливщиков и наливщиков, тарные хранилища,площадки для отпуска и приема нефтепродуктов в таре).</a:t>
            </a:r>
          </a:p>
          <a:p>
            <a:pPr>
              <a:buNone/>
            </a:pPr>
            <a:r>
              <a:rPr lang="ru-RU" dirty="0" smtClean="0"/>
              <a:t>   </a:t>
            </a:r>
            <a:endParaRPr lang="ru-RU" dirty="0"/>
          </a:p>
        </p:txBody>
      </p:sp>
      <p:pic>
        <p:nvPicPr>
          <p:cNvPr id="4" name="Рисунок 3" descr="https://encrypted-tbn1.gstatic.com/images?q=tbn:ANd9GcSuwhcx3dV_ZXyik2nZa2wVwItPW3tDes0jO96HJ5JtKchwS8YPPStkiFU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3573016"/>
            <a:ext cx="396044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83568" y="764704"/>
            <a:ext cx="7956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/>
              <a:t>3</a:t>
            </a:r>
            <a:r>
              <a:rPr lang="ru-RU" sz="3200" dirty="0" smtClean="0"/>
              <a:t>. Х</a:t>
            </a:r>
            <a:r>
              <a:rPr lang="ru-RU" sz="2000" dirty="0" smtClean="0"/>
              <a:t>ранения </a:t>
            </a:r>
            <a:r>
              <a:rPr lang="ru-RU" sz="2000" dirty="0"/>
              <a:t>нефтепродуктов – где размещаются резервуарные парки, резервуары малой вместимости (мерники), обвалование – огнестойкие ограждения вокруг резервуарных парков.</a:t>
            </a:r>
          </a:p>
        </p:txBody>
      </p:sp>
      <p:pic>
        <p:nvPicPr>
          <p:cNvPr id="3074" name="Picture 2" descr="http://upload.wikimedia.org/wikipedia/commons/thumb/9/92/HKIA_fuel.jpg/300px-HKIA_fu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420887"/>
            <a:ext cx="5760640" cy="38404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980728"/>
            <a:ext cx="7974632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4. О</a:t>
            </a:r>
            <a:r>
              <a:rPr lang="ru-RU" dirty="0" smtClean="0"/>
              <a:t>перативная – предназначена для размещения средств отпуска нефтепродуктов в автоцистерны, контейнеры, бочки , бидоны – здесь размещаются: </a:t>
            </a:r>
            <a:r>
              <a:rPr lang="ru-RU" dirty="0" err="1" smtClean="0"/>
              <a:t>автоэстокады</a:t>
            </a:r>
            <a:r>
              <a:rPr lang="ru-RU" dirty="0" smtClean="0"/>
              <a:t> и </a:t>
            </a:r>
            <a:r>
              <a:rPr lang="ru-RU" dirty="0" err="1" smtClean="0"/>
              <a:t>автоколонки</a:t>
            </a:r>
            <a:r>
              <a:rPr lang="ru-RU" dirty="0" smtClean="0"/>
              <a:t> для отпуска нефтепродуктов, разливочные и расфасовочные для налива в бочки и бидоны, склады для хранения фасовки, склады для тары, погрузочные площадки.</a:t>
            </a:r>
            <a:endParaRPr lang="en-US" dirty="0" smtClean="0"/>
          </a:p>
          <a:p>
            <a:endParaRPr lang="ru-RU" dirty="0" smtClean="0"/>
          </a:p>
          <a:p>
            <a:pPr lvl="0"/>
            <a:endParaRPr lang="ru-RU" dirty="0"/>
          </a:p>
        </p:txBody>
      </p:sp>
      <p:pic>
        <p:nvPicPr>
          <p:cNvPr id="4" name="Рисунок 3" descr="Купить Установки тактового налива нефтепродуктов в железнодорожные цистерны (АУТН)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2708920"/>
            <a:ext cx="5589746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90</TotalTime>
  <Words>396</Words>
  <Application>Microsoft Office PowerPoint</Application>
  <PresentationFormat>Экран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Литейная</vt:lpstr>
      <vt:lpstr>Классификация нефтебаз и проводимые на них операции</vt:lpstr>
      <vt:lpstr>Нефтебазы</vt:lpstr>
      <vt:lpstr>Классификация нефтебаз</vt:lpstr>
      <vt:lpstr>Операции проводимые на нефтебазах</vt:lpstr>
      <vt:lpstr>Объекты нефтебаз и их размещение</vt:lpstr>
      <vt:lpstr>Размещение объектов на территории нефтебазы должно обеспечивать</vt:lpstr>
      <vt:lpstr>Территория нефтебазы в общем разделена на 7 зон</vt:lpstr>
      <vt:lpstr>Слайд 8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Классификация нефтебаз и проводимые на них операции</dc:title>
  <dc:creator>Admin</dc:creator>
  <cp:lastModifiedBy>emeljanova</cp:lastModifiedBy>
  <cp:revision>11</cp:revision>
  <dcterms:created xsi:type="dcterms:W3CDTF">2012-12-24T20:23:38Z</dcterms:created>
  <dcterms:modified xsi:type="dcterms:W3CDTF">2020-11-06T10:54:40Z</dcterms:modified>
</cp:coreProperties>
</file>