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0" r:id="rId4"/>
    <p:sldId id="262" r:id="rId5"/>
    <p:sldId id="272" r:id="rId6"/>
    <p:sldId id="274" r:id="rId7"/>
    <p:sldId id="277" r:id="rId8"/>
    <p:sldId id="278" r:id="rId9"/>
    <p:sldId id="271" r:id="rId10"/>
    <p:sldId id="279" r:id="rId11"/>
    <p:sldId id="280" r:id="rId12"/>
    <p:sldId id="281" r:id="rId13"/>
    <p:sldId id="284" r:id="rId14"/>
    <p:sldId id="282" r:id="rId15"/>
    <p:sldId id="283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E9DD"/>
    <a:srgbClr val="EDDB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720BF-D235-409F-8658-9A3D6C932C46}" type="doc">
      <dgm:prSet loTypeId="urn:microsoft.com/office/officeart/2005/8/layout/hLis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F18276-F2F1-4DAA-BBA4-D91B77CC94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прибыль уплачивают: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A31EC1-E8E8-427C-83B9-69A0295471A4}" type="parTrans" cxnId="{38267411-EAE6-4278-9A3A-7DE37AF65CE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7A50E3-492F-4ED9-AB7C-175F1CDBA1BD}" type="sibTrans" cxnId="{38267411-EAE6-4278-9A3A-7DE37AF65CE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3F6993-F735-4B2A-951C-8FCD05B8804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Российские организации</a:t>
          </a:r>
          <a:endParaRPr lang="ru-RU" sz="3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1C8032-1C43-468C-93A7-6274D3F1F4CE}" type="parTrans" cxnId="{BA155280-6A08-4191-93F8-48DAC6A5CC0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DFAB2A-7A0F-47BE-B6DE-E96FDD25A188}" type="sibTrans" cxnId="{BA155280-6A08-4191-93F8-48DAC6A5CC0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983C1C-3843-45B8-B7D4-0C89A1C7AA6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Иностранные организации имеющие на территории РФ постоянные представительства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779A6-96DC-41C3-9BFF-0A8500E9FFC3}" type="parTrans" cxnId="{37F73932-A289-4525-AFA3-23CB4BDC829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85A1C8-5271-4BDD-9D71-2A42E65B2724}" type="sibTrans" cxnId="{37F73932-A289-4525-AFA3-23CB4BDC829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395A14-C895-4340-9E81-043903AD467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Иностранные организации, получающие доход от источников на территории РФ 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73E9DB-46E2-4B52-A62D-EDE8EF97950E}" type="parTrans" cxnId="{AC5E397F-4B0F-4681-A1AE-17C9EF585D8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0CF07-3556-4008-BBA9-CCE1BD9809C5}" type="sibTrans" cxnId="{AC5E397F-4B0F-4681-A1AE-17C9EF585D8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C375EF-3E3D-4FD2-8FFA-6A0F76DAE7C7}" type="pres">
      <dgm:prSet presAssocID="{5D5720BF-D235-409F-8658-9A3D6C932C4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3839EC-45BD-4237-A070-F88BAD69ECC5}" type="pres">
      <dgm:prSet presAssocID="{C9F18276-F2F1-4DAA-BBA4-D91B77CC94A8}" presName="roof" presStyleLbl="dkBgShp" presStyleIdx="0" presStyleCnt="2" custLinFactNeighborY="-7862"/>
      <dgm:spPr/>
      <dgm:t>
        <a:bodyPr/>
        <a:lstStyle/>
        <a:p>
          <a:endParaRPr lang="ru-RU"/>
        </a:p>
      </dgm:t>
    </dgm:pt>
    <dgm:pt modelId="{7DD51828-51F1-43E0-BE2B-A6D0EF04CF2E}" type="pres">
      <dgm:prSet presAssocID="{C9F18276-F2F1-4DAA-BBA4-D91B77CC94A8}" presName="pillars" presStyleCnt="0"/>
      <dgm:spPr/>
      <dgm:t>
        <a:bodyPr/>
        <a:lstStyle/>
        <a:p>
          <a:endParaRPr lang="ru-RU"/>
        </a:p>
      </dgm:t>
    </dgm:pt>
    <dgm:pt modelId="{A3BA7C05-4B31-4775-8FDF-62D280782291}" type="pres">
      <dgm:prSet presAssocID="{C9F18276-F2F1-4DAA-BBA4-D91B77CC94A8}" presName="pillar1" presStyleLbl="node1" presStyleIdx="0" presStyleCnt="3" custScaleX="9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706C-6676-441B-9D2E-BB0035E862AC}" type="pres">
      <dgm:prSet presAssocID="{D8983C1C-3843-45B8-B7D4-0C89A1C7AA61}" presName="pillarX" presStyleLbl="node1" presStyleIdx="1" presStyleCnt="3" custScaleX="110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C3D6C-6157-42DD-9E5B-0B52389F8855}" type="pres">
      <dgm:prSet presAssocID="{8D395A14-C895-4340-9E81-043903AD467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AEDB6-0B09-4DA3-86AC-E0FA79258A73}" type="pres">
      <dgm:prSet presAssocID="{C9F18276-F2F1-4DAA-BBA4-D91B77CC94A8}" presName="base" presStyleLbl="dkBgShp" presStyleIdx="1" presStyleCnt="2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0AA2DC3-65BE-43C5-8D4C-573F20136532}" type="presOf" srcId="{C9F18276-F2F1-4DAA-BBA4-D91B77CC94A8}" destId="{6A3839EC-45BD-4237-A070-F88BAD69ECC5}" srcOrd="0" destOrd="0" presId="urn:microsoft.com/office/officeart/2005/8/layout/hList3"/>
    <dgm:cxn modelId="{38267411-EAE6-4278-9A3A-7DE37AF65CE6}" srcId="{5D5720BF-D235-409F-8658-9A3D6C932C46}" destId="{C9F18276-F2F1-4DAA-BBA4-D91B77CC94A8}" srcOrd="0" destOrd="0" parTransId="{D2A31EC1-E8E8-427C-83B9-69A0295471A4}" sibTransId="{9B7A50E3-492F-4ED9-AB7C-175F1CDBA1BD}"/>
    <dgm:cxn modelId="{8EABCD77-66CF-4C6B-A986-CAE666D82189}" type="presOf" srcId="{5D5720BF-D235-409F-8658-9A3D6C932C46}" destId="{8BC375EF-3E3D-4FD2-8FFA-6A0F76DAE7C7}" srcOrd="0" destOrd="0" presId="urn:microsoft.com/office/officeart/2005/8/layout/hList3"/>
    <dgm:cxn modelId="{80FC9C4E-2E0B-4F88-8912-C68BE3ED800F}" type="presOf" srcId="{EE3F6993-F735-4B2A-951C-8FCD05B8804A}" destId="{A3BA7C05-4B31-4775-8FDF-62D280782291}" srcOrd="0" destOrd="0" presId="urn:microsoft.com/office/officeart/2005/8/layout/hList3"/>
    <dgm:cxn modelId="{AC5E397F-4B0F-4681-A1AE-17C9EF585D8C}" srcId="{C9F18276-F2F1-4DAA-BBA4-D91B77CC94A8}" destId="{8D395A14-C895-4340-9E81-043903AD4673}" srcOrd="2" destOrd="0" parTransId="{F373E9DB-46E2-4B52-A62D-EDE8EF97950E}" sibTransId="{A5D0CF07-3556-4008-BBA9-CCE1BD9809C5}"/>
    <dgm:cxn modelId="{84B4D946-80BB-4483-B527-4EF7D702CCCD}" type="presOf" srcId="{D8983C1C-3843-45B8-B7D4-0C89A1C7AA61}" destId="{5E91706C-6676-441B-9D2E-BB0035E862AC}" srcOrd="0" destOrd="0" presId="urn:microsoft.com/office/officeart/2005/8/layout/hList3"/>
    <dgm:cxn modelId="{20700E0E-F4B2-4F0C-8D37-3339E84B1196}" type="presOf" srcId="{8D395A14-C895-4340-9E81-043903AD4673}" destId="{4CEC3D6C-6157-42DD-9E5B-0B52389F8855}" srcOrd="0" destOrd="0" presId="urn:microsoft.com/office/officeart/2005/8/layout/hList3"/>
    <dgm:cxn modelId="{37F73932-A289-4525-AFA3-23CB4BDC8296}" srcId="{C9F18276-F2F1-4DAA-BBA4-D91B77CC94A8}" destId="{D8983C1C-3843-45B8-B7D4-0C89A1C7AA61}" srcOrd="1" destOrd="0" parTransId="{FFF779A6-96DC-41C3-9BFF-0A8500E9FFC3}" sibTransId="{7085A1C8-5271-4BDD-9D71-2A42E65B2724}"/>
    <dgm:cxn modelId="{BA155280-6A08-4191-93F8-48DAC6A5CC0A}" srcId="{C9F18276-F2F1-4DAA-BBA4-D91B77CC94A8}" destId="{EE3F6993-F735-4B2A-951C-8FCD05B8804A}" srcOrd="0" destOrd="0" parTransId="{891C8032-1C43-468C-93A7-6274D3F1F4CE}" sibTransId="{98DFAB2A-7A0F-47BE-B6DE-E96FDD25A188}"/>
    <dgm:cxn modelId="{E0EFD98C-EAC6-426E-B810-32F3B0BDB16E}" type="presParOf" srcId="{8BC375EF-3E3D-4FD2-8FFA-6A0F76DAE7C7}" destId="{6A3839EC-45BD-4237-A070-F88BAD69ECC5}" srcOrd="0" destOrd="0" presId="urn:microsoft.com/office/officeart/2005/8/layout/hList3"/>
    <dgm:cxn modelId="{B18CCC2E-C524-40D0-8CE2-C67AD2C74047}" type="presParOf" srcId="{8BC375EF-3E3D-4FD2-8FFA-6A0F76DAE7C7}" destId="{7DD51828-51F1-43E0-BE2B-A6D0EF04CF2E}" srcOrd="1" destOrd="0" presId="urn:microsoft.com/office/officeart/2005/8/layout/hList3"/>
    <dgm:cxn modelId="{AC13D1FE-D9E4-4892-897E-ED8FDA6E58F5}" type="presParOf" srcId="{7DD51828-51F1-43E0-BE2B-A6D0EF04CF2E}" destId="{A3BA7C05-4B31-4775-8FDF-62D280782291}" srcOrd="0" destOrd="0" presId="urn:microsoft.com/office/officeart/2005/8/layout/hList3"/>
    <dgm:cxn modelId="{7E755769-42ED-4D60-A688-A7ABF3004F20}" type="presParOf" srcId="{7DD51828-51F1-43E0-BE2B-A6D0EF04CF2E}" destId="{5E91706C-6676-441B-9D2E-BB0035E862AC}" srcOrd="1" destOrd="0" presId="urn:microsoft.com/office/officeart/2005/8/layout/hList3"/>
    <dgm:cxn modelId="{3B8E769A-0672-4EF4-B5A7-ADC1DC6CFB7B}" type="presParOf" srcId="{7DD51828-51F1-43E0-BE2B-A6D0EF04CF2E}" destId="{4CEC3D6C-6157-42DD-9E5B-0B52389F8855}" srcOrd="2" destOrd="0" presId="urn:microsoft.com/office/officeart/2005/8/layout/hList3"/>
    <dgm:cxn modelId="{AF46DE56-B18A-428F-A468-4C59EA0B5060}" type="presParOf" srcId="{8BC375EF-3E3D-4FD2-8FFA-6A0F76DAE7C7}" destId="{9E9AEDB6-0B09-4DA3-86AC-E0FA79258A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C961E-5CA7-4509-977C-2AD656C74406}" type="doc">
      <dgm:prSet loTypeId="urn:microsoft.com/office/officeart/2005/8/layout/hLis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BACF6-B8AC-40C1-8CB6-304ED4F65C0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4800" b="1" i="0" u="none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Объект налогообложения :</a:t>
          </a:r>
          <a:endParaRPr lang="ru-RU" sz="4800" b="1" i="0" u="none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6CA97D-CF39-4228-9820-0B692F00CFB4}" type="parTrans" cxnId="{21451802-0785-40F9-84B7-EC2589699F22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E7B17B-A11C-4F6A-AE41-04674454D221}" type="sibTrans" cxnId="{21451802-0785-40F9-84B7-EC2589699F22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CE913C-C1AD-41A5-91E6-15B920EDD02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Российских организаций = полученные доходы минус расходы, которые определяются в соответствии с     гл. 25 НК РФ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02553F-ED53-4AAF-BAB7-660AC041CF2B}" type="parTrans" cxnId="{FA43A9A1-4270-4528-9E0D-B13EC42249C0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1BE144-08B8-454A-A5FA-A17FF77A8D2E}" type="sibTrans" cxnId="{FA43A9A1-4270-4528-9E0D-B13EC42249C0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F09BF2-6926-44AA-88C4-034849EA247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иностранных организаций = доходы полученные на территории РФ</a:t>
          </a:r>
          <a:endParaRPr lang="ru-RU" sz="2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31F3E5-B0DD-4FC2-AE7B-7F15165D06E9}" type="parTrans" cxnId="{05BAB834-D536-4691-8A8A-3082910BB14C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CD833F-18AE-49A4-82C4-0E0629871D47}" type="sibTrans" cxnId="{05BAB834-D536-4691-8A8A-3082910BB14C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00E14A-FAC8-4FC0-95B5-4FCA5E2E558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иностранных организаций через представительства = доходы – расходы, которые определяются ст. 306, 308 НК РФ</a:t>
          </a:r>
        </a:p>
      </dgm:t>
    </dgm:pt>
    <dgm:pt modelId="{3010C4AE-15C7-422F-8383-FECED014CACA}" type="parTrans" cxnId="{3DD529A0-F8CB-42E7-8DC4-64B017FE560D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E38A3B-51D6-4CD0-96AC-3AD651D60913}" type="sibTrans" cxnId="{3DD529A0-F8CB-42E7-8DC4-64B017FE560D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E3D08B-4D76-4960-8921-C1C388C04A0A}" type="pres">
      <dgm:prSet presAssocID="{34DC961E-5CA7-4509-977C-2AD656C744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D9FD9-7232-4D0A-8CAC-C7F0E83F46F6}" type="pres">
      <dgm:prSet presAssocID="{F5EBACF6-B8AC-40C1-8CB6-304ED4F65C0E}" presName="roof" presStyleLbl="dkBgShp" presStyleIdx="0" presStyleCnt="2" custLinFactNeighborX="826" custLinFactNeighborY="-2277"/>
      <dgm:spPr/>
      <dgm:t>
        <a:bodyPr/>
        <a:lstStyle/>
        <a:p>
          <a:endParaRPr lang="ru-RU"/>
        </a:p>
      </dgm:t>
    </dgm:pt>
    <dgm:pt modelId="{C58EA467-F2E3-4B2D-9361-3A1B5607B5EA}" type="pres">
      <dgm:prSet presAssocID="{F5EBACF6-B8AC-40C1-8CB6-304ED4F65C0E}" presName="pillars" presStyleCnt="0"/>
      <dgm:spPr/>
    </dgm:pt>
    <dgm:pt modelId="{D4ABCAF0-40C1-4465-9F83-DAA781D95059}" type="pres">
      <dgm:prSet presAssocID="{F5EBACF6-B8AC-40C1-8CB6-304ED4F65C0E}" presName="pillar1" presStyleLbl="node1" presStyleIdx="0" presStyleCnt="3" custScaleY="8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B9471-5C16-42FD-BA85-942413B00DC9}" type="pres">
      <dgm:prSet presAssocID="{AA00E14A-FAC8-4FC0-95B5-4FCA5E2E5584}" presName="pillarX" presStyleLbl="node1" presStyleIdx="1" presStyleCnt="3" custScaleX="113107" custScaleY="8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F55D4-866E-43C1-A59C-2D9F81EE7156}" type="pres">
      <dgm:prSet presAssocID="{CEF09BF2-6926-44AA-88C4-034849EA2470}" presName="pillarX" presStyleLbl="node1" presStyleIdx="2" presStyleCnt="3" custScaleX="97446" custScaleY="89746" custLinFactNeighborX="3077" custLinFactNeighborY="2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6782C-355B-488F-9F45-D810FD9EA9BD}" type="pres">
      <dgm:prSet presAssocID="{F5EBACF6-B8AC-40C1-8CB6-304ED4F65C0E}" presName="base" presStyleLbl="dkBgShp" presStyleIdx="1" presStyleCnt="2" custScaleY="141449" custLinFactNeighborX="0" custLinFactNeighborY="-22390"/>
      <dgm:spPr>
        <a:solidFill>
          <a:schemeClr val="bg1">
            <a:lumMod val="95000"/>
          </a:schemeClr>
        </a:solidFill>
      </dgm:spPr>
    </dgm:pt>
  </dgm:ptLst>
  <dgm:cxnLst>
    <dgm:cxn modelId="{4A1172F4-2037-4FB7-AF5E-8F5E8FD74EA4}" type="presOf" srcId="{CEF09BF2-6926-44AA-88C4-034849EA2470}" destId="{DF9F55D4-866E-43C1-A59C-2D9F81EE7156}" srcOrd="0" destOrd="0" presId="urn:microsoft.com/office/officeart/2005/8/layout/hList3"/>
    <dgm:cxn modelId="{49DBBA7E-234B-4F96-B863-EC89D62396AD}" type="presOf" srcId="{5ECE913C-C1AD-41A5-91E6-15B920EDD029}" destId="{D4ABCAF0-40C1-4465-9F83-DAA781D95059}" srcOrd="0" destOrd="0" presId="urn:microsoft.com/office/officeart/2005/8/layout/hList3"/>
    <dgm:cxn modelId="{3DD529A0-F8CB-42E7-8DC4-64B017FE560D}" srcId="{F5EBACF6-B8AC-40C1-8CB6-304ED4F65C0E}" destId="{AA00E14A-FAC8-4FC0-95B5-4FCA5E2E5584}" srcOrd="1" destOrd="0" parTransId="{3010C4AE-15C7-422F-8383-FECED014CACA}" sibTransId="{D2E38A3B-51D6-4CD0-96AC-3AD651D60913}"/>
    <dgm:cxn modelId="{585436D5-8806-495A-BA40-2AC2F6CF21E5}" type="presOf" srcId="{34DC961E-5CA7-4509-977C-2AD656C74406}" destId="{0BE3D08B-4D76-4960-8921-C1C388C04A0A}" srcOrd="0" destOrd="0" presId="urn:microsoft.com/office/officeart/2005/8/layout/hList3"/>
    <dgm:cxn modelId="{FA43A9A1-4270-4528-9E0D-B13EC42249C0}" srcId="{F5EBACF6-B8AC-40C1-8CB6-304ED4F65C0E}" destId="{5ECE913C-C1AD-41A5-91E6-15B920EDD029}" srcOrd="0" destOrd="0" parTransId="{AD02553F-ED53-4AAF-BAB7-660AC041CF2B}" sibTransId="{B91BE144-08B8-454A-A5FA-A17FF77A8D2E}"/>
    <dgm:cxn modelId="{D98AD1F8-F182-4B0D-A6BF-E781D59BB3BB}" type="presOf" srcId="{AA00E14A-FAC8-4FC0-95B5-4FCA5E2E5584}" destId="{F12B9471-5C16-42FD-BA85-942413B00DC9}" srcOrd="0" destOrd="0" presId="urn:microsoft.com/office/officeart/2005/8/layout/hList3"/>
    <dgm:cxn modelId="{F459934F-DBAC-4502-90E5-3921A4DB0EFD}" type="presOf" srcId="{F5EBACF6-B8AC-40C1-8CB6-304ED4F65C0E}" destId="{DA8D9FD9-7232-4D0A-8CAC-C7F0E83F46F6}" srcOrd="0" destOrd="0" presId="urn:microsoft.com/office/officeart/2005/8/layout/hList3"/>
    <dgm:cxn modelId="{05BAB834-D536-4691-8A8A-3082910BB14C}" srcId="{F5EBACF6-B8AC-40C1-8CB6-304ED4F65C0E}" destId="{CEF09BF2-6926-44AA-88C4-034849EA2470}" srcOrd="2" destOrd="0" parTransId="{7B31F3E5-B0DD-4FC2-AE7B-7F15165D06E9}" sibTransId="{0DCD833F-18AE-49A4-82C4-0E0629871D47}"/>
    <dgm:cxn modelId="{21451802-0785-40F9-84B7-EC2589699F22}" srcId="{34DC961E-5CA7-4509-977C-2AD656C74406}" destId="{F5EBACF6-B8AC-40C1-8CB6-304ED4F65C0E}" srcOrd="0" destOrd="0" parTransId="{1B6CA97D-CF39-4228-9820-0B692F00CFB4}" sibTransId="{C6E7B17B-A11C-4F6A-AE41-04674454D221}"/>
    <dgm:cxn modelId="{4816CEDD-FEFE-4137-8090-795C0EC6657E}" type="presParOf" srcId="{0BE3D08B-4D76-4960-8921-C1C388C04A0A}" destId="{DA8D9FD9-7232-4D0A-8CAC-C7F0E83F46F6}" srcOrd="0" destOrd="0" presId="urn:microsoft.com/office/officeart/2005/8/layout/hList3"/>
    <dgm:cxn modelId="{17AEE8A7-C90C-4021-91FA-3C2792B756C3}" type="presParOf" srcId="{0BE3D08B-4D76-4960-8921-C1C388C04A0A}" destId="{C58EA467-F2E3-4B2D-9361-3A1B5607B5EA}" srcOrd="1" destOrd="0" presId="urn:microsoft.com/office/officeart/2005/8/layout/hList3"/>
    <dgm:cxn modelId="{A0853BBA-2E8F-46A7-96F3-AE68D96D14F0}" type="presParOf" srcId="{C58EA467-F2E3-4B2D-9361-3A1B5607B5EA}" destId="{D4ABCAF0-40C1-4465-9F83-DAA781D95059}" srcOrd="0" destOrd="0" presId="urn:microsoft.com/office/officeart/2005/8/layout/hList3"/>
    <dgm:cxn modelId="{3B1AA486-7E3C-4109-ADE3-D1985ACC22BA}" type="presParOf" srcId="{C58EA467-F2E3-4B2D-9361-3A1B5607B5EA}" destId="{F12B9471-5C16-42FD-BA85-942413B00DC9}" srcOrd="1" destOrd="0" presId="urn:microsoft.com/office/officeart/2005/8/layout/hList3"/>
    <dgm:cxn modelId="{CAB441B5-20E8-4C99-8792-0243D240E994}" type="presParOf" srcId="{C58EA467-F2E3-4B2D-9361-3A1B5607B5EA}" destId="{DF9F55D4-866E-43C1-A59C-2D9F81EE7156}" srcOrd="2" destOrd="0" presId="urn:microsoft.com/office/officeart/2005/8/layout/hList3"/>
    <dgm:cxn modelId="{FD1047CF-C3CF-4CA6-8C49-938F384D13F9}" type="presParOf" srcId="{0BE3D08B-4D76-4960-8921-C1C388C04A0A}" destId="{5556782C-355B-488F-9F45-D810FD9EA9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1C7F9-5268-44DC-BA29-4C5C65267BB4}" type="doc">
      <dgm:prSet loTypeId="urn:microsoft.com/office/officeart/2005/8/layout/hLis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D453EC-D7E5-49B6-B099-EB11F7258EA6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целей налогообложения прибыли существуют 2 метода определения доходов и расходов: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78DAF8-B507-43B3-9403-9945007FB752}" type="parTrans" cxnId="{08A71001-5920-4ED6-A66A-8C3050C0919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E4E6F5-0FC2-4A9B-B032-2CAAE144166D}" type="sibTrans" cxnId="{08A71001-5920-4ED6-A66A-8C3050C0919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CA275F-D931-4D47-B029-B1B54C163D7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5400" b="1" i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 начисления</a:t>
          </a:r>
          <a:endParaRPr lang="ru-RU" sz="5400" b="1" i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accent1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DD873C5-9832-422A-BF5C-9F75A0DB72BA}" type="parTrans" cxnId="{CF2CD562-523F-48D5-9F3E-F544C6B360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F30A2C-44D9-462B-8A76-E32249543096}" type="sibTrans" cxnId="{CF2CD562-523F-48D5-9F3E-F544C6B360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C30332-3065-4579-9477-7B432C7BD815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i="1" cap="none" spc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Кассовый метод</a:t>
          </a:r>
          <a:endParaRPr lang="ru-RU" b="1" i="1" cap="none" spc="0" dirty="0">
            <a:ln w="18000">
              <a:solidFill>
                <a:schemeClr val="bg1"/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BFF703D-5FBD-4AAF-B49C-48A12FEAFFD6}" type="parTrans" cxnId="{1C0F9C4E-988D-4CE8-98A5-1D5310BA5F5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602559-4514-438A-8920-167359F0F216}" type="sibTrans" cxnId="{1C0F9C4E-988D-4CE8-98A5-1D5310BA5F5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68403D-BF5D-4296-86D5-8C3D8204A256}" type="pres">
      <dgm:prSet presAssocID="{A711C7F9-5268-44DC-BA29-4C5C65267B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EFD647-467C-4C0A-91A8-266BDD8035FD}" type="pres">
      <dgm:prSet presAssocID="{78D453EC-D7E5-49B6-B099-EB11F7258EA6}" presName="roof" presStyleLbl="dkBgShp" presStyleIdx="0" presStyleCnt="2"/>
      <dgm:spPr/>
      <dgm:t>
        <a:bodyPr/>
        <a:lstStyle/>
        <a:p>
          <a:endParaRPr lang="ru-RU"/>
        </a:p>
      </dgm:t>
    </dgm:pt>
    <dgm:pt modelId="{D19BB8EC-FEB1-4948-BB92-DE4635A1CDF1}" type="pres">
      <dgm:prSet presAssocID="{78D453EC-D7E5-49B6-B099-EB11F7258EA6}" presName="pillars" presStyleCnt="0"/>
      <dgm:spPr/>
    </dgm:pt>
    <dgm:pt modelId="{59BFB1D9-0FC6-4E65-957A-28CBAD528B83}" type="pres">
      <dgm:prSet presAssocID="{78D453EC-D7E5-49B6-B099-EB11F7258EA6}" presName="pillar1" presStyleLbl="node1" presStyleIdx="0" presStyleCnt="2" custScaleY="84085" custLinFactNeighborX="1586" custLinFactNeighborY="-9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FBBE8-9905-496B-9F02-2E451C2C57C4}" type="pres">
      <dgm:prSet presAssocID="{5DC30332-3065-4579-9477-7B432C7BD815}" presName="pillarX" presStyleLbl="node1" presStyleIdx="1" presStyleCnt="2" custScaleY="87640" custLinFactNeighborX="257" custLinFactNeighborY="-7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D1D56-B4A2-475E-8344-FCF145D87C82}" type="pres">
      <dgm:prSet presAssocID="{78D453EC-D7E5-49B6-B099-EB11F7258EA6}" presName="base" presStyleLbl="dkBgShp" presStyleIdx="1" presStyleCnt="2" custScaleY="344068" custLinFactNeighborX="793" custLinFactNeighborY="-48022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1BA1F47-1188-49CF-8A12-4945119AA419}" type="presOf" srcId="{5DC30332-3065-4579-9477-7B432C7BD815}" destId="{8CAFBBE8-9905-496B-9F02-2E451C2C57C4}" srcOrd="0" destOrd="0" presId="urn:microsoft.com/office/officeart/2005/8/layout/hList3"/>
    <dgm:cxn modelId="{AFEE8434-A6D7-42CB-973B-E023A8DFCDBE}" type="presOf" srcId="{78D453EC-D7E5-49B6-B099-EB11F7258EA6}" destId="{BEEFD647-467C-4C0A-91A8-266BDD8035FD}" srcOrd="0" destOrd="0" presId="urn:microsoft.com/office/officeart/2005/8/layout/hList3"/>
    <dgm:cxn modelId="{78663E90-CC70-4BD5-AE83-3FE7E6AFFF76}" type="presOf" srcId="{A711C7F9-5268-44DC-BA29-4C5C65267BB4}" destId="{9B68403D-BF5D-4296-86D5-8C3D8204A256}" srcOrd="0" destOrd="0" presId="urn:microsoft.com/office/officeart/2005/8/layout/hList3"/>
    <dgm:cxn modelId="{C5B23663-E8A0-46B0-B0C2-A5F44DE0F996}" type="presOf" srcId="{A4CA275F-D931-4D47-B029-B1B54C163D75}" destId="{59BFB1D9-0FC6-4E65-957A-28CBAD528B83}" srcOrd="0" destOrd="0" presId="urn:microsoft.com/office/officeart/2005/8/layout/hList3"/>
    <dgm:cxn modelId="{CF2CD562-523F-48D5-9F3E-F544C6B3609D}" srcId="{78D453EC-D7E5-49B6-B099-EB11F7258EA6}" destId="{A4CA275F-D931-4D47-B029-B1B54C163D75}" srcOrd="0" destOrd="0" parTransId="{EDD873C5-9832-422A-BF5C-9F75A0DB72BA}" sibTransId="{71F30A2C-44D9-462B-8A76-E32249543096}"/>
    <dgm:cxn modelId="{1C0F9C4E-988D-4CE8-98A5-1D5310BA5F52}" srcId="{78D453EC-D7E5-49B6-B099-EB11F7258EA6}" destId="{5DC30332-3065-4579-9477-7B432C7BD815}" srcOrd="1" destOrd="0" parTransId="{0BFF703D-5FBD-4AAF-B49C-48A12FEAFFD6}" sibTransId="{29602559-4514-438A-8920-167359F0F216}"/>
    <dgm:cxn modelId="{08A71001-5920-4ED6-A66A-8C3050C0919A}" srcId="{A711C7F9-5268-44DC-BA29-4C5C65267BB4}" destId="{78D453EC-D7E5-49B6-B099-EB11F7258EA6}" srcOrd="0" destOrd="0" parTransId="{1878DAF8-B507-43B3-9403-9945007FB752}" sibTransId="{BFE4E6F5-0FC2-4A9B-B032-2CAAE144166D}"/>
    <dgm:cxn modelId="{23B87EEA-5811-46F5-AD37-D3CB133A9EF1}" type="presParOf" srcId="{9B68403D-BF5D-4296-86D5-8C3D8204A256}" destId="{BEEFD647-467C-4C0A-91A8-266BDD8035FD}" srcOrd="0" destOrd="0" presId="urn:microsoft.com/office/officeart/2005/8/layout/hList3"/>
    <dgm:cxn modelId="{158FB471-2BF6-4AC9-A04A-2B0DA7F399D8}" type="presParOf" srcId="{9B68403D-BF5D-4296-86D5-8C3D8204A256}" destId="{D19BB8EC-FEB1-4948-BB92-DE4635A1CDF1}" srcOrd="1" destOrd="0" presId="urn:microsoft.com/office/officeart/2005/8/layout/hList3"/>
    <dgm:cxn modelId="{7F7F5A1B-9314-4074-88F7-250EFA9D9CD7}" type="presParOf" srcId="{D19BB8EC-FEB1-4948-BB92-DE4635A1CDF1}" destId="{59BFB1D9-0FC6-4E65-957A-28CBAD528B83}" srcOrd="0" destOrd="0" presId="urn:microsoft.com/office/officeart/2005/8/layout/hList3"/>
    <dgm:cxn modelId="{5EFD8780-8FDC-44BE-B72B-6DA2446F97BC}" type="presParOf" srcId="{D19BB8EC-FEB1-4948-BB92-DE4635A1CDF1}" destId="{8CAFBBE8-9905-496B-9F02-2E451C2C57C4}" srcOrd="1" destOrd="0" presId="urn:microsoft.com/office/officeart/2005/8/layout/hList3"/>
    <dgm:cxn modelId="{E6877E9E-7A5B-4001-94E0-B676FECBFDA4}" type="presParOf" srcId="{9B68403D-BF5D-4296-86D5-8C3D8204A256}" destId="{415D1D56-B4A2-475E-8344-FCF145D87C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6A2B2B-001B-47A2-8898-16B61B334F25}" type="doc">
      <dgm:prSet loTypeId="urn:microsoft.com/office/officeart/2005/8/layout/process4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E4FDF33-C152-420A-8045-C9605A8AAB0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делятся на: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C8FC0F-CCDD-4BB8-90E1-67FF69950A03}" type="parTrans" cxnId="{7BC4330E-D7B6-42D6-B005-B74B87A3D658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328A7E-B451-43A6-A010-05ED7205EDA8}" type="sibTrans" cxnId="{7BC4330E-D7B6-42D6-B005-B74B87A3D658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CC634-6C74-4F41-B860-B39A8360CA78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ru-RU" sz="32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Прямые</a:t>
          </a:r>
          <a:endParaRPr lang="ru-RU" sz="3200" b="1" i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2DA2D8D-3257-4DB4-81B9-52578B705A23}" type="parTrans" cxnId="{FB2FD870-EE96-4A29-887D-EB06511169C9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9B8CC7-E222-439C-8899-87F323DB3AA6}" type="sibTrans" cxnId="{FB2FD870-EE96-4A29-887D-EB06511169C9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A2CFB0-DDD1-4760-BC59-A396D0D030F3}">
      <dgm:prSet phldrT="[Текст]" custT="1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pPr algn="l"/>
          <a:r>
            <a:rPr lang="ru-RU" sz="32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Косвенные</a:t>
          </a:r>
          <a:endParaRPr lang="ru-RU" sz="3200" b="1" i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3659ED-3315-4B04-8D1E-9A253C75BAF0}" type="parTrans" cxnId="{6E3D03F3-7362-4E99-83D7-2D31AAEE2D8B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530D7A-5ABD-42CA-855F-36D2693092B7}" type="sibTrans" cxnId="{6E3D03F3-7362-4E99-83D7-2D31AAEE2D8B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1F3878-03A4-4314-912C-B2BFBA9DEF6A}" type="pres">
      <dgm:prSet presAssocID="{336A2B2B-001B-47A2-8898-16B61B334F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7C02E5-57E5-46EC-861C-4B10528D299D}" type="pres">
      <dgm:prSet presAssocID="{9E4FDF33-C152-420A-8045-C9605A8AAB0B}" presName="boxAndChildren" presStyleCnt="0"/>
      <dgm:spPr/>
      <dgm:t>
        <a:bodyPr/>
        <a:lstStyle/>
        <a:p>
          <a:endParaRPr lang="ru-RU"/>
        </a:p>
      </dgm:t>
    </dgm:pt>
    <dgm:pt modelId="{67CB1A53-5BF9-49A0-905F-FE89BEC45E87}" type="pres">
      <dgm:prSet presAssocID="{9E4FDF33-C152-420A-8045-C9605A8AAB0B}" presName="parentTextBox" presStyleLbl="node1" presStyleIdx="0" presStyleCnt="1"/>
      <dgm:spPr/>
      <dgm:t>
        <a:bodyPr/>
        <a:lstStyle/>
        <a:p>
          <a:endParaRPr lang="ru-RU"/>
        </a:p>
      </dgm:t>
    </dgm:pt>
    <dgm:pt modelId="{64853123-6396-41FF-B561-42AE10A0DDB4}" type="pres">
      <dgm:prSet presAssocID="{9E4FDF33-C152-420A-8045-C9605A8AAB0B}" presName="entireBox" presStyleLbl="node1" presStyleIdx="0" presStyleCnt="1"/>
      <dgm:spPr/>
      <dgm:t>
        <a:bodyPr/>
        <a:lstStyle/>
        <a:p>
          <a:endParaRPr lang="ru-RU"/>
        </a:p>
      </dgm:t>
    </dgm:pt>
    <dgm:pt modelId="{F5859EB0-3251-4399-99B1-AC6315582F4A}" type="pres">
      <dgm:prSet presAssocID="{9E4FDF33-C152-420A-8045-C9605A8AAB0B}" presName="descendantBox" presStyleCnt="0"/>
      <dgm:spPr/>
      <dgm:t>
        <a:bodyPr/>
        <a:lstStyle/>
        <a:p>
          <a:endParaRPr lang="ru-RU"/>
        </a:p>
      </dgm:t>
    </dgm:pt>
    <dgm:pt modelId="{3D0B3EE0-65BB-40E4-B962-082D4FFAF03A}" type="pres">
      <dgm:prSet presAssocID="{B5CCC634-6C74-4F41-B860-B39A8360CA78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6B19D-5E9B-4DE9-A0E2-D362EEE5FEDF}" type="pres">
      <dgm:prSet presAssocID="{DFA2CFB0-DDD1-4760-BC59-A396D0D030F3}" presName="childTextBox" presStyleLbl="fgAccFollowNode1" presStyleIdx="1" presStyleCnt="2" custLinFactNeighborX="-1632" custLinFactNeighborY="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FD870-EE96-4A29-887D-EB06511169C9}" srcId="{9E4FDF33-C152-420A-8045-C9605A8AAB0B}" destId="{B5CCC634-6C74-4F41-B860-B39A8360CA78}" srcOrd="0" destOrd="0" parTransId="{52DA2D8D-3257-4DB4-81B9-52578B705A23}" sibTransId="{3E9B8CC7-E222-439C-8899-87F323DB3AA6}"/>
    <dgm:cxn modelId="{A3676F46-5819-4737-B98B-4C8735F6C2C0}" type="presOf" srcId="{9E4FDF33-C152-420A-8045-C9605A8AAB0B}" destId="{67CB1A53-5BF9-49A0-905F-FE89BEC45E87}" srcOrd="0" destOrd="0" presId="urn:microsoft.com/office/officeart/2005/8/layout/process4"/>
    <dgm:cxn modelId="{83A640D5-CC7B-4A88-9E32-9CBA044861E7}" type="presOf" srcId="{9E4FDF33-C152-420A-8045-C9605A8AAB0B}" destId="{64853123-6396-41FF-B561-42AE10A0DDB4}" srcOrd="1" destOrd="0" presId="urn:microsoft.com/office/officeart/2005/8/layout/process4"/>
    <dgm:cxn modelId="{7BC4330E-D7B6-42D6-B005-B74B87A3D658}" srcId="{336A2B2B-001B-47A2-8898-16B61B334F25}" destId="{9E4FDF33-C152-420A-8045-C9605A8AAB0B}" srcOrd="0" destOrd="0" parTransId="{BEC8FC0F-CCDD-4BB8-90E1-67FF69950A03}" sibTransId="{8F328A7E-B451-43A6-A010-05ED7205EDA8}"/>
    <dgm:cxn modelId="{06844E0C-7A75-41A0-80CC-0698E5E989EE}" type="presOf" srcId="{336A2B2B-001B-47A2-8898-16B61B334F25}" destId="{DE1F3878-03A4-4314-912C-B2BFBA9DEF6A}" srcOrd="0" destOrd="0" presId="urn:microsoft.com/office/officeart/2005/8/layout/process4"/>
    <dgm:cxn modelId="{ECEADB79-4D1B-4554-983C-2F94B07D727A}" type="presOf" srcId="{B5CCC634-6C74-4F41-B860-B39A8360CA78}" destId="{3D0B3EE0-65BB-40E4-B962-082D4FFAF03A}" srcOrd="0" destOrd="0" presId="urn:microsoft.com/office/officeart/2005/8/layout/process4"/>
    <dgm:cxn modelId="{E321A347-D1C5-43D8-BBC2-8EF7CE240B3C}" type="presOf" srcId="{DFA2CFB0-DDD1-4760-BC59-A396D0D030F3}" destId="{50F6B19D-5E9B-4DE9-A0E2-D362EEE5FEDF}" srcOrd="0" destOrd="0" presId="urn:microsoft.com/office/officeart/2005/8/layout/process4"/>
    <dgm:cxn modelId="{6E3D03F3-7362-4E99-83D7-2D31AAEE2D8B}" srcId="{9E4FDF33-C152-420A-8045-C9605A8AAB0B}" destId="{DFA2CFB0-DDD1-4760-BC59-A396D0D030F3}" srcOrd="1" destOrd="0" parTransId="{673659ED-3315-4B04-8D1E-9A253C75BAF0}" sibTransId="{3F530D7A-5ABD-42CA-855F-36D2693092B7}"/>
    <dgm:cxn modelId="{C17F2851-C63B-4DA0-A2C0-7B6E0457F4F3}" type="presParOf" srcId="{DE1F3878-03A4-4314-912C-B2BFBA9DEF6A}" destId="{E07C02E5-57E5-46EC-861C-4B10528D299D}" srcOrd="0" destOrd="0" presId="urn:microsoft.com/office/officeart/2005/8/layout/process4"/>
    <dgm:cxn modelId="{4B23AF7C-6741-47DF-B860-6E67194A9AEC}" type="presParOf" srcId="{E07C02E5-57E5-46EC-861C-4B10528D299D}" destId="{67CB1A53-5BF9-49A0-905F-FE89BEC45E87}" srcOrd="0" destOrd="0" presId="urn:microsoft.com/office/officeart/2005/8/layout/process4"/>
    <dgm:cxn modelId="{A73E0509-3BCF-43D7-93D9-FE717B11FC15}" type="presParOf" srcId="{E07C02E5-57E5-46EC-861C-4B10528D299D}" destId="{64853123-6396-41FF-B561-42AE10A0DDB4}" srcOrd="1" destOrd="0" presId="urn:microsoft.com/office/officeart/2005/8/layout/process4"/>
    <dgm:cxn modelId="{3C050247-C5EB-4321-A421-6B828E7C7AE2}" type="presParOf" srcId="{E07C02E5-57E5-46EC-861C-4B10528D299D}" destId="{F5859EB0-3251-4399-99B1-AC6315582F4A}" srcOrd="2" destOrd="0" presId="urn:microsoft.com/office/officeart/2005/8/layout/process4"/>
    <dgm:cxn modelId="{576EA2F9-F5FD-4E98-9F0E-000AE4C706F2}" type="presParOf" srcId="{F5859EB0-3251-4399-99B1-AC6315582F4A}" destId="{3D0B3EE0-65BB-40E4-B962-082D4FFAF03A}" srcOrd="0" destOrd="0" presId="urn:microsoft.com/office/officeart/2005/8/layout/process4"/>
    <dgm:cxn modelId="{DBC5AFF1-185D-4434-A1D7-FCE61172AF85}" type="presParOf" srcId="{F5859EB0-3251-4399-99B1-AC6315582F4A}" destId="{50F6B19D-5E9B-4DE9-A0E2-D362EEE5FED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12305A-8767-4794-A7D7-660285FBB90D}" type="doc">
      <dgm:prSet loTypeId="urn:microsoft.com/office/officeart/2005/8/layout/process4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AD0FE66-40BA-4729-A934-15E059BED7C0}">
      <dgm:prSet phldrT="[Текст]" custT="1"/>
      <dgm:spPr>
        <a:solidFill>
          <a:schemeClr val="accent2">
            <a:lumMod val="60000"/>
            <a:lumOff val="40000"/>
            <a:alpha val="62000"/>
          </a:schemeClr>
        </a:solidFill>
      </dgm:spPr>
      <dgm:t>
        <a:bodyPr/>
        <a:lstStyle/>
        <a:p>
          <a:r>
            <a:rPr lang="ru-RU" sz="4400" b="1" i="0" u="none" cap="none" spc="0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Эти расходы делятся между:</a:t>
          </a:r>
          <a:endParaRPr lang="ru-RU" sz="4400" b="1" i="0" u="none" cap="none" spc="0" dirty="0">
            <a:ln w="18000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solidFill>
              <a:schemeClr val="accent1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B2E48D6-E1D7-4B09-8D3B-C06B97F2A1B0}" type="parTrans" cxnId="{3601CCA0-0C96-4405-BB6D-39ED5B6C2F8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D73431-DA14-4F7F-8E9F-2D5175B09E4A}" type="sibTrans" cxnId="{3601CCA0-0C96-4405-BB6D-39ED5B6C2F8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C1C6EE-1029-41BF-A980-D680EBA7CDA2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l"/>
          <a:r>
            <a:rPr lang="ru-RU" sz="3200" b="1" i="1" cap="none" spc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Стоимостью готовой </a:t>
          </a:r>
          <a:br>
            <a:rPr lang="ru-RU" sz="3200" b="1" i="1" cap="none" spc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3200" b="1" i="1" cap="none" spc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продукции</a:t>
          </a:r>
          <a:endParaRPr lang="ru-RU" sz="3200" b="1" i="1" cap="none" spc="0" dirty="0">
            <a:ln/>
            <a:solidFill>
              <a:schemeClr val="accent1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C643ED9-17B3-4F66-9D44-F5D639495B63}" type="parTrans" cxnId="{B77073A0-D446-4926-9280-28F339656644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593933-7854-4DC1-9A6E-18A0836B72F5}" type="sibTrans" cxnId="{B77073A0-D446-4926-9280-28F339656644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08DB12-47D4-4B06-A848-AAEC8A19AF9C}">
      <dgm:prSet phldrT="[Текст]" custT="1"/>
      <dgm:spPr>
        <a:solidFill>
          <a:schemeClr val="accent2">
            <a:lumMod val="20000"/>
            <a:lumOff val="80000"/>
            <a:alpha val="76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r"/>
          <a:r>
            <a:rPr lang="ru-RU" sz="3200" b="1" i="1" cap="none" spc="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Остатками незавершенного производства </a:t>
          </a:r>
          <a:endParaRPr lang="ru-RU" sz="3200" b="1" i="1" cap="none" spc="0" dirty="0">
            <a:ln w="11430"/>
            <a:solidFill>
              <a:schemeClr val="accent5">
                <a:lumMod val="75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07C974-9C6C-4847-9432-C18BDA97F4FD}" type="parTrans" cxnId="{ECD35564-3C84-4D84-B932-05A3234C118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9D980-CEBD-4013-96BC-E582DAE852B5}" type="sibTrans" cxnId="{ECD35564-3C84-4D84-B932-05A3234C118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E3EA71-A248-4918-A5B5-2B018862EC37}" type="pres">
      <dgm:prSet presAssocID="{A712305A-8767-4794-A7D7-660285FBB9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9CBAD-69A4-4758-8CB3-73762E6A433B}" type="pres">
      <dgm:prSet presAssocID="{DAD0FE66-40BA-4729-A934-15E059BED7C0}" presName="boxAndChildren" presStyleCnt="0"/>
      <dgm:spPr/>
      <dgm:t>
        <a:bodyPr/>
        <a:lstStyle/>
        <a:p>
          <a:endParaRPr lang="ru-RU"/>
        </a:p>
      </dgm:t>
    </dgm:pt>
    <dgm:pt modelId="{75042615-4F78-4E62-9F14-A3A666EBE0D4}" type="pres">
      <dgm:prSet presAssocID="{DAD0FE66-40BA-4729-A934-15E059BED7C0}" presName="parentTextBox" presStyleLbl="node1" presStyleIdx="0" presStyleCnt="1"/>
      <dgm:spPr/>
      <dgm:t>
        <a:bodyPr/>
        <a:lstStyle/>
        <a:p>
          <a:endParaRPr lang="ru-RU"/>
        </a:p>
      </dgm:t>
    </dgm:pt>
    <dgm:pt modelId="{869155B6-98F4-4A35-8193-E01EA5570721}" type="pres">
      <dgm:prSet presAssocID="{DAD0FE66-40BA-4729-A934-15E059BED7C0}" presName="entireBox" presStyleLbl="node1" presStyleIdx="0" presStyleCnt="1" custLinFactNeighborX="3279"/>
      <dgm:spPr/>
      <dgm:t>
        <a:bodyPr/>
        <a:lstStyle/>
        <a:p>
          <a:endParaRPr lang="ru-RU"/>
        </a:p>
      </dgm:t>
    </dgm:pt>
    <dgm:pt modelId="{3CF0383D-5FCE-43BA-B29E-BA68BCA4C2ED}" type="pres">
      <dgm:prSet presAssocID="{DAD0FE66-40BA-4729-A934-15E059BED7C0}" presName="descendantBox" presStyleCnt="0"/>
      <dgm:spPr/>
      <dgm:t>
        <a:bodyPr/>
        <a:lstStyle/>
        <a:p>
          <a:endParaRPr lang="ru-RU"/>
        </a:p>
      </dgm:t>
    </dgm:pt>
    <dgm:pt modelId="{7C91453A-C4B1-4A12-90E2-DC0E059B8629}" type="pres">
      <dgm:prSet presAssocID="{D4C1C6EE-1029-41BF-A980-D680EBA7CDA2}" presName="childTextBox" presStyleLbl="fgAccFollowNode1" presStyleIdx="0" presStyleCnt="2" custLinFactNeighborX="0" custLinFactNeighborY="8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7B1CC-0182-4B38-A405-8EDA0F677585}" type="pres">
      <dgm:prSet presAssocID="{0008DB12-47D4-4B06-A848-AAEC8A19AF9C}" presName="childTextBox" presStyleLbl="fgAccFollowNode1" presStyleIdx="1" presStyleCnt="2" custLinFactNeighborX="855" custLinFactNeighborY="8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35564-3C84-4D84-B932-05A3234C1182}" srcId="{DAD0FE66-40BA-4729-A934-15E059BED7C0}" destId="{0008DB12-47D4-4B06-A848-AAEC8A19AF9C}" srcOrd="1" destOrd="0" parTransId="{B007C974-9C6C-4847-9432-C18BDA97F4FD}" sibTransId="{2D69D980-CEBD-4013-96BC-E582DAE852B5}"/>
    <dgm:cxn modelId="{B47DB255-D218-4D3B-8DB2-4C58CB856697}" type="presOf" srcId="{DAD0FE66-40BA-4729-A934-15E059BED7C0}" destId="{75042615-4F78-4E62-9F14-A3A666EBE0D4}" srcOrd="0" destOrd="0" presId="urn:microsoft.com/office/officeart/2005/8/layout/process4"/>
    <dgm:cxn modelId="{9780BB69-441A-4190-B19A-5F89835FE535}" type="presOf" srcId="{D4C1C6EE-1029-41BF-A980-D680EBA7CDA2}" destId="{7C91453A-C4B1-4A12-90E2-DC0E059B8629}" srcOrd="0" destOrd="0" presId="urn:microsoft.com/office/officeart/2005/8/layout/process4"/>
    <dgm:cxn modelId="{49702B49-85FB-4EF5-A2A8-C205E52D2709}" type="presOf" srcId="{A712305A-8767-4794-A7D7-660285FBB90D}" destId="{64E3EA71-A248-4918-A5B5-2B018862EC37}" srcOrd="0" destOrd="0" presId="urn:microsoft.com/office/officeart/2005/8/layout/process4"/>
    <dgm:cxn modelId="{3601CCA0-0C96-4405-BB6D-39ED5B6C2F88}" srcId="{A712305A-8767-4794-A7D7-660285FBB90D}" destId="{DAD0FE66-40BA-4729-A934-15E059BED7C0}" srcOrd="0" destOrd="0" parTransId="{3B2E48D6-E1D7-4B09-8D3B-C06B97F2A1B0}" sibTransId="{E7D73431-DA14-4F7F-8E9F-2D5175B09E4A}"/>
    <dgm:cxn modelId="{4733D7D1-7A50-423A-A5A2-2F907071CD72}" type="presOf" srcId="{DAD0FE66-40BA-4729-A934-15E059BED7C0}" destId="{869155B6-98F4-4A35-8193-E01EA5570721}" srcOrd="1" destOrd="0" presId="urn:microsoft.com/office/officeart/2005/8/layout/process4"/>
    <dgm:cxn modelId="{F0007AFA-918D-4859-A4BD-B9648EBE5FEA}" type="presOf" srcId="{0008DB12-47D4-4B06-A848-AAEC8A19AF9C}" destId="{68D7B1CC-0182-4B38-A405-8EDA0F677585}" srcOrd="0" destOrd="0" presId="urn:microsoft.com/office/officeart/2005/8/layout/process4"/>
    <dgm:cxn modelId="{B77073A0-D446-4926-9280-28F339656644}" srcId="{DAD0FE66-40BA-4729-A934-15E059BED7C0}" destId="{D4C1C6EE-1029-41BF-A980-D680EBA7CDA2}" srcOrd="0" destOrd="0" parTransId="{1C643ED9-17B3-4F66-9D44-F5D639495B63}" sibTransId="{D1593933-7854-4DC1-9A6E-18A0836B72F5}"/>
    <dgm:cxn modelId="{9583AF42-A6D6-4976-B7D1-93C24E4D29D5}" type="presParOf" srcId="{64E3EA71-A248-4918-A5B5-2B018862EC37}" destId="{1309CBAD-69A4-4758-8CB3-73762E6A433B}" srcOrd="0" destOrd="0" presId="urn:microsoft.com/office/officeart/2005/8/layout/process4"/>
    <dgm:cxn modelId="{79842AAF-85AA-40F5-91EB-F1C682F756CE}" type="presParOf" srcId="{1309CBAD-69A4-4758-8CB3-73762E6A433B}" destId="{75042615-4F78-4E62-9F14-A3A666EBE0D4}" srcOrd="0" destOrd="0" presId="urn:microsoft.com/office/officeart/2005/8/layout/process4"/>
    <dgm:cxn modelId="{EB5E8ED2-49CB-4984-BAD7-E58057173768}" type="presParOf" srcId="{1309CBAD-69A4-4758-8CB3-73762E6A433B}" destId="{869155B6-98F4-4A35-8193-E01EA5570721}" srcOrd="1" destOrd="0" presId="urn:microsoft.com/office/officeart/2005/8/layout/process4"/>
    <dgm:cxn modelId="{4A473409-CD91-4FE9-8FB5-B556C7BE2295}" type="presParOf" srcId="{1309CBAD-69A4-4758-8CB3-73762E6A433B}" destId="{3CF0383D-5FCE-43BA-B29E-BA68BCA4C2ED}" srcOrd="2" destOrd="0" presId="urn:microsoft.com/office/officeart/2005/8/layout/process4"/>
    <dgm:cxn modelId="{85696A9D-FD60-44CD-98AA-62D87B373483}" type="presParOf" srcId="{3CF0383D-5FCE-43BA-B29E-BA68BCA4C2ED}" destId="{7C91453A-C4B1-4A12-90E2-DC0E059B8629}" srcOrd="0" destOrd="0" presId="urn:microsoft.com/office/officeart/2005/8/layout/process4"/>
    <dgm:cxn modelId="{4D3A1D0E-FACC-4E0B-A8B9-AC3FC5A7B804}" type="presParOf" srcId="{3CF0383D-5FCE-43BA-B29E-BA68BCA4C2ED}" destId="{68D7B1CC-0182-4B38-A405-8EDA0F67758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9B675C-5712-4873-8FFD-DE94D508CACC}" type="doc">
      <dgm:prSet loTypeId="urn:microsoft.com/office/officeart/2005/8/layout/hierarchy4" loCatId="hierarchy" qsTypeId="urn:microsoft.com/office/officeart/2005/8/quickstyle/3d6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5809BE14-C08D-45D9-AA0C-51BAA3B8F136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ctr"/>
          <a:r>
            <a:rPr lang="ru-RU" b="1" u="none" cap="all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Состав</a:t>
          </a:r>
          <a:r>
            <a:rPr lang="ru-RU" b="1" u="none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 доходов и расходов от реализации:</a:t>
          </a:r>
          <a:endParaRPr lang="ru-RU" b="1" u="none" cap="all" spc="0" dirty="0">
            <a:ln w="0"/>
            <a:solidFill>
              <a:schemeClr val="accent1">
                <a:lumMod val="75000"/>
              </a:schemeClr>
            </a:solidFill>
            <a:effectLst>
              <a:reflection blurRad="12700" stA="50000" endPos="50000" dist="5000" dir="5400000" sy="-100000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80CF8882-BACD-43A4-889F-3A1D66F1D0AF}" type="parTrans" cxnId="{B10D51CD-E7F3-452A-B61B-771164032EA7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61BEC6-4869-43F4-A1B3-C92F91B507EA}" type="sibTrans" cxnId="{B10D51CD-E7F3-452A-B61B-771164032EA7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BC2B78-C604-4D0C-8FA4-0CFB2C719AB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32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Расходы на оплату труда</a:t>
          </a:r>
          <a:endParaRPr lang="ru-RU" sz="320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76409A-28B9-4C99-9E7E-F4E23C3A0DE3}" type="parTrans" cxnId="{BEC8D5D8-9543-4BC3-9D2F-A06F5D778F4A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DCE1AD-E1DE-498B-8358-444AA4BF1FE3}" type="sibTrans" cxnId="{BEC8D5D8-9543-4BC3-9D2F-A06F5D778F4A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97F5BA-218C-4E6D-A5F1-A1EA1D9F8662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Расходы на социальное страховое обеспечение</a:t>
          </a:r>
          <a:endParaRPr lang="ru-RU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6FF87E-168B-473C-AA48-37FB20FF2832}" type="parTrans" cxnId="{764CF6AC-85E9-4390-AA12-24BCDF994055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4A6EC9-3370-4E88-AA9E-31E81C2BDA0B}" type="sibTrans" cxnId="{764CF6AC-85E9-4390-AA12-24BCDF994055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463436-DFFA-4973-A727-056FE5FD414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40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Материальные расходы</a:t>
          </a:r>
          <a:endParaRPr lang="ru-RU" sz="400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9A3578-B11D-4E7C-8935-0B2BED8321A9}" type="sibTrans" cxnId="{8B253EDC-C78C-427B-AD47-E9532F9BC005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F61A99-BB65-4808-AF6D-08EBBD68B224}" type="parTrans" cxnId="{8B253EDC-C78C-427B-AD47-E9532F9BC005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B5891C-A1BA-4147-96B3-24426585B6B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8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Амортизация оборудования</a:t>
          </a:r>
          <a:endParaRPr lang="ru-RU" sz="2800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DD8813-3014-4C9B-8E47-BA3327B989CC}" type="sibTrans" cxnId="{2F6A0DC4-D86E-4919-8F9E-7596B97421A5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B6CC9F-EE84-48B6-A10A-C695481CF43B}" type="parTrans" cxnId="{2F6A0DC4-D86E-4919-8F9E-7596B97421A5}">
      <dgm:prSet/>
      <dgm:spPr/>
      <dgm:t>
        <a:bodyPr/>
        <a:lstStyle/>
        <a:p>
          <a:endParaRPr lang="ru-RU" u="none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E49CE1-57C9-4722-8868-F7E60942B9DA}" type="pres">
      <dgm:prSet presAssocID="{E79B675C-5712-4873-8FFD-DE94D508CAC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9D89F2-B871-47D4-8AF6-82716DD0D6C8}" type="pres">
      <dgm:prSet presAssocID="{5809BE14-C08D-45D9-AA0C-51BAA3B8F136}" presName="vertOne" presStyleCnt="0"/>
      <dgm:spPr/>
      <dgm:t>
        <a:bodyPr/>
        <a:lstStyle/>
        <a:p>
          <a:endParaRPr lang="ru-RU"/>
        </a:p>
      </dgm:t>
    </dgm:pt>
    <dgm:pt modelId="{182D512B-5704-48EC-80B5-574EE1F7E911}" type="pres">
      <dgm:prSet presAssocID="{5809BE14-C08D-45D9-AA0C-51BAA3B8F13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EE271-7EE4-4D85-B758-A743076FAE34}" type="pres">
      <dgm:prSet presAssocID="{5809BE14-C08D-45D9-AA0C-51BAA3B8F136}" presName="parTransOne" presStyleCnt="0"/>
      <dgm:spPr/>
      <dgm:t>
        <a:bodyPr/>
        <a:lstStyle/>
        <a:p>
          <a:endParaRPr lang="ru-RU"/>
        </a:p>
      </dgm:t>
    </dgm:pt>
    <dgm:pt modelId="{CFE1DBB1-8C6C-40AE-AA72-578FBF7C0069}" type="pres">
      <dgm:prSet presAssocID="{5809BE14-C08D-45D9-AA0C-51BAA3B8F136}" presName="horzOne" presStyleCnt="0"/>
      <dgm:spPr/>
      <dgm:t>
        <a:bodyPr/>
        <a:lstStyle/>
        <a:p>
          <a:endParaRPr lang="ru-RU"/>
        </a:p>
      </dgm:t>
    </dgm:pt>
    <dgm:pt modelId="{85ED2572-16EA-4E0A-93C6-EC01AF53DFAE}" type="pres">
      <dgm:prSet presAssocID="{E3463436-DFFA-4973-A727-056FE5FD4142}" presName="vertTwo" presStyleCnt="0"/>
      <dgm:spPr/>
      <dgm:t>
        <a:bodyPr/>
        <a:lstStyle/>
        <a:p>
          <a:endParaRPr lang="ru-RU"/>
        </a:p>
      </dgm:t>
    </dgm:pt>
    <dgm:pt modelId="{2E11D023-009A-4B0B-B926-E77F26916E5C}" type="pres">
      <dgm:prSet presAssocID="{E3463436-DFFA-4973-A727-056FE5FD4142}" presName="txTwo" presStyleLbl="node2" presStyleIdx="0" presStyleCnt="2" custLinFactNeighborX="428" custLinFactNeighborY="77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EDA60-A611-4981-BDBB-C6AB39D11184}" type="pres">
      <dgm:prSet presAssocID="{E3463436-DFFA-4973-A727-056FE5FD4142}" presName="parTransTwo" presStyleCnt="0"/>
      <dgm:spPr/>
      <dgm:t>
        <a:bodyPr/>
        <a:lstStyle/>
        <a:p>
          <a:endParaRPr lang="ru-RU"/>
        </a:p>
      </dgm:t>
    </dgm:pt>
    <dgm:pt modelId="{F888C598-B560-47D3-B897-B80DDD0A96D8}" type="pres">
      <dgm:prSet presAssocID="{E3463436-DFFA-4973-A727-056FE5FD4142}" presName="horzTwo" presStyleCnt="0"/>
      <dgm:spPr/>
      <dgm:t>
        <a:bodyPr/>
        <a:lstStyle/>
        <a:p>
          <a:endParaRPr lang="ru-RU"/>
        </a:p>
      </dgm:t>
    </dgm:pt>
    <dgm:pt modelId="{C9DE92C6-3849-4890-AFBA-DB31431A2EDA}" type="pres">
      <dgm:prSet presAssocID="{64BC2B78-C604-4D0C-8FA4-0CFB2C719AB5}" presName="vertThree" presStyleCnt="0"/>
      <dgm:spPr/>
      <dgm:t>
        <a:bodyPr/>
        <a:lstStyle/>
        <a:p>
          <a:endParaRPr lang="ru-RU"/>
        </a:p>
      </dgm:t>
    </dgm:pt>
    <dgm:pt modelId="{02DF6626-4999-4C01-B725-0CB808F20FE7}" type="pres">
      <dgm:prSet presAssocID="{64BC2B78-C604-4D0C-8FA4-0CFB2C719AB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5AB048-231F-4547-AF14-3FA70D221C43}" type="pres">
      <dgm:prSet presAssocID="{64BC2B78-C604-4D0C-8FA4-0CFB2C719AB5}" presName="horzThree" presStyleCnt="0"/>
      <dgm:spPr/>
      <dgm:t>
        <a:bodyPr/>
        <a:lstStyle/>
        <a:p>
          <a:endParaRPr lang="ru-RU"/>
        </a:p>
      </dgm:t>
    </dgm:pt>
    <dgm:pt modelId="{7F3A0F7D-11D1-4130-9435-41DE9B3B90C2}" type="pres">
      <dgm:prSet presAssocID="{ABDCE1AD-E1DE-498B-8358-444AA4BF1FE3}" presName="sibSpaceThree" presStyleCnt="0"/>
      <dgm:spPr/>
      <dgm:t>
        <a:bodyPr/>
        <a:lstStyle/>
        <a:p>
          <a:endParaRPr lang="ru-RU"/>
        </a:p>
      </dgm:t>
    </dgm:pt>
    <dgm:pt modelId="{75FFB5E9-3E7B-44F0-BBDE-5DD8C24AD1D0}" type="pres">
      <dgm:prSet presAssocID="{CF97F5BA-218C-4E6D-A5F1-A1EA1D9F8662}" presName="vertThree" presStyleCnt="0"/>
      <dgm:spPr/>
      <dgm:t>
        <a:bodyPr/>
        <a:lstStyle/>
        <a:p>
          <a:endParaRPr lang="ru-RU"/>
        </a:p>
      </dgm:t>
    </dgm:pt>
    <dgm:pt modelId="{6CA0D65F-FFB7-45D2-BF44-E842844E815F}" type="pres">
      <dgm:prSet presAssocID="{CF97F5BA-218C-4E6D-A5F1-A1EA1D9F866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33873-CFA2-4327-912D-05F1E577131A}" type="pres">
      <dgm:prSet presAssocID="{CF97F5BA-218C-4E6D-A5F1-A1EA1D9F8662}" presName="horzThree" presStyleCnt="0"/>
      <dgm:spPr/>
      <dgm:t>
        <a:bodyPr/>
        <a:lstStyle/>
        <a:p>
          <a:endParaRPr lang="ru-RU"/>
        </a:p>
      </dgm:t>
    </dgm:pt>
    <dgm:pt modelId="{8C50DD51-971E-4342-93EC-2DC6D5EB333E}" type="pres">
      <dgm:prSet presAssocID="{719A3578-B11D-4E7C-8935-0B2BED8321A9}" presName="sibSpaceTwo" presStyleCnt="0"/>
      <dgm:spPr/>
      <dgm:t>
        <a:bodyPr/>
        <a:lstStyle/>
        <a:p>
          <a:endParaRPr lang="ru-RU"/>
        </a:p>
      </dgm:t>
    </dgm:pt>
    <dgm:pt modelId="{81305F95-A7EA-41A4-9879-789ACA24F91A}" type="pres">
      <dgm:prSet presAssocID="{CCB5891C-A1BA-4147-96B3-24426585B6B7}" presName="vertTwo" presStyleCnt="0"/>
      <dgm:spPr/>
      <dgm:t>
        <a:bodyPr/>
        <a:lstStyle/>
        <a:p>
          <a:endParaRPr lang="ru-RU"/>
        </a:p>
      </dgm:t>
    </dgm:pt>
    <dgm:pt modelId="{DD679D6F-184F-4A77-B452-A62C3B89A141}" type="pres">
      <dgm:prSet presAssocID="{CCB5891C-A1BA-4147-96B3-24426585B6B7}" presName="txTwo" presStyleLbl="node2" presStyleIdx="1" presStyleCnt="2" custScaleY="212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AC0814-CD11-4320-8B28-6B231C3B09A6}" type="pres">
      <dgm:prSet presAssocID="{CCB5891C-A1BA-4147-96B3-24426585B6B7}" presName="horzTwo" presStyleCnt="0"/>
      <dgm:spPr/>
      <dgm:t>
        <a:bodyPr/>
        <a:lstStyle/>
        <a:p>
          <a:endParaRPr lang="ru-RU"/>
        </a:p>
      </dgm:t>
    </dgm:pt>
  </dgm:ptLst>
  <dgm:cxnLst>
    <dgm:cxn modelId="{431ED28F-5727-40DB-9629-A31824A49641}" type="presOf" srcId="{CF97F5BA-218C-4E6D-A5F1-A1EA1D9F8662}" destId="{6CA0D65F-FFB7-45D2-BF44-E842844E815F}" srcOrd="0" destOrd="0" presId="urn:microsoft.com/office/officeart/2005/8/layout/hierarchy4"/>
    <dgm:cxn modelId="{BEC8D5D8-9543-4BC3-9D2F-A06F5D778F4A}" srcId="{E3463436-DFFA-4973-A727-056FE5FD4142}" destId="{64BC2B78-C604-4D0C-8FA4-0CFB2C719AB5}" srcOrd="0" destOrd="0" parTransId="{4476409A-28B9-4C99-9E7E-F4E23C3A0DE3}" sibTransId="{ABDCE1AD-E1DE-498B-8358-444AA4BF1FE3}"/>
    <dgm:cxn modelId="{35AFB8A6-0FE6-42BE-9746-C61FA1E1E3B8}" type="presOf" srcId="{5809BE14-C08D-45D9-AA0C-51BAA3B8F136}" destId="{182D512B-5704-48EC-80B5-574EE1F7E911}" srcOrd="0" destOrd="0" presId="urn:microsoft.com/office/officeart/2005/8/layout/hierarchy4"/>
    <dgm:cxn modelId="{B10D51CD-E7F3-452A-B61B-771164032EA7}" srcId="{E79B675C-5712-4873-8FFD-DE94D508CACC}" destId="{5809BE14-C08D-45D9-AA0C-51BAA3B8F136}" srcOrd="0" destOrd="0" parTransId="{80CF8882-BACD-43A4-889F-3A1D66F1D0AF}" sibTransId="{2761BEC6-4869-43F4-A1B3-C92F91B507EA}"/>
    <dgm:cxn modelId="{764CF6AC-85E9-4390-AA12-24BCDF994055}" srcId="{E3463436-DFFA-4973-A727-056FE5FD4142}" destId="{CF97F5BA-218C-4E6D-A5F1-A1EA1D9F8662}" srcOrd="1" destOrd="0" parTransId="{DF6FF87E-168B-473C-AA48-37FB20FF2832}" sibTransId="{BC4A6EC9-3370-4E88-AA9E-31E81C2BDA0B}"/>
    <dgm:cxn modelId="{D158EFFB-0D58-463F-8735-B62BAFF0B8CE}" type="presOf" srcId="{CCB5891C-A1BA-4147-96B3-24426585B6B7}" destId="{DD679D6F-184F-4A77-B452-A62C3B89A141}" srcOrd="0" destOrd="0" presId="urn:microsoft.com/office/officeart/2005/8/layout/hierarchy4"/>
    <dgm:cxn modelId="{B766EE15-FFCC-4AE2-9844-249E74CE3095}" type="presOf" srcId="{E3463436-DFFA-4973-A727-056FE5FD4142}" destId="{2E11D023-009A-4B0B-B926-E77F26916E5C}" srcOrd="0" destOrd="0" presId="urn:microsoft.com/office/officeart/2005/8/layout/hierarchy4"/>
    <dgm:cxn modelId="{2F6A0DC4-D86E-4919-8F9E-7596B97421A5}" srcId="{5809BE14-C08D-45D9-AA0C-51BAA3B8F136}" destId="{CCB5891C-A1BA-4147-96B3-24426585B6B7}" srcOrd="1" destOrd="0" parTransId="{D6B6CC9F-EE84-48B6-A10A-C695481CF43B}" sibTransId="{D3DD8813-3014-4C9B-8E47-BA3327B989CC}"/>
    <dgm:cxn modelId="{5D47B469-B3F4-4D9E-9B70-7E79FDFA0FEA}" type="presOf" srcId="{64BC2B78-C604-4D0C-8FA4-0CFB2C719AB5}" destId="{02DF6626-4999-4C01-B725-0CB808F20FE7}" srcOrd="0" destOrd="0" presId="urn:microsoft.com/office/officeart/2005/8/layout/hierarchy4"/>
    <dgm:cxn modelId="{8B253EDC-C78C-427B-AD47-E9532F9BC005}" srcId="{5809BE14-C08D-45D9-AA0C-51BAA3B8F136}" destId="{E3463436-DFFA-4973-A727-056FE5FD4142}" srcOrd="0" destOrd="0" parTransId="{A5F61A99-BB65-4808-AF6D-08EBBD68B224}" sibTransId="{719A3578-B11D-4E7C-8935-0B2BED8321A9}"/>
    <dgm:cxn modelId="{371DFBE4-FB08-4B27-B7C8-DF58BD55BBAA}" type="presOf" srcId="{E79B675C-5712-4873-8FFD-DE94D508CACC}" destId="{32E49CE1-57C9-4722-8868-F7E60942B9DA}" srcOrd="0" destOrd="0" presId="urn:microsoft.com/office/officeart/2005/8/layout/hierarchy4"/>
    <dgm:cxn modelId="{05B9B356-5FA2-46A7-931E-E34E77D179F4}" type="presParOf" srcId="{32E49CE1-57C9-4722-8868-F7E60942B9DA}" destId="{9D9D89F2-B871-47D4-8AF6-82716DD0D6C8}" srcOrd="0" destOrd="0" presId="urn:microsoft.com/office/officeart/2005/8/layout/hierarchy4"/>
    <dgm:cxn modelId="{18BFA86D-FE7F-4A1B-8FDD-738EA266A7E4}" type="presParOf" srcId="{9D9D89F2-B871-47D4-8AF6-82716DD0D6C8}" destId="{182D512B-5704-48EC-80B5-574EE1F7E911}" srcOrd="0" destOrd="0" presId="urn:microsoft.com/office/officeart/2005/8/layout/hierarchy4"/>
    <dgm:cxn modelId="{8CDCF02D-F4DF-4BAC-8DE7-104D3E60BBC8}" type="presParOf" srcId="{9D9D89F2-B871-47D4-8AF6-82716DD0D6C8}" destId="{337EE271-7EE4-4D85-B758-A743076FAE34}" srcOrd="1" destOrd="0" presId="urn:microsoft.com/office/officeart/2005/8/layout/hierarchy4"/>
    <dgm:cxn modelId="{0292EFEA-8395-45C1-99BC-38F348634C14}" type="presParOf" srcId="{9D9D89F2-B871-47D4-8AF6-82716DD0D6C8}" destId="{CFE1DBB1-8C6C-40AE-AA72-578FBF7C0069}" srcOrd="2" destOrd="0" presId="urn:microsoft.com/office/officeart/2005/8/layout/hierarchy4"/>
    <dgm:cxn modelId="{1335D025-3939-40DD-B84D-1DFCBA8444B3}" type="presParOf" srcId="{CFE1DBB1-8C6C-40AE-AA72-578FBF7C0069}" destId="{85ED2572-16EA-4E0A-93C6-EC01AF53DFAE}" srcOrd="0" destOrd="0" presId="urn:microsoft.com/office/officeart/2005/8/layout/hierarchy4"/>
    <dgm:cxn modelId="{E760C50C-7D03-40D8-901F-374707008D49}" type="presParOf" srcId="{85ED2572-16EA-4E0A-93C6-EC01AF53DFAE}" destId="{2E11D023-009A-4B0B-B926-E77F26916E5C}" srcOrd="0" destOrd="0" presId="urn:microsoft.com/office/officeart/2005/8/layout/hierarchy4"/>
    <dgm:cxn modelId="{D25513CC-B970-4709-BB46-143538BC8D87}" type="presParOf" srcId="{85ED2572-16EA-4E0A-93C6-EC01AF53DFAE}" destId="{58DEDA60-A611-4981-BDBB-C6AB39D11184}" srcOrd="1" destOrd="0" presId="urn:microsoft.com/office/officeart/2005/8/layout/hierarchy4"/>
    <dgm:cxn modelId="{6277EEC3-D471-4B27-A1C7-6F8365FF6758}" type="presParOf" srcId="{85ED2572-16EA-4E0A-93C6-EC01AF53DFAE}" destId="{F888C598-B560-47D3-B897-B80DDD0A96D8}" srcOrd="2" destOrd="0" presId="urn:microsoft.com/office/officeart/2005/8/layout/hierarchy4"/>
    <dgm:cxn modelId="{FF1DD849-DF62-41C4-A5AC-2F20621720A1}" type="presParOf" srcId="{F888C598-B560-47D3-B897-B80DDD0A96D8}" destId="{C9DE92C6-3849-4890-AFBA-DB31431A2EDA}" srcOrd="0" destOrd="0" presId="urn:microsoft.com/office/officeart/2005/8/layout/hierarchy4"/>
    <dgm:cxn modelId="{7E161091-1FFF-46BC-91F5-0DDF629941D4}" type="presParOf" srcId="{C9DE92C6-3849-4890-AFBA-DB31431A2EDA}" destId="{02DF6626-4999-4C01-B725-0CB808F20FE7}" srcOrd="0" destOrd="0" presId="urn:microsoft.com/office/officeart/2005/8/layout/hierarchy4"/>
    <dgm:cxn modelId="{642EEC30-0B78-4A8F-BD9A-3DFB28824741}" type="presParOf" srcId="{C9DE92C6-3849-4890-AFBA-DB31431A2EDA}" destId="{505AB048-231F-4547-AF14-3FA70D221C43}" srcOrd="1" destOrd="0" presId="urn:microsoft.com/office/officeart/2005/8/layout/hierarchy4"/>
    <dgm:cxn modelId="{328E0F3F-7406-472B-A0E0-2C6595E52A90}" type="presParOf" srcId="{F888C598-B560-47D3-B897-B80DDD0A96D8}" destId="{7F3A0F7D-11D1-4130-9435-41DE9B3B90C2}" srcOrd="1" destOrd="0" presId="urn:microsoft.com/office/officeart/2005/8/layout/hierarchy4"/>
    <dgm:cxn modelId="{64EF60D5-769E-496C-9314-C10BC3FED12C}" type="presParOf" srcId="{F888C598-B560-47D3-B897-B80DDD0A96D8}" destId="{75FFB5E9-3E7B-44F0-BBDE-5DD8C24AD1D0}" srcOrd="2" destOrd="0" presId="urn:microsoft.com/office/officeart/2005/8/layout/hierarchy4"/>
    <dgm:cxn modelId="{B1180320-9269-4DC4-8D44-4ED1A976325D}" type="presParOf" srcId="{75FFB5E9-3E7B-44F0-BBDE-5DD8C24AD1D0}" destId="{6CA0D65F-FFB7-45D2-BF44-E842844E815F}" srcOrd="0" destOrd="0" presId="urn:microsoft.com/office/officeart/2005/8/layout/hierarchy4"/>
    <dgm:cxn modelId="{652B68E9-E134-456C-BA31-D2DA9A048F09}" type="presParOf" srcId="{75FFB5E9-3E7B-44F0-BBDE-5DD8C24AD1D0}" destId="{A4233873-CFA2-4327-912D-05F1E577131A}" srcOrd="1" destOrd="0" presId="urn:microsoft.com/office/officeart/2005/8/layout/hierarchy4"/>
    <dgm:cxn modelId="{8560D931-D265-43F3-A906-0162A7642F7B}" type="presParOf" srcId="{CFE1DBB1-8C6C-40AE-AA72-578FBF7C0069}" destId="{8C50DD51-971E-4342-93EC-2DC6D5EB333E}" srcOrd="1" destOrd="0" presId="urn:microsoft.com/office/officeart/2005/8/layout/hierarchy4"/>
    <dgm:cxn modelId="{0B98311B-8290-4222-9FD0-B53157E449F9}" type="presParOf" srcId="{CFE1DBB1-8C6C-40AE-AA72-578FBF7C0069}" destId="{81305F95-A7EA-41A4-9879-789ACA24F91A}" srcOrd="2" destOrd="0" presId="urn:microsoft.com/office/officeart/2005/8/layout/hierarchy4"/>
    <dgm:cxn modelId="{77E1F698-1E28-4247-A7BF-E605CAD3E9FA}" type="presParOf" srcId="{81305F95-A7EA-41A4-9879-789ACA24F91A}" destId="{DD679D6F-184F-4A77-B452-A62C3B89A141}" srcOrd="0" destOrd="0" presId="urn:microsoft.com/office/officeart/2005/8/layout/hierarchy4"/>
    <dgm:cxn modelId="{3ADE8AE9-AF22-49FF-B516-173779802B69}" type="presParOf" srcId="{81305F95-A7EA-41A4-9879-789ACA24F91A}" destId="{7BAC0814-CD11-4320-8B28-6B231C3B09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3839EC-45BD-4237-A070-F88BAD69ECC5}">
      <dsp:nvSpPr>
        <dsp:cNvPr id="0" name=""/>
        <dsp:cNvSpPr/>
      </dsp:nvSpPr>
      <dsp:spPr>
        <a:xfrm>
          <a:off x="0" y="0"/>
          <a:ext cx="8496944" cy="103671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прибыль уплачивают:</a:t>
          </a:r>
          <a:endParaRPr lang="ru-RU" sz="4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496944" cy="1036713"/>
      </dsp:txXfrm>
    </dsp:sp>
    <dsp:sp modelId="{A3BA7C05-4B31-4775-8FDF-62D280782291}">
      <dsp:nvSpPr>
        <dsp:cNvPr id="0" name=""/>
        <dsp:cNvSpPr/>
      </dsp:nvSpPr>
      <dsp:spPr>
        <a:xfrm>
          <a:off x="104" y="1036713"/>
          <a:ext cx="2736306" cy="21770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Российские организации</a:t>
          </a:r>
          <a:endParaRPr lang="ru-RU" sz="32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" y="1036713"/>
        <a:ext cx="2736306" cy="2177099"/>
      </dsp:txXfrm>
    </dsp:sp>
    <dsp:sp modelId="{5E91706C-6676-441B-9D2E-BB0035E862AC}">
      <dsp:nvSpPr>
        <dsp:cNvPr id="0" name=""/>
        <dsp:cNvSpPr/>
      </dsp:nvSpPr>
      <dsp:spPr>
        <a:xfrm>
          <a:off x="2736410" y="1036713"/>
          <a:ext cx="3018007" cy="21770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Иностранные организации имеющие на территории РФ постоянные представительства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410" y="1036713"/>
        <a:ext cx="3018007" cy="2177099"/>
      </dsp:txXfrm>
    </dsp:sp>
    <dsp:sp modelId="{4CEC3D6C-6157-42DD-9E5B-0B52389F8855}">
      <dsp:nvSpPr>
        <dsp:cNvPr id="0" name=""/>
        <dsp:cNvSpPr/>
      </dsp:nvSpPr>
      <dsp:spPr>
        <a:xfrm>
          <a:off x="5754418" y="1036713"/>
          <a:ext cx="2742421" cy="21770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Иностранные организации, получающие доход от источников на территории РФ 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54418" y="1036713"/>
        <a:ext cx="2742421" cy="2177099"/>
      </dsp:txXfrm>
    </dsp:sp>
    <dsp:sp modelId="{9E9AEDB6-0B09-4DA3-86AC-E0FA79258A73}">
      <dsp:nvSpPr>
        <dsp:cNvPr id="0" name=""/>
        <dsp:cNvSpPr/>
      </dsp:nvSpPr>
      <dsp:spPr>
        <a:xfrm>
          <a:off x="0" y="3213813"/>
          <a:ext cx="8496944" cy="2418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8D9FD9-7232-4D0A-8CAC-C7F0E83F46F6}">
      <dsp:nvSpPr>
        <dsp:cNvPr id="0" name=""/>
        <dsp:cNvSpPr/>
      </dsp:nvSpPr>
      <dsp:spPr>
        <a:xfrm>
          <a:off x="0" y="-37084"/>
          <a:ext cx="8712968" cy="153377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0" u="none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Объект налогообложения :</a:t>
          </a:r>
          <a:endParaRPr lang="ru-RU" sz="4800" b="1" i="0" u="none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7030A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-37084"/>
        <a:ext cx="8712968" cy="1533770"/>
      </dsp:txXfrm>
    </dsp:sp>
    <dsp:sp modelId="{D4ABCAF0-40C1-4465-9F83-DAA781D95059}">
      <dsp:nvSpPr>
        <dsp:cNvPr id="0" name=""/>
        <dsp:cNvSpPr/>
      </dsp:nvSpPr>
      <dsp:spPr>
        <a:xfrm>
          <a:off x="3096" y="1667684"/>
          <a:ext cx="2803635" cy="28789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Российских организаций = полученные доходы минус расходы, которые определяются в соответствии с     гл. 25 НК РФ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6" y="1667684"/>
        <a:ext cx="2803635" cy="2878920"/>
      </dsp:txXfrm>
    </dsp:sp>
    <dsp:sp modelId="{F12B9471-5C16-42FD-BA85-942413B00DC9}">
      <dsp:nvSpPr>
        <dsp:cNvPr id="0" name=""/>
        <dsp:cNvSpPr/>
      </dsp:nvSpPr>
      <dsp:spPr>
        <a:xfrm>
          <a:off x="2806732" y="1667684"/>
          <a:ext cx="3171108" cy="28789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иностранных организаций через представительства = доходы – расходы, которые определяются ст. 306, 308 НК РФ</a:t>
          </a:r>
        </a:p>
      </dsp:txBody>
      <dsp:txXfrm>
        <a:off x="2806732" y="1667684"/>
        <a:ext cx="3171108" cy="2878920"/>
      </dsp:txXfrm>
    </dsp:sp>
    <dsp:sp modelId="{DF9F55D4-866E-43C1-A59C-2D9F81EE7156}">
      <dsp:nvSpPr>
        <dsp:cNvPr id="0" name=""/>
        <dsp:cNvSpPr/>
      </dsp:nvSpPr>
      <dsp:spPr>
        <a:xfrm>
          <a:off x="5980937" y="1728205"/>
          <a:ext cx="2732030" cy="289064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иностранных организаций = доходы полученные на территории РФ</a:t>
          </a:r>
          <a:endParaRPr lang="ru-RU" sz="2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80937" y="1728205"/>
        <a:ext cx="2732030" cy="2890644"/>
      </dsp:txXfrm>
    </dsp:sp>
    <dsp:sp modelId="{5556782C-355B-488F-9F45-D810FD9EA9BD}">
      <dsp:nvSpPr>
        <dsp:cNvPr id="0" name=""/>
        <dsp:cNvSpPr/>
      </dsp:nvSpPr>
      <dsp:spPr>
        <a:xfrm>
          <a:off x="0" y="4563305"/>
          <a:ext cx="8712968" cy="506217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EFD647-467C-4C0A-91A8-266BDD8035FD}">
      <dsp:nvSpPr>
        <dsp:cNvPr id="0" name=""/>
        <dsp:cNvSpPr/>
      </dsp:nvSpPr>
      <dsp:spPr>
        <a:xfrm>
          <a:off x="0" y="-118731"/>
          <a:ext cx="8903391" cy="83394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целей налогообложения прибыли существуют 2 метода определения доходов и расходов: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-118731"/>
        <a:ext cx="8903391" cy="833946"/>
      </dsp:txXfrm>
    </dsp:sp>
    <dsp:sp modelId="{59BFB1D9-0FC6-4E65-957A-28CBAD528B83}">
      <dsp:nvSpPr>
        <dsp:cNvPr id="0" name=""/>
        <dsp:cNvSpPr/>
      </dsp:nvSpPr>
      <dsp:spPr>
        <a:xfrm>
          <a:off x="70603" y="691580"/>
          <a:ext cx="4451695" cy="147256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i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Метод начисления</a:t>
          </a:r>
          <a:endParaRPr lang="ru-RU" sz="5400" b="1" i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accent1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0603" y="691580"/>
        <a:ext cx="4451695" cy="1472569"/>
      </dsp:txXfrm>
    </dsp:sp>
    <dsp:sp modelId="{8CAFBBE8-9905-496B-9F02-2E451C2C57C4}">
      <dsp:nvSpPr>
        <dsp:cNvPr id="0" name=""/>
        <dsp:cNvSpPr/>
      </dsp:nvSpPr>
      <dsp:spPr>
        <a:xfrm>
          <a:off x="4451695" y="691589"/>
          <a:ext cx="4451695" cy="15348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i="1" kern="1200" cap="none" spc="0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Кассовый метод</a:t>
          </a:r>
          <a:endParaRPr lang="ru-RU" sz="4500" b="1" i="1" kern="1200" cap="none" spc="0" dirty="0">
            <a:ln w="18000">
              <a:solidFill>
                <a:schemeClr val="bg1"/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51695" y="691589"/>
        <a:ext cx="4451695" cy="1534827"/>
      </dsp:txXfrm>
    </dsp:sp>
    <dsp:sp modelId="{415D1D56-B4A2-475E-8344-FCF145D87C82}">
      <dsp:nvSpPr>
        <dsp:cNvPr id="0" name=""/>
        <dsp:cNvSpPr/>
      </dsp:nvSpPr>
      <dsp:spPr>
        <a:xfrm>
          <a:off x="0" y="2135593"/>
          <a:ext cx="8903391" cy="66951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853123-6396-41FF-B561-42AE10A0DDB4}">
      <dsp:nvSpPr>
        <dsp:cNvPr id="0" name=""/>
        <dsp:cNvSpPr/>
      </dsp:nvSpPr>
      <dsp:spPr>
        <a:xfrm>
          <a:off x="0" y="0"/>
          <a:ext cx="8136904" cy="2304256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делятся на: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136904" cy="1244298"/>
      </dsp:txXfrm>
    </dsp:sp>
    <dsp:sp modelId="{3D0B3EE0-65BB-40E4-B962-082D4FFAF03A}">
      <dsp:nvSpPr>
        <dsp:cNvPr id="0" name=""/>
        <dsp:cNvSpPr/>
      </dsp:nvSpPr>
      <dsp:spPr>
        <a:xfrm>
          <a:off x="0" y="1198213"/>
          <a:ext cx="4068452" cy="1059957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Прямые</a:t>
          </a:r>
          <a:endParaRPr lang="ru-RU" sz="3200" b="1" i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1">
                <a:lumMod val="7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198213"/>
        <a:ext cx="4068452" cy="1059957"/>
      </dsp:txXfrm>
    </dsp:sp>
    <dsp:sp modelId="{50F6B19D-5E9B-4DE9-A0E2-D362EEE5FEDF}">
      <dsp:nvSpPr>
        <dsp:cNvPr id="0" name=""/>
        <dsp:cNvSpPr/>
      </dsp:nvSpPr>
      <dsp:spPr>
        <a:xfrm>
          <a:off x="4002054" y="1210296"/>
          <a:ext cx="4068452" cy="1059957"/>
        </a:xfrm>
        <a:prstGeom prst="rect">
          <a:avLst/>
        </a:prstGeom>
        <a:solidFill>
          <a:schemeClr val="accent6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Косвенные</a:t>
          </a:r>
          <a:endParaRPr lang="ru-RU" sz="3200" b="1" i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accent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02054" y="1210296"/>
        <a:ext cx="4068452" cy="10599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9155B6-98F4-4A35-8193-E01EA5570721}">
      <dsp:nvSpPr>
        <dsp:cNvPr id="0" name=""/>
        <dsp:cNvSpPr/>
      </dsp:nvSpPr>
      <dsp:spPr>
        <a:xfrm>
          <a:off x="0" y="0"/>
          <a:ext cx="8784976" cy="3472160"/>
        </a:xfrm>
        <a:prstGeom prst="rect">
          <a:avLst/>
        </a:prstGeom>
        <a:solidFill>
          <a:schemeClr val="accent2">
            <a:lumMod val="60000"/>
            <a:lumOff val="40000"/>
            <a:alpha val="6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u="none" kern="1200" cap="none" spc="0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Эти расходы делятся между:</a:t>
          </a:r>
          <a:endParaRPr lang="ru-RU" sz="4400" b="1" i="0" u="none" kern="1200" cap="none" spc="0" dirty="0">
            <a:ln w="18000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solidFill>
              <a:schemeClr val="accent1">
                <a:lumMod val="75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784976" cy="1874966"/>
      </dsp:txXfrm>
    </dsp:sp>
    <dsp:sp modelId="{7C91453A-C4B1-4A12-90E2-DC0E059B8629}">
      <dsp:nvSpPr>
        <dsp:cNvPr id="0" name=""/>
        <dsp:cNvSpPr/>
      </dsp:nvSpPr>
      <dsp:spPr>
        <a:xfrm>
          <a:off x="0" y="1874966"/>
          <a:ext cx="4392487" cy="159719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cap="none" spc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Стоимостью готовой </a:t>
          </a:r>
          <a:br>
            <a:rPr lang="ru-RU" sz="3200" b="1" i="1" kern="1200" cap="none" spc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3200" b="1" i="1" kern="1200" cap="none" spc="0" dirty="0" smtClean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продукции</a:t>
          </a:r>
          <a:endParaRPr lang="ru-RU" sz="3200" b="1" i="1" kern="1200" cap="none" spc="0" dirty="0">
            <a:ln/>
            <a:solidFill>
              <a:schemeClr val="accent1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1874966"/>
        <a:ext cx="4392487" cy="1597193"/>
      </dsp:txXfrm>
    </dsp:sp>
    <dsp:sp modelId="{68D7B1CC-0182-4B38-A405-8EDA0F677585}">
      <dsp:nvSpPr>
        <dsp:cNvPr id="0" name=""/>
        <dsp:cNvSpPr/>
      </dsp:nvSpPr>
      <dsp:spPr>
        <a:xfrm>
          <a:off x="4392488" y="1874966"/>
          <a:ext cx="4392487" cy="1597193"/>
        </a:xfrm>
        <a:prstGeom prst="rect">
          <a:avLst/>
        </a:prstGeom>
        <a:solidFill>
          <a:schemeClr val="accent2">
            <a:lumMod val="20000"/>
            <a:lumOff val="80000"/>
            <a:alpha val="76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cap="none" spc="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Остатками незавершенного производства </a:t>
          </a:r>
          <a:endParaRPr lang="ru-RU" sz="3200" b="1" i="1" kern="1200" cap="none" spc="0" dirty="0">
            <a:ln w="11430"/>
            <a:solidFill>
              <a:schemeClr val="accent5">
                <a:lumMod val="75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392488" y="1874966"/>
        <a:ext cx="4392487" cy="15971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D512B-5704-48EC-80B5-574EE1F7E911}">
      <dsp:nvSpPr>
        <dsp:cNvPr id="0" name=""/>
        <dsp:cNvSpPr/>
      </dsp:nvSpPr>
      <dsp:spPr>
        <a:xfrm>
          <a:off x="983" y="1973"/>
          <a:ext cx="8566985" cy="17721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u="none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Состав</a:t>
          </a:r>
          <a:r>
            <a:rPr lang="ru-RU" sz="4300" b="1" u="none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 доходов и расходов от реализации:</a:t>
          </a:r>
          <a:endParaRPr lang="ru-RU" sz="4300" b="1" u="none" kern="1200" cap="all" spc="0" dirty="0">
            <a:ln w="0"/>
            <a:solidFill>
              <a:schemeClr val="accent1">
                <a:lumMod val="75000"/>
              </a:schemeClr>
            </a:solidFill>
            <a:effectLst>
              <a:reflection blurRad="12700" stA="50000" endPos="50000" dist="5000" dir="5400000" sy="-100000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83" y="1973"/>
        <a:ext cx="8566985" cy="1772142"/>
      </dsp:txXfrm>
    </dsp:sp>
    <dsp:sp modelId="{2E11D023-009A-4B0B-B926-E77F26916E5C}">
      <dsp:nvSpPr>
        <dsp:cNvPr id="0" name=""/>
        <dsp:cNvSpPr/>
      </dsp:nvSpPr>
      <dsp:spPr>
        <a:xfrm>
          <a:off x="33250" y="2038763"/>
          <a:ext cx="5585295" cy="17721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Материальные расходы</a:t>
          </a:r>
          <a:endParaRPr lang="ru-RU" sz="400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250" y="2038763"/>
        <a:ext cx="5585295" cy="1772142"/>
      </dsp:txXfrm>
    </dsp:sp>
    <dsp:sp modelId="{02DF6626-4999-4C01-B725-0CB808F20FE7}">
      <dsp:nvSpPr>
        <dsp:cNvPr id="0" name=""/>
        <dsp:cNvSpPr/>
      </dsp:nvSpPr>
      <dsp:spPr>
        <a:xfrm>
          <a:off x="9345" y="3845233"/>
          <a:ext cx="2735208" cy="17721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Расходы на оплату труда</a:t>
          </a:r>
          <a:endParaRPr lang="ru-RU" sz="320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45" y="3845233"/>
        <a:ext cx="2735208" cy="1772142"/>
      </dsp:txXfrm>
    </dsp:sp>
    <dsp:sp modelId="{6CA0D65F-FFB7-45D2-BF44-E842844E815F}">
      <dsp:nvSpPr>
        <dsp:cNvPr id="0" name=""/>
        <dsp:cNvSpPr/>
      </dsp:nvSpPr>
      <dsp:spPr>
        <a:xfrm>
          <a:off x="2859432" y="3845233"/>
          <a:ext cx="2735208" cy="17721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Расходы на социальное страховое обеспечение</a:t>
          </a:r>
          <a:endParaRPr lang="ru-RU" sz="270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59432" y="3845233"/>
        <a:ext cx="2735208" cy="1772142"/>
      </dsp:txXfrm>
    </dsp:sp>
    <dsp:sp modelId="{DD679D6F-184F-4A77-B452-A62C3B89A141}">
      <dsp:nvSpPr>
        <dsp:cNvPr id="0" name=""/>
        <dsp:cNvSpPr/>
      </dsp:nvSpPr>
      <dsp:spPr>
        <a:xfrm>
          <a:off x="5824398" y="1923603"/>
          <a:ext cx="2735208" cy="376305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Амортизация оборудования</a:t>
          </a:r>
          <a:endParaRPr lang="ru-RU" sz="2800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4398" y="1923603"/>
        <a:ext cx="2735208" cy="376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D878B-DC42-48D4-8807-7C35BF171012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0648D-17A1-45D9-91DA-77C42CB14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4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0648D-17A1-45D9-91DA-77C42CB145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19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МИНИСТЕРСТВО ОБРАЗОВАНИЯ, НАУКИ И МОЛОДЕЖНОЙ ПОЛИТИКИ КРАСНОДАРСКОГО КРАЯ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«Новороссийский колледж строительства и экономики» 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(ГАПОУ «НКСЭ»)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Специальность: 38.02.01 «Экономика и бухгалтерский учет (по отраслям)»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484784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МДК 03.01: «Проведение расчетов с бюджетными и внебюджетными фондами»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348880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тему: «Отражение в бухгалтерском учёте начисления налога на прибыль, причитающегося к уплате в бюджет»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660232" y="6381328"/>
            <a:ext cx="2376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Лутцева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9087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Прямые расходы в сфере услуг</a:t>
            </a:r>
            <a:endParaRPr lang="ru-RU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886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П.2 ст.318 НК РФ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предоставляет налогоплательщикам право относить все прямые расходы в полном объеме на уменьшение доходов без их распределения на остатки незавершенного производства.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ст. 254 НК РФ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наряду с вышеперечисленными расходами существуют также прочие расходы, связанные с производством и реализацией, которое уменьшает налогооблагаемую прибыль, например: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Аренда имущества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Обязательное и добровольное страхование имущества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Юридические и аудиторские услуги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Реклама</a:t>
            </a:r>
          </a:p>
        </p:txBody>
      </p:sp>
      <p:pic>
        <p:nvPicPr>
          <p:cNvPr id="4" name="Picture 4" descr="C:\Users\Ushakova\Desktop\амортиз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373216"/>
            <a:ext cx="1728192" cy="10925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рассчитать налог на прибыль</a:t>
            </a:r>
            <a:endParaRPr lang="ru-RU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определить налоговую базу (то есть прибыль, подлежащую налогообложению) и умножить ее на соответствующую налоговую ставку. По прибыли, подпадающей под разные ставки, базы определяются отдельно.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Налоговая база рассчитывается нарастающим итогом с начала налогового периода, который соответствует одному календарному году. Иными словами, базу определяют в течение периода с 1 января по 31 декабря текущего года, затем расчет налоговой базы начинается с нуля.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Прямые и косвенные расходы в бухгалтерском и налоговом учете — Бух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C:\Users\Ushakova\Desktop\15360_o_l_2x.pn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9144000" y="3140968"/>
            <a:ext cx="2736304" cy="18242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31892 0.2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6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рассчитать авансовые платежи по налогу на прибыль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85392"/>
            <a:ext cx="8856984" cy="44198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течение года бухгалтер должен начислять авансовые платежи по налогу на прибыль. Существует два способа начисления авансовых платежей.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способ устанавливается для всех организаций по умолчанию и предусматривает, что отчетными периодами являются первый квартал, полугодие и девять месяцев.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Авансовые платежи делаются по окончании каждого отчетного периода. Сумма платежа по итогам первого квартала равна налогу от прибыли, полученной в первом квартале.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Авансовый платеж по итогам полугодия равен налогу от прибыли, полученной за полугодие, за минусом авансового платежа за первый квартал.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Величина платежа по итогам девяти месяцев равна налогу от прибыли за девять месяцев за вычетом авансовых платежей за первый квартал и полугодие.</a:t>
            </a:r>
          </a:p>
        </p:txBody>
      </p:sp>
      <p:pic>
        <p:nvPicPr>
          <p:cNvPr id="5" name="Picture 3" descr="C:\Users\Ushakova\Desktop\амортиз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64096" cy="1150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рассчитать авансовые платежи по налогу на прибыль</a:t>
            </a:r>
            <a:endParaRPr lang="ru-RU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способ — исходя из фактической прибыли. Данный способ компания может принять для себя добровольно. Для этого нужно уведомить налоговую инспекцию не позднее 31 декабря о том, что в течение будущего года предприятие переходит на исчисление ежемесячных авансовых платежей исходя из фактически полученной прибыли.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 этом способе отчетными периодами являются месяц, два месяца, три месяца и так далее до окончания календарного года.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Авансовый платеж за январь равен налогу от прибыли, фактически полученной в январе.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Авансовый платеж за январь-февраль равен налогу от прибыли, фактически полученной в январе и феврале за минусом авансового платежа за январь.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Авансовый платеж за январь-март равен налогу от прибыли, фактически полученной в январе-марте за вычетом авансовых платежей за январь и февраль. И так далее вплоть до декабря.</a:t>
            </a:r>
          </a:p>
        </p:txBody>
      </p:sp>
      <p:pic>
        <p:nvPicPr>
          <p:cNvPr id="4" name="Picture 3" descr="C:\Users\Ushakova\Desktop\амортиз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60648"/>
            <a:ext cx="864096" cy="1150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02" y="116632"/>
            <a:ext cx="8892480" cy="7647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перечислять деньги в бюджет</a:t>
            </a:r>
            <a:endParaRPr lang="ru-RU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02" y="881336"/>
            <a:ext cx="8686800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отчетными периодами являются квартал, полугодие и девять месяцев, то авансовые платежи по итогам отчетных периодов делаются не позднее 28 апреля, 28 июля и 28 октября соответственно.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Ежемесячный авансовый платеж за январь следует перечислить не позднее 28 января, за февраль — не позднее 28 февраля и так далее по декабрь включительно.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компания делает авансовые платежи исходя из фактической прибыли, то авансовый платеж за январь делается не позднее 28 февраля, за январь-февраль — не позднее 28 марта и так далее, вплоть до 28 января следующего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C:\Users\Ushakova\Desktop\sroki_sdachi_otchetnosti_v_2020_godu_-_tab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157192"/>
            <a:ext cx="2114001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620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отчитываться по налогу на прибыль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5446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Компании, чья деятельность полностью переведена на один или несколько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спецрежимов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налогообложения (упрощенную систему или уплату единого сельхозналога) могут не отчитываться по налогу на прибыль.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остальные юридические лица, совершившие хотя бы одну операцию по приходу или расходу наличных, либо безналичных денежных средств, независимо от того, есть ли у них доходы, должны предоставлять в инспекцию декларации по налогу на прибыль по итогам отчетных и налоговых периодов.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Декларацию по налогу на прибыль по итогам налогового периода (года) нужно предоставлять в инспекцию не позднее 28 марта следующего года. Некоммерческие организации, у которых не возникла обязанность по уплате налога, сдают декларацию упрощенной формы. Все прочие предприятия независимо от обязанности по уплате налога сдают по итогам года декларации по полной форме.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Компании, для которых отчетными периодами являются квартал, полугодие и девять месяцев, отчитываются по упрощенной форме не позднее 28 апреля, 28 июля и 28 октября соответственно.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Организации, для которых отчетными периодами приняты месяц, два месяца и так далее, отчитываются по упрощенной форме не позднее 28 февраля, 28 марта и так далее вплоть до 28 января следующего года.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C:\Users\Ushakov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589240"/>
            <a:ext cx="1593907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2000">
              <a:schemeClr val="bg1"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88840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srv4.nkse.net\help_info\Лутцева Т.В\2020-2021\БУ-21у\фон\ГИВКИ\unnamed.gif"/>
          <p:cNvPicPr>
            <a:picLocks noChangeAspect="1" noChangeArrowheads="1" noCrop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516216" y="4005064"/>
            <a:ext cx="2304256" cy="2239449"/>
          </a:xfrm>
          <a:prstGeom prst="rect">
            <a:avLst/>
          </a:prstGeom>
          <a:noFill/>
          <a:effectLst>
            <a:outerShdw dist="50800" sx="57000" sy="57000" algn="ctr" rotWithShape="0">
              <a:schemeClr val="bg1">
                <a:alpha val="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526725"/>
          </a:xfrm>
        </p:spPr>
        <p:txBody>
          <a:bodyPr>
            <a:no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Налог на прибыль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6080"/>
            <a:ext cx="8496944" cy="1440160"/>
          </a:xfrm>
        </p:spPr>
        <p:txBody>
          <a:bodyPr anchor="t">
            <a:normAutofit fontScale="925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налогу на прибыль относятся прямые налоги, то есть его сумма зависит от финансового результата хозяйственной деятельности организации.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08957204"/>
              </p:ext>
            </p:extLst>
          </p:nvPr>
        </p:nvGraphicFramePr>
        <p:xfrm>
          <a:off x="395536" y="3389594"/>
          <a:ext cx="8496944" cy="345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772816"/>
            <a:ext cx="3384376" cy="17767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348311200"/>
              </p:ext>
            </p:extLst>
          </p:nvPr>
        </p:nvGraphicFramePr>
        <p:xfrm>
          <a:off x="251520" y="260648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1" descr="C:\Users\Ushakova\Desktop\rubric_issue_95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7029400"/>
            <a:ext cx="3415241" cy="18093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555 -0.362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Базовая ставка равна 20%.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Учёт расходов и доходов по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гл. 25 НК РФ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Налоговым учётом. Налоговый учёт только для налога на прибыль. Остальные налоги рассчитываются по данным БУ.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положениям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гл. 25 НК РФ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доходы и расходы классифицируются на 2 большие группы: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929721"/>
              </p:ext>
            </p:extLst>
          </p:nvPr>
        </p:nvGraphicFramePr>
        <p:xfrm>
          <a:off x="251520" y="4437112"/>
          <a:ext cx="8496944" cy="183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Доходы и расходы, связанные с реализацией товаров (работ, услуг), как собственного производства, так и ранее приобретённых;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Внереализационные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 и расходы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88640"/>
            <a:ext cx="1883701" cy="14127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275129338"/>
              </p:ext>
            </p:extLst>
          </p:nvPr>
        </p:nvGraphicFramePr>
        <p:xfrm>
          <a:off x="155575" y="160338"/>
          <a:ext cx="8903391" cy="27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0" name="AutoShape 2" descr="Налог на прибыль: нововведения 2021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Налог на прибыль: нововведения 2021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7" name="Picture 9" descr="C:\Users\Ushakova\Desktop\nalo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2276872"/>
            <a:ext cx="1944216" cy="13181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5575" y="3599247"/>
            <a:ext cx="8903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 начисления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доходы от реализации товаров отражаются после перехода права собственности продавца к покупателю.</a:t>
            </a:r>
          </a:p>
          <a:p>
            <a:pPr marL="514350" indent="-514350"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Кассовый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выручка отражается после оплаты покупателя отгруженных товаров. Этот метод можно  использовать если выручка от реализации  работ, услуг за 4 предыдущих квартала не превысило в среднем 1 млн.руб. за квартал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hakova\Desktop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420888"/>
            <a:ext cx="1700168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336300671"/>
              </p:ext>
            </p:extLst>
          </p:nvPr>
        </p:nvGraphicFramePr>
        <p:xfrm>
          <a:off x="605930" y="295517"/>
          <a:ext cx="813690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350100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Times New Roman" pitchFamily="18" charset="0"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Расходы, которые признаются косвенными уменьшают налогооблагаемую базу на прибыль в полных суммах</a:t>
            </a:r>
          </a:p>
          <a:p>
            <a:pPr marL="514350" indent="-514350" algn="just">
              <a:buFont typeface="Times New Roman" pitchFamily="18" charset="0"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Times New Roman" pitchFamily="18" charset="0"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Прямые расходы частично уменьшают налогооблагаемую базу по налогу на прибыль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52936"/>
            <a:ext cx="75963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разделения расходов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4522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Налоговая база по налогу на прибыль уменьшается только на сумму проданных товаров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47" t="23896"/>
          <a:stretch/>
        </p:blipFill>
        <p:spPr>
          <a:xfrm>
            <a:off x="9252520" y="-171400"/>
            <a:ext cx="2116932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10" r="50391"/>
          <a:stretch/>
        </p:blipFill>
        <p:spPr>
          <a:xfrm>
            <a:off x="-2916832" y="-1035496"/>
            <a:ext cx="2186025" cy="239904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87 0.0456 L 0.35278 0.2136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8 -0.07338 L -0.25746 0.1115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 прямых расходов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Состав прямых расходов различен для производственных и торговых организаций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Прямые расходы в торговых организациях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стоимость приобретенных товаров, расходы по доставке приобретенных товаров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Прямые расходы в производственных организациях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стоимость произведенного сырья и материалов, расходы на оплату труда, на социальное страхование, сумма амортизации по основных средств и использованных производственных товаров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941168"/>
            <a:ext cx="1944216" cy="1656472"/>
          </a:xfrm>
          <a:prstGeom prst="rect">
            <a:avLst/>
          </a:prstGeom>
        </p:spPr>
      </p:pic>
      <p:pic>
        <p:nvPicPr>
          <p:cNvPr id="5" name="Picture 5" descr="C:\Users\Ushakova\Desktop\1b992cb78a64c396ee9a40c708ca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085184"/>
            <a:ext cx="2160240" cy="15442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28083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Конкретный состав прямых расходов определяется организацией самостоятельно и закрепляется в учетной политике для целей налогообложения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2492896"/>
          <a:ext cx="8784976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hakova\Desktop\325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7029400"/>
            <a:ext cx="2624292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0156 -0.388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332656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563</Words>
  <Application>Microsoft Office PowerPoint</Application>
  <PresentationFormat>Экран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Налог на прибыль</vt:lpstr>
      <vt:lpstr>Слайд 3</vt:lpstr>
      <vt:lpstr>Слайд 4</vt:lpstr>
      <vt:lpstr>Слайд 5</vt:lpstr>
      <vt:lpstr>Слайд 6</vt:lpstr>
      <vt:lpstr>Состав прямых расходов</vt:lpstr>
      <vt:lpstr>Слайд 8</vt:lpstr>
      <vt:lpstr>Слайд 9</vt:lpstr>
      <vt:lpstr>Прямые расходы в сфере услуг</vt:lpstr>
      <vt:lpstr>Как рассчитать налог на прибыль</vt:lpstr>
      <vt:lpstr>Как рассчитать авансовые платежи по налогу на прибыль</vt:lpstr>
      <vt:lpstr>Как рассчитать авансовые платежи по налогу на прибыль</vt:lpstr>
      <vt:lpstr>Когда перечислять деньги в бюджет</vt:lpstr>
      <vt:lpstr>Как отчитываться по налогу на прибыль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19380201216</dc:creator>
  <cp:lastModifiedBy>avanesyan</cp:lastModifiedBy>
  <cp:revision>79</cp:revision>
  <dcterms:created xsi:type="dcterms:W3CDTF">2021-02-21T05:06:10Z</dcterms:created>
  <dcterms:modified xsi:type="dcterms:W3CDTF">2021-04-06T11:39:25Z</dcterms:modified>
</cp:coreProperties>
</file>