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3"/>
  </p:notesMasterIdLst>
  <p:sldIdLst>
    <p:sldId id="1894" r:id="rId2"/>
    <p:sldId id="1821" r:id="rId3"/>
    <p:sldId id="464" r:id="rId4"/>
    <p:sldId id="295" r:id="rId5"/>
    <p:sldId id="1865" r:id="rId6"/>
    <p:sldId id="1866" r:id="rId7"/>
    <p:sldId id="1867" r:id="rId8"/>
    <p:sldId id="1868" r:id="rId9"/>
    <p:sldId id="1869" r:id="rId10"/>
    <p:sldId id="1870" r:id="rId11"/>
    <p:sldId id="1871" r:id="rId12"/>
    <p:sldId id="1872" r:id="rId13"/>
    <p:sldId id="1839" r:id="rId14"/>
    <p:sldId id="1840" r:id="rId15"/>
    <p:sldId id="1841" r:id="rId16"/>
    <p:sldId id="1842" r:id="rId17"/>
    <p:sldId id="1843" r:id="rId18"/>
    <p:sldId id="1844" r:id="rId19"/>
    <p:sldId id="1828" r:id="rId20"/>
    <p:sldId id="1845" r:id="rId21"/>
    <p:sldId id="1847" r:id="rId22"/>
    <p:sldId id="1846" r:id="rId23"/>
    <p:sldId id="1860" r:id="rId24"/>
    <p:sldId id="1855" r:id="rId25"/>
    <p:sldId id="1852" r:id="rId26"/>
    <p:sldId id="1854" r:id="rId27"/>
    <p:sldId id="1857" r:id="rId28"/>
    <p:sldId id="1856" r:id="rId29"/>
    <p:sldId id="1858" r:id="rId30"/>
    <p:sldId id="1838" r:id="rId31"/>
    <p:sldId id="1862" r:id="rId32"/>
    <p:sldId id="1863" r:id="rId33"/>
    <p:sldId id="1864" r:id="rId34"/>
    <p:sldId id="1861" r:id="rId35"/>
    <p:sldId id="1826" r:id="rId36"/>
    <p:sldId id="1873" r:id="rId37"/>
    <p:sldId id="1876" r:id="rId38"/>
    <p:sldId id="1877" r:id="rId39"/>
    <p:sldId id="1878" r:id="rId40"/>
    <p:sldId id="1885" r:id="rId41"/>
    <p:sldId id="1880" r:id="rId42"/>
    <p:sldId id="1887" r:id="rId43"/>
    <p:sldId id="1886" r:id="rId44"/>
    <p:sldId id="1882" r:id="rId45"/>
    <p:sldId id="1891" r:id="rId46"/>
    <p:sldId id="1892" r:id="rId47"/>
    <p:sldId id="1893" r:id="rId48"/>
    <p:sldId id="626" r:id="rId49"/>
    <p:sldId id="1874" r:id="rId50"/>
    <p:sldId id="1875" r:id="rId51"/>
    <p:sldId id="179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  <p:cmAuthor id="1" name="Ира" initials="И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00"/>
    <a:srgbClr val="3366FF"/>
    <a:srgbClr val="007434"/>
    <a:srgbClr val="009644"/>
    <a:srgbClr val="CC0000"/>
    <a:srgbClr val="FF6600"/>
    <a:srgbClr val="FF0066"/>
    <a:srgbClr val="D5F4FF"/>
    <a:srgbClr val="E7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9821" autoAdjust="0"/>
  </p:normalViewPr>
  <p:slideViewPr>
    <p:cSldViewPr>
      <p:cViewPr>
        <p:scale>
          <a:sx n="70" d="100"/>
          <a:sy n="70" d="100"/>
        </p:scale>
        <p:origin x="-12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99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0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769EB-4EFF-4F7D-AEF7-BD43202FAB9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7.jpeg"/><Relationship Id="rId7" Type="http://schemas.microsoft.com/office/2007/relationships/hdphoto" Target="../media/hdphoto2.wd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1.gif"/><Relationship Id="rId4" Type="http://schemas.microsoft.com/office/2007/relationships/hdphoto" Target="../media/hdphoto1.wdp"/><Relationship Id="rId9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11" Type="http://schemas.openxmlformats.org/officeDocument/2006/relationships/slide" Target="slide4.xml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gif"/><Relationship Id="rId7" Type="http://schemas.openxmlformats.org/officeDocument/2006/relationships/image" Target="../media/image53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55.gif"/><Relationship Id="rId7" Type="http://schemas.openxmlformats.org/officeDocument/2006/relationships/image" Target="../media/image52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10" Type="http://schemas.openxmlformats.org/officeDocument/2006/relationships/slide" Target="slide4.xml"/><Relationship Id="rId4" Type="http://schemas.openxmlformats.org/officeDocument/2006/relationships/image" Target="../media/image51.gif"/><Relationship Id="rId9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4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42.gif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0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4.jpeg"/><Relationship Id="rId7" Type="http://schemas.openxmlformats.org/officeDocument/2006/relationships/image" Target="../media/image59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.gif"/><Relationship Id="rId7" Type="http://schemas.openxmlformats.org/officeDocument/2006/relationships/image" Target="../media/image90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10.gif"/><Relationship Id="rId4" Type="http://schemas.openxmlformats.org/officeDocument/2006/relationships/slide" Target="slide4.xml"/><Relationship Id="rId9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4.gif"/><Relationship Id="rId7" Type="http://schemas.openxmlformats.org/officeDocument/2006/relationships/image" Target="../media/image89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10.gif"/><Relationship Id="rId4" Type="http://schemas.openxmlformats.org/officeDocument/2006/relationships/slide" Target="slide4.xml"/><Relationship Id="rId9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slide" Target="slide4.xml"/><Relationship Id="rId7" Type="http://schemas.openxmlformats.org/officeDocument/2006/relationships/image" Target="../media/image95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97.png"/><Relationship Id="rId5" Type="http://schemas.openxmlformats.org/officeDocument/2006/relationships/image" Target="../media/image94.jpeg"/><Relationship Id="rId10" Type="http://schemas.openxmlformats.org/officeDocument/2006/relationships/image" Target="../media/image21.gif"/><Relationship Id="rId4" Type="http://schemas.openxmlformats.org/officeDocument/2006/relationships/image" Target="../media/image10.gif"/><Relationship Id="rId9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slide" Target="slide4.xml"/><Relationship Id="rId7" Type="http://schemas.openxmlformats.org/officeDocument/2006/relationships/image" Target="../media/image99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98.png"/><Relationship Id="rId4" Type="http://schemas.openxmlformats.org/officeDocument/2006/relationships/image" Target="../media/image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1.png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47.xml"/><Relationship Id="rId3" Type="http://schemas.openxmlformats.org/officeDocument/2006/relationships/image" Target="../media/image6.gif"/><Relationship Id="rId7" Type="http://schemas.openxmlformats.org/officeDocument/2006/relationships/slide" Target="slide9.xml"/><Relationship Id="rId12" Type="http://schemas.openxmlformats.org/officeDocument/2006/relationships/slide" Target="slide4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40.xml"/><Relationship Id="rId5" Type="http://schemas.openxmlformats.org/officeDocument/2006/relationships/slide" Target="slide5.xml"/><Relationship Id="rId10" Type="http://schemas.openxmlformats.org/officeDocument/2006/relationships/slide" Target="slide35.xml"/><Relationship Id="rId4" Type="http://schemas.openxmlformats.org/officeDocument/2006/relationships/slide" Target="slide3.xml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gif"/><Relationship Id="rId7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9.jpe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3" y="1296509"/>
            <a:ext cx="8662890" cy="1432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dirty="0">
                <a:ln w="381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Агрегатные состояния веществ</a:t>
            </a:r>
            <a:r>
              <a:rPr lang="ru-RU" sz="3600" b="1" dirty="0" smtClean="0">
                <a:ln w="381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Чистые </a:t>
            </a:r>
            <a:r>
              <a:rPr lang="ru-RU" sz="36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вещества</a:t>
            </a:r>
            <a:r>
              <a:rPr lang="ru-RU" sz="36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 смеси</a:t>
            </a:r>
            <a:r>
              <a:rPr lang="ru-RU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ln w="10541" cmpd="sng">
                  <a:solidFill>
                    <a:srgbClr val="A5002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Дисперсные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системы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3173" y="722762"/>
            <a:ext cx="8786874" cy="5737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40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397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556262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1" name="Picture 1" descr="D:\23.05.13-домашние документы\Вода\вода-анимашк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257550" cy="1866900"/>
          </a:xfrm>
          <a:prstGeom prst="rect">
            <a:avLst/>
          </a:prstGeom>
          <a:noFill/>
        </p:spPr>
      </p:pic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378" y="-24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42844" y="2023525"/>
            <a:ext cx="8929718" cy="39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Какая вода замерзает быстрее – холодная или горячая? 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Возьмем две емкости с водой: в одну нальем горячую, а в другую – холодную воду, и поместим их в морозильную камеру. 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Горячая вода замерзнет быстрее холодной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хотя по логике вещей, первой должна была превратиться в лед холодная вода: ведь горячей воде надо сначала остыть до температуры холодной, а потом уже превращаться в лед, в то время как холодной воде остывать не надо. 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00430" y="1071546"/>
            <a:ext cx="5429289" cy="7986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отдельного кластера воды</a:t>
            </a:r>
            <a:endParaRPr lang="ru-RU" sz="2700" b="1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2643174" y="1428736"/>
            <a:ext cx="5143536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 descr="D:\23.05.13-домашние документы\Вода\вода-анимашк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3257550" cy="1866900"/>
          </a:xfrm>
          <a:prstGeom prst="rect">
            <a:avLst/>
          </a:prstGeom>
          <a:noFill/>
        </p:spPr>
      </p:pic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378" y="-24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79388" y="1785926"/>
            <a:ext cx="8785225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способна замерзать мгновенно </a:t>
            </a:r>
          </a:p>
          <a:p>
            <a:pPr algn="just">
              <a:lnSpc>
                <a:spcPct val="85000"/>
              </a:lnSpc>
              <a:defRPr/>
            </a:pP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indent="446088" algn="just">
              <a:lnSpc>
                <a:spcPct val="85000"/>
              </a:lnSpc>
              <a:defRPr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Все знают, что вода всегда превращается в лед при охлаждении до 0 °C … за исключением некоторых случаев! Таким случаем, например, является </a:t>
            </a:r>
            <a:r>
              <a:rPr lang="ru-RU" sz="25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сверхохлаждение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которое представляет собой </a:t>
            </a:r>
            <a:r>
              <a:rPr lang="ru-RU" sz="25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свойство очень чистой воды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оставаться жидкой, даже будучи охлажденной до температуры ниже точки замерзания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Это явление становится возможным благодаря тому, что окружающая среда не содержит центров или ядер кристаллизации, которые могли бы спровоцировать образование кристаллов льда. И поэтому вода остается в жидкой форме, даже будучи охлажденной до температуры ниже нуля градусов по Цельсию. </a:t>
            </a:r>
          </a:p>
        </p:txBody>
      </p:sp>
      <p:pic>
        <p:nvPicPr>
          <p:cNvPr id="16" name="Picture 2" descr="D:\23.05.13-домашние документы\Виртуальные лекции 28.07.11\Химия\анимашки ... разное\water_molecule_hg_clr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-71462"/>
            <a:ext cx="3333750" cy="2219325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378" y="-24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1438" y="963588"/>
            <a:ext cx="8964612" cy="565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3400" algn="just">
              <a:lnSpc>
                <a:spcPct val="85000"/>
              </a:lnSpc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задумываясь, назовите,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сколько различных состояний есть у воды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 Если вы ответили три: твердое, жидкое, газообразное, то вы ошиблись.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Ученые выделяют как минимум </a:t>
            </a:r>
            <a:r>
              <a:rPr lang="ru-RU" sz="25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 различных состояний воды в жидком виде и 14 состояний в замерзшем виде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</a:p>
          <a:p>
            <a:pPr indent="533400" algn="just">
              <a:lnSpc>
                <a:spcPct val="85000"/>
              </a:lnSpc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Помните разговор про </a:t>
            </a:r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сверхохлажденную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воду? Так вот, что бы вы ни делали,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температуре –38 °C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даже самая чистая </a:t>
            </a:r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сверхохлажденная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вода внезапно превратится в лед. Что же произойдет при дальнейшем понижении температуры?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–120 °</a:t>
            </a:r>
            <a:r>
              <a:rPr lang="ru-RU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водой начинает происходить что-то странное: она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становится </a:t>
            </a: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сверхвязкой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или тягучей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как патока, а при температуре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ниже –135 °C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она превращается в «</a:t>
            </a:r>
            <a:r>
              <a:rPr lang="ru-RU" sz="2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стеклянную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или «</a:t>
            </a:r>
            <a:r>
              <a:rPr lang="ru-RU" sz="2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стекловидную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воду – твердое вещество, в котором отсутствует кристаллическая структура. 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96945"/>
            <a:ext cx="7143800" cy="1114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100" b="1" dirty="0" smtClean="0">
                <a:ln w="10541" cmpd="sng">
                  <a:solidFill>
                    <a:srgbClr val="A5002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Чистые вещества</a:t>
            </a:r>
            <a:r>
              <a:rPr lang="ru-RU" sz="4100" b="1" dirty="0" smtClean="0">
                <a:ln w="10541" cmpd="sng">
                  <a:solidFill>
                    <a:srgbClr val="A5002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100" b="1" dirty="0" smtClean="0">
                <a:ln w="10541" cmpd="sng">
                  <a:solidFill>
                    <a:srgbClr val="A5002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 смеси</a:t>
            </a:r>
            <a:endParaRPr lang="ru-RU" sz="4100" b="1" dirty="0" smtClean="0">
              <a:ln w="10541" cmpd="sng">
                <a:solidFill>
                  <a:srgbClr val="A5002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285860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Одна из задач химии – изучение свойств веществ. Для этого вещества должны быть чистыми, не содержать примесей других веществ.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Чистыми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вещества, которые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постоянными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физическими свойствами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Физические свойства чистых веществ определяются опытным путём и приводятся в справочниках.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344" y="71414"/>
            <a:ext cx="1238250" cy="1238250"/>
          </a:xfrm>
          <a:prstGeom prst="rect">
            <a:avLst/>
          </a:prstGeom>
          <a:noFill/>
        </p:spPr>
      </p:pic>
      <p:pic>
        <p:nvPicPr>
          <p:cNvPr id="1027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7610"/>
            <a:ext cx="914400" cy="1238250"/>
          </a:xfrm>
          <a:prstGeom prst="rect">
            <a:avLst/>
          </a:prstGeom>
          <a:noFill/>
        </p:spPr>
      </p:pic>
      <p:pic>
        <p:nvPicPr>
          <p:cNvPr id="1033" name="Picture 9" descr="D:\23.05.13-домашние документы\Виртуальные лекции 2015\Химия\Вещества\соль\eaa71df19dd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214818"/>
            <a:ext cx="3238523" cy="24288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3214678" y="4429132"/>
            <a:ext cx="1088760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NaCl</a:t>
            </a:r>
            <a:endParaRPr lang="ru-RU" sz="27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214422"/>
            <a:ext cx="8786874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свойства вещества (например, температура плавления и кипения, плотность) известны, то можно установить, является ли чистым какой-либо образец вещества. Для этого нужно определить температуру плавления, плотность или другое свойство изучаемого образца и сравнить его с известным свойством чистого вещества. Если измеренное значение совпадает со справочным, то вещество чистое.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:\23.05.13-домашние документы\Лаб. раб YES\Виртуальные лабораторные YES\Анимашки и картинки\Люди\Читатели\читатель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1304925" cy="1238250"/>
          </a:xfrm>
          <a:prstGeom prst="rect">
            <a:avLst/>
          </a:prstGeom>
          <a:noFill/>
        </p:spPr>
      </p:pic>
      <p:pic>
        <p:nvPicPr>
          <p:cNvPr id="2056" name="Picture 8" descr="Определение удельной теплоты плавления льда Виртуальная лаборатория ВиртуЛа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500570"/>
            <a:ext cx="2857520" cy="2143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0" y="5929330"/>
            <a:ext cx="4572000" cy="7463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Определение удельной теплоты плавления льда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23.05.13-домашние документы\Лаб. раб YES\Виртуальные лабораторные YES\Анимашки и картинки\Воздух, газ, дым и др\Воздух\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256"/>
            <a:ext cx="3571880" cy="238125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30" name="Picture 6" descr="D:\23.05.13-домашние документы\Лаб. раб YES\Виртуальные лабораторные YES\Анимашки и картинки\Вода, жидкости,\замерзание\анимашки\97374254_tumblr_m3nzr73Web1qja3fho1_5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071942"/>
            <a:ext cx="4762500" cy="2733675"/>
          </a:xfrm>
          <a:prstGeom prst="rect">
            <a:avLst/>
          </a:prstGeom>
          <a:noFill/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2844" y="285728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 в жизни мы редко встречаемся с чистыми веществами, чаще – со смесями веществ. 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Воздух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смесь азота, кислорода и других газов,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морская (речная, подземная) вода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смесь воды и растворённых солей. Если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чистые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постоянными свойствами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смеси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имеют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постоянных свойств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Примеси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сильно влияют на собственные свойства веществ. Так, 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чистая вода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замерзает при температуре 0 °С, тогда как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морская вода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при температуре –1,9 °С. </a:t>
            </a:r>
          </a:p>
        </p:txBody>
      </p:sp>
      <p:pic>
        <p:nvPicPr>
          <p:cNvPr id="28" name="Picture 14" descr="100px-Melting_icecub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143380"/>
            <a:ext cx="5635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2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Совершенно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чистое железо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ржавеет на воздухе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гвоздь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изготовленный из железа с примесями,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ржавеет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добавление в германий определенных примесей в количестве миллионных долей процента заметно увеличивает его электропроводность.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Смеси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тем, что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их состав и свойства непостоянны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23574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7" descr="Ремонт Квартиры - Askpoint.o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701416"/>
            <a:ext cx="2286016" cy="15849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95115" y="4187150"/>
            <a:ext cx="1449612" cy="107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5786446" y="5500702"/>
            <a:ext cx="221457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Ржавчина (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·nH</a:t>
            </a:r>
            <a:r>
              <a:rPr lang="en-US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49740" y="5324789"/>
            <a:ext cx="1979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Железо (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Медный купорос на Пульсе Цен, купить в Томс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6" y="4195758"/>
            <a:ext cx="1629994" cy="1157296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5929322" y="5429264"/>
            <a:ext cx="2630137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rgbClr val="00206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Поваренная соль (сахар)</a:t>
            </a:r>
            <a:endParaRPr lang="ru-RU" sz="2500" b="1" dirty="0">
              <a:ln w="11430">
                <a:solidFill>
                  <a:srgbClr val="002060"/>
                </a:solidFill>
              </a:ln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1748" name="Picture 4" descr="D:\23.05.13-домашние документы\Виртуальные лекции 28.07.11\Химия\Растворы\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7" y="4129393"/>
            <a:ext cx="3214710" cy="18237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" name="Прямоугольник 24"/>
          <p:cNvSpPr/>
          <p:nvPr/>
        </p:nvSpPr>
        <p:spPr>
          <a:xfrm>
            <a:off x="1357290" y="6072206"/>
            <a:ext cx="3061031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Медный купорос </a:t>
            </a:r>
            <a:endParaRPr lang="ru-RU" sz="25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6" name="Picture 12" descr="D:\23.05.13-домашние документы\Виртуальные лекции 28.07.11\Химия\Вещества\медный купорос\76354347_3675324_kupo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143380"/>
            <a:ext cx="1315999" cy="18176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4" descr="aspen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643314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D:\23.05.13-домашние документы\Виртуальные лекции 2015\Химия\Вещества\соль\соль1.jpg"/>
          <p:cNvPicPr>
            <a:picLocks noChangeAspect="1" noChangeArrowheads="1"/>
          </p:cNvPicPr>
          <p:nvPr/>
        </p:nvPicPr>
        <p:blipFill>
          <a:blip r:embed="rId8" cstate="print"/>
          <a:srcRect l="6933" b="8984"/>
          <a:stretch>
            <a:fillRect/>
          </a:stretch>
        </p:blipFill>
        <p:spPr bwMode="auto">
          <a:xfrm>
            <a:off x="6357950" y="2453602"/>
            <a:ext cx="1135041" cy="8325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6" name="Прямоугольник 25"/>
          <p:cNvSpPr/>
          <p:nvPr/>
        </p:nvSpPr>
        <p:spPr>
          <a:xfrm>
            <a:off x="214282" y="214290"/>
            <a:ext cx="8715436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смеси однородные и неоднородные.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Однородными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такие смеси двух или нескольких веществ, в которых даже под микроскопом нельзя обнаружить частицы этих веществ. Например: растворы сахара или поваренной соли в воде, чистый воздух и др.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3717" y="3000372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9847" y="2965485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000372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928934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928934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928934"/>
            <a:ext cx="257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54 L -0.00052 0.2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876E-6 L -0.00104 0.265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54 L -0.00052 0.267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54 L -0.00052 0.2678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54 L -0.00052 0.2678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0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54 L -0.00052 0.2678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285728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Неоднородными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такие смеси, в которых невооружённым глазом или при помощи микроскопа можно обнаружить частицы двух или нескольких веществ.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 пыльный воздух, мутная вода, кровь, молоко и др. Так, молоко представляется нам однородной жидкостью при рассмотрении его невооружённым глазом. Если же каплю молока рассмотреть под микроскопом, то в нём ясно заметны капельки жира.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D:\23.05.13-домашние документы\Лаб. раб YES\Виртуальные лабораторные YES\Анимашки и картинки\Вода, жидкости,\20893_16260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143380"/>
            <a:ext cx="1905000" cy="1905000"/>
          </a:xfrm>
          <a:prstGeom prst="rect">
            <a:avLst/>
          </a:prstGeom>
          <a:noFill/>
        </p:spPr>
      </p:pic>
      <p:pic>
        <p:nvPicPr>
          <p:cNvPr id="11" name="Picture 2" descr="http://s6.pikabu.ru/post_img/2014/02/26/10/1393428970_205791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37500" r="6250"/>
          <a:stretch>
            <a:fillRect/>
          </a:stretch>
        </p:blipFill>
        <p:spPr bwMode="auto">
          <a:xfrm>
            <a:off x="4572000" y="4572008"/>
            <a:ext cx="2214578" cy="206007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2532" name="Picture 4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929066"/>
            <a:ext cx="1238250" cy="1238250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/>
          <p:nvPr/>
        </p:nvCxnSpPr>
        <p:spPr>
          <a:xfrm>
            <a:off x="3500430" y="4857760"/>
            <a:ext cx="1071570" cy="285752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428728" y="4857760"/>
            <a:ext cx="1928826" cy="428628"/>
          </a:xfrm>
          <a:prstGeom prst="straightConnector1">
            <a:avLst/>
          </a:prstGeom>
          <a:ln w="76200">
            <a:solidFill>
              <a:srgbClr val="3366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503505" y="5429264"/>
            <a:ext cx="1840567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3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Молоко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4356"/>
          <a:stretch>
            <a:fillRect/>
          </a:stretch>
        </p:blipFill>
        <p:spPr bwMode="auto">
          <a:xfrm>
            <a:off x="7000892" y="3643314"/>
            <a:ext cx="1851653" cy="18332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6858016" y="5357826"/>
            <a:ext cx="1002197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3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43372" y="3929066"/>
            <a:ext cx="267816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600" b="1" dirty="0" smtClean="0">
                <a:ln w="2857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Капельки жира</a:t>
            </a:r>
            <a:endParaRPr lang="ru-RU" sz="2600" b="1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572264" y="4357694"/>
            <a:ext cx="642942" cy="2857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6000760" y="4500570"/>
            <a:ext cx="571504" cy="2857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домой 27">
            <a:hlinkClick r:id="rId9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9"/>
          <p:cNvSpPr txBox="1">
            <a:spLocks noChangeArrowheads="1"/>
          </p:cNvSpPr>
          <p:nvPr/>
        </p:nvSpPr>
        <p:spPr bwMode="auto">
          <a:xfrm>
            <a:off x="827088" y="6092825"/>
            <a:ext cx="7777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Tahoma" pitchFamily="34" charset="0"/>
            </a:endParaRPr>
          </a:p>
        </p:txBody>
      </p:sp>
      <p:sp>
        <p:nvSpPr>
          <p:cNvPr id="173106" name="WordArt 50"/>
          <p:cNvSpPr>
            <a:spLocks noChangeArrowheads="1" noChangeShapeType="1" noTextEdit="1"/>
          </p:cNvSpPr>
          <p:nvPr/>
        </p:nvSpPr>
        <p:spPr bwMode="auto">
          <a:xfrm>
            <a:off x="1547813" y="2133600"/>
            <a:ext cx="61055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Дисперсные системы</a:t>
            </a:r>
          </a:p>
        </p:txBody>
      </p:sp>
      <p:pic>
        <p:nvPicPr>
          <p:cNvPr id="173107" name="Picture 51" descr="кетчуп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3357563"/>
            <a:ext cx="754063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08" name="Picture 52" descr="крашу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276475"/>
            <a:ext cx="7524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09" name="Picture 53" descr="смесь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60350"/>
            <a:ext cx="165576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14" name="Picture 58" descr="127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88913"/>
            <a:ext cx="12954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15" name="Picture 59" descr="3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4652963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16" name="Picture 60" descr="raznoe174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7" y="3140968"/>
            <a:ext cx="1169095" cy="116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17" name="Picture 61" descr="120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3068638"/>
            <a:ext cx="18780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118" name="Picture 62" descr="цветные пузырьки-анимашка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9700" y="5013325"/>
            <a:ext cx="11334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71414"/>
            <a:ext cx="66579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ChangeArrowheads="1"/>
          </p:cNvSpPr>
          <p:nvPr/>
        </p:nvSpPr>
        <p:spPr bwMode="auto">
          <a:xfrm>
            <a:off x="250950" y="366610"/>
            <a:ext cx="8893050" cy="219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985838" indent="-985838" algn="just">
              <a:lnSpc>
                <a:spcPct val="85000"/>
              </a:lnSpc>
            </a:pPr>
            <a:r>
              <a:rPr lang="ru-RU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Дисперсная  система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гетерогенная система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 которой одно вещество в виде очень мелких частиц равномерно распределено в объеме другого.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985838" indent="-985838" algn="just">
              <a:lnSpc>
                <a:spcPct val="85000"/>
              </a:lnSpc>
            </a:pPr>
            <a:r>
              <a:rPr lang="ru-RU" sz="27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Гетерогенная система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состоит из двух и более фаз.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219450" cy="1400175"/>
          </a:xfrm>
          <a:prstGeom prst="rect">
            <a:avLst/>
          </a:prstGeom>
          <a:noFill/>
        </p:spPr>
      </p:pic>
      <p:pic>
        <p:nvPicPr>
          <p:cNvPr id="707589" name="Picture 5" descr="59-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5500"/>
            <a:ext cx="952500" cy="952500"/>
          </a:xfrm>
          <a:prstGeom prst="rect">
            <a:avLst/>
          </a:prstGeom>
          <a:noFill/>
        </p:spPr>
      </p:pic>
      <p:sp>
        <p:nvSpPr>
          <p:cNvPr id="707591" name="Rectangle 7"/>
          <p:cNvSpPr>
            <a:spLocks noChangeArrowheads="1"/>
          </p:cNvSpPr>
          <p:nvPr/>
        </p:nvSpPr>
        <p:spPr bwMode="auto">
          <a:xfrm>
            <a:off x="3491880" y="2245104"/>
            <a:ext cx="5473700" cy="23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7675" algn="just">
              <a:lnSpc>
                <a:spcPct val="9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Вещество, которое присутствует в дисперсной системе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 меньшем количестве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распределено в объеме другого, называют </a:t>
            </a:r>
            <a:r>
              <a:rPr lang="ru-RU" sz="27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дисперсной фазой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707592" name="Rectangle 8"/>
          <p:cNvSpPr>
            <a:spLocks noChangeArrowheads="1"/>
          </p:cNvSpPr>
          <p:nvPr/>
        </p:nvSpPr>
        <p:spPr bwMode="auto">
          <a:xfrm>
            <a:off x="0" y="4660277"/>
            <a:ext cx="8964613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Вещество, которое присутствует в дисперсной системе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 большем количестве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 объеме которого распределена дисперсная фаза, называют </a:t>
            </a:r>
            <a:r>
              <a:rPr lang="ru-RU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дисперсионной средой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32391"/>
            <a:ext cx="5857916" cy="4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Сделаем запись в тетради!!!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a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367556"/>
            <a:ext cx="8496300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5972" name="Picture 4" descr="aspen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5238452"/>
            <a:ext cx="1081087" cy="1358900"/>
          </a:xfrm>
          <a:prstGeom prst="rect">
            <a:avLst/>
          </a:prstGeom>
          <a:noFill/>
        </p:spPr>
      </p:pic>
      <p:pic>
        <p:nvPicPr>
          <p:cNvPr id="595973" name="Picture 5" descr="синяя вод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5372943"/>
            <a:ext cx="1152525" cy="1368425"/>
          </a:xfrm>
          <a:prstGeom prst="rect">
            <a:avLst/>
          </a:prstGeom>
          <a:noFill/>
        </p:spPr>
      </p:pic>
      <p:pic>
        <p:nvPicPr>
          <p:cNvPr id="595974" name="Picture 6" descr="молоко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6180534"/>
            <a:ext cx="1028700" cy="704850"/>
          </a:xfrm>
          <a:prstGeom prst="rect">
            <a:avLst/>
          </a:prstGeom>
          <a:noFill/>
        </p:spPr>
      </p:pic>
      <p:pic>
        <p:nvPicPr>
          <p:cNvPr id="595975" name="Picture 7" descr="15984784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8" y="5312618"/>
            <a:ext cx="1150937" cy="1428750"/>
          </a:xfrm>
          <a:prstGeom prst="rect">
            <a:avLst/>
          </a:prstGeom>
          <a:noFill/>
        </p:spPr>
      </p:pic>
      <p:pic>
        <p:nvPicPr>
          <p:cNvPr id="595977" name="Picture 9" descr="1240522339_vodopad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1288" y="5229200"/>
            <a:ext cx="1098550" cy="1463675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5857916" cy="4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Сделаем запись в тетради!!!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 descr="3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0"/>
            <a:ext cx="4905375" cy="6858000"/>
          </a:xfrm>
          <a:prstGeom prst="rect">
            <a:avLst/>
          </a:prstGeom>
          <a:noFill/>
        </p:spPr>
      </p:pic>
      <p:pic>
        <p:nvPicPr>
          <p:cNvPr id="703491" name="Picture 3" descr="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</p:spPr>
      </p:pic>
      <p:pic>
        <p:nvPicPr>
          <p:cNvPr id="703492" name="Picture 4" descr="молоко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4292600"/>
            <a:ext cx="1028700" cy="704850"/>
          </a:xfrm>
          <a:prstGeom prst="rect">
            <a:avLst/>
          </a:prstGeom>
          <a:noFill/>
        </p:spPr>
      </p:pic>
      <p:pic>
        <p:nvPicPr>
          <p:cNvPr id="703493" name="Picture 5" descr="Копия Light_dispersion_conceptu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5516563"/>
            <a:ext cx="1604962" cy="996950"/>
          </a:xfrm>
          <a:prstGeom prst="rect">
            <a:avLst/>
          </a:prstGeom>
          <a:noFill/>
        </p:spPr>
      </p:pic>
      <p:pic>
        <p:nvPicPr>
          <p:cNvPr id="703494" name="Picture 6" descr="пруд, 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3525" y="0"/>
            <a:ext cx="1260475" cy="1679575"/>
          </a:xfrm>
          <a:prstGeom prst="rect">
            <a:avLst/>
          </a:prstGeom>
          <a:noFill/>
        </p:spPr>
      </p:pic>
      <p:pic>
        <p:nvPicPr>
          <p:cNvPr id="703495" name="Picture 7" descr="15984784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550" y="2708275"/>
            <a:ext cx="760413" cy="1141413"/>
          </a:xfrm>
          <a:prstGeom prst="rect">
            <a:avLst/>
          </a:prstGeom>
          <a:noFill/>
        </p:spPr>
      </p:pic>
      <p:pic>
        <p:nvPicPr>
          <p:cNvPr id="703496" name="Picture 8" descr="127a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888" y="3860800"/>
            <a:ext cx="714375" cy="904875"/>
          </a:xfrm>
          <a:prstGeom prst="rect">
            <a:avLst/>
          </a:prstGeom>
          <a:noFill/>
        </p:spPr>
      </p:pic>
      <p:pic>
        <p:nvPicPr>
          <p:cNvPr id="703497" name="Picture 9" descr="32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1700213"/>
            <a:ext cx="2051050" cy="1641475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10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07804"/>
            <a:ext cx="4968552" cy="630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Аэрозоли</a:t>
            </a:r>
            <a:r>
              <a:rPr lang="ru-RU" sz="2500" b="1" dirty="0" smtClean="0">
                <a:latin typeface="Arial" pitchFamily="34" charset="0"/>
                <a:ea typeface="Calibri"/>
                <a:cs typeface="Arial" pitchFamily="34" charset="0"/>
              </a:rPr>
              <a:t> – взвеси в газе мелких частиц жидкостей или твердых веществ. Различают пыли, дымы, туманы.</a:t>
            </a:r>
          </a:p>
          <a:p>
            <a:pPr indent="450000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Эмульсии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– жидкости, в которых находятся во взвешенном состоянии микроскопические капельки другой жидкости, или дисперсная система с жидкой дисперсионной средой и жидкой дисперсной фазой.</a:t>
            </a:r>
          </a:p>
          <a:p>
            <a:pPr indent="450000" algn="just">
              <a:lnSpc>
                <a:spcPct val="85000"/>
              </a:lnSpc>
            </a:pP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  <a:r>
              <a:rPr lang="ru-RU" sz="2500" b="1" dirty="0" smtClean="0">
                <a:latin typeface="Arial" pitchFamily="34" charset="0"/>
                <a:ea typeface="Calibri"/>
                <a:cs typeface="Arial" pitchFamily="34" charset="0"/>
              </a:rPr>
              <a:t> –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дисперсные  системы, состоящие из двух фаз – жидкой и твердой, где мелкие твердые частицы взвешены в жидкости (например, мутная глинистая вода)</a:t>
            </a:r>
            <a:r>
              <a:rPr lang="ru-RU" sz="2500" b="1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04664"/>
            <a:ext cx="24482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Calibri"/>
                <a:cs typeface="Times New Roman"/>
              </a:rPr>
              <a:t>Взвеси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1700808"/>
            <a:ext cx="19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эмульсии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2276872"/>
            <a:ext cx="2129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суспензии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1196752"/>
            <a:ext cx="1966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аэрозоли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612927">
            <a:off x="6372123" y="1126693"/>
            <a:ext cx="504056" cy="201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3215300">
            <a:off x="5470754" y="1627103"/>
            <a:ext cx="1729422" cy="243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3215300">
            <a:off x="5946318" y="1413990"/>
            <a:ext cx="1148234" cy="141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2915" name="Picture 3" descr="C:\Users\R400\Desktop\Новый рююисун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7932" y="4725144"/>
            <a:ext cx="1920978" cy="1224136"/>
          </a:xfrm>
          <a:prstGeom prst="rect">
            <a:avLst/>
          </a:prstGeom>
          <a:noFill/>
        </p:spPr>
      </p:pic>
      <p:pic>
        <p:nvPicPr>
          <p:cNvPr id="422916" name="Picture 4" descr="C:\Users\R400\Desktop\Новый риапросун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780928"/>
            <a:ext cx="3312368" cy="1731181"/>
          </a:xfrm>
          <a:prstGeom prst="rect">
            <a:avLst/>
          </a:prstGeom>
          <a:noFill/>
        </p:spPr>
      </p:pic>
      <p:pic>
        <p:nvPicPr>
          <p:cNvPr id="17" name="Picture 5" descr="1240521876_68f536cdcdd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725144"/>
            <a:ext cx="1251446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32391"/>
            <a:ext cx="5857916" cy="4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Сделаем запись в тетради!!!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250190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Аэрозоли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твердые или жидкие частицы, находящиеся во взвешенном состоянии в воздухе. </a:t>
            </a:r>
          </a:p>
          <a:p>
            <a:pPr marL="723900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Аэрозоли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грубодисперсные системы, в которых дисперсионной средой является газ (например, воздух), а дисперсной фазой могут быть капельки жидкости (облака, радуга, выпущенный из баллончика лак для волос) или частицы твердого вещества (смерч, пылевое облако).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3" name="Picture 3" descr="C:\Users\ikuzmina\Desktop\Виртуальные лекции 2015\Коллоидная химия\аэрозоли\аэрозоли-анимашки\Spray_painting 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645024"/>
            <a:ext cx="2066925" cy="1114425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8231" r="4527" b="40192"/>
          <a:stretch>
            <a:fillRect/>
          </a:stretch>
        </p:blipFill>
        <p:spPr bwMode="auto">
          <a:xfrm>
            <a:off x="179512" y="4077072"/>
            <a:ext cx="3239790" cy="1666052"/>
          </a:xfrm>
          <a:prstGeom prst="round2Diag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4" descr="C:\Users\ikuzmina\Desktop\Виртуальные лекции 2015\Коллоидная химия\аэрозоли\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509120"/>
            <a:ext cx="4552950" cy="220980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8" descr="127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953125"/>
            <a:ext cx="714375" cy="904875"/>
          </a:xfrm>
          <a:prstGeom prst="rect">
            <a:avLst/>
          </a:prstGeom>
          <a:noFill/>
        </p:spPr>
      </p:pic>
      <p:pic>
        <p:nvPicPr>
          <p:cNvPr id="56325" name="Picture 5" descr="C:\Users\ikuzmina\Desktop\Виртуальные лекции 2015\Коллоидная химия\аэрозоли\fuzafungin-instruktsija-po-primeneniju-6 (1).jpg"/>
          <p:cNvPicPr>
            <a:picLocks noChangeAspect="1" noChangeArrowheads="1"/>
          </p:cNvPicPr>
          <p:nvPr/>
        </p:nvPicPr>
        <p:blipFill>
          <a:blip r:embed="rId6" cstate="print"/>
          <a:srcRect l="18080" t="8001" r="9681" b="11360"/>
          <a:stretch>
            <a:fillRect/>
          </a:stretch>
        </p:blipFill>
        <p:spPr bwMode="auto">
          <a:xfrm>
            <a:off x="6300192" y="4869160"/>
            <a:ext cx="1701718" cy="1899592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атмосфере аэрозольные загрязнения воспринимаются в виде дыма, тумана, мглы или дымки.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ikuzmina\Desktop\Виртуальные лабораторные YES\Анимашки и картинки\Воздух, газ, дым и др\0_2886c_a6c65beb_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060848"/>
            <a:ext cx="3838575" cy="35433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4624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атмосферу Земли ежегодно поступает около 1 км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пылевидных частиц искусственного происхождения. Большое количество пылевых частиц образуется также в ходе производственной деятельности людей: </a:t>
            </a:r>
            <a:endParaRPr lang="ru-RU" sz="2700" dirty="0"/>
          </a:p>
        </p:txBody>
      </p:sp>
      <p:pic>
        <p:nvPicPr>
          <p:cNvPr id="9" name="Picture 2" descr="http://wurzel0.de/sol/img/Voluntary.jpg"/>
          <p:cNvPicPr>
            <a:picLocks noChangeAspect="1" noChangeArrowheads="1"/>
          </p:cNvPicPr>
          <p:nvPr/>
        </p:nvPicPr>
        <p:blipFill>
          <a:blip r:embed="rId3" cstate="print"/>
          <a:srcRect l="32671" t="37470" r="13465" b="13440"/>
          <a:stretch>
            <a:fillRect/>
          </a:stretch>
        </p:blipFill>
        <p:spPr bwMode="auto">
          <a:xfrm>
            <a:off x="2267744" y="4337720"/>
            <a:ext cx="4104456" cy="252028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1520" y="1964792"/>
          <a:ext cx="8712968" cy="32644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760640"/>
                <a:gridCol w="2952328"/>
              </a:tblGrid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Производственный процесс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Выброс пыли, млн.т./год</a:t>
                      </a:r>
                      <a:endParaRPr lang="ru-RU" sz="280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Сжигание каменного угля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93,60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Выплавка чугуна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20,21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Выплавка меди (без очистки)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6,23 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Выплавка цинка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0,18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Выплавка олова (без очистки)</a:t>
                      </a:r>
                      <a:endParaRPr lang="ru-RU" sz="280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0,004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Выплавка свинца</a:t>
                      </a:r>
                      <a:endParaRPr lang="ru-RU" sz="280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0,13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Производство цемента</a:t>
                      </a:r>
                      <a:endParaRPr lang="ru-RU" sz="280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44831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53,37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12968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Все вышесказанное приводит к истощению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озонового слоя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 что пагубно влияет на экосистемы.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3" name="Picture 1" descr="C:\Users\ikuzmina\Desktop\Виртуальные лекции 2015\Коллоидная химия\аэрозоли\polu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052736"/>
            <a:ext cx="2175520" cy="1269053"/>
          </a:xfrm>
          <a:prstGeom prst="round2DiagRect">
            <a:avLst/>
          </a:prstGeom>
          <a:noFill/>
        </p:spPr>
      </p:pic>
      <p:pic>
        <p:nvPicPr>
          <p:cNvPr id="7" name="Picture 2" descr="http://i829.photobucket.com/albums/zz213/asterlife_2007/afterlife2/nestor/188_earthquakes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372" y="2492896"/>
            <a:ext cx="7898076" cy="3949039"/>
          </a:xfrm>
          <a:prstGeom prst="round2Diag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0417" name="Picture 1" descr="C:\Users\ikuzmina\Desktop\Виртуальные лекции 2015\Коллоидная химия\аэрозоли\photo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3"/>
            <a:ext cx="9143999" cy="514349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15206"/>
            <a:ext cx="864096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 последние годы стали появляться сообщения о том, что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озоновый слой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начал проявлять признаки восстановления.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pinu.com.ua/sites/default/files/original-13006932351.jpg"/>
          <p:cNvPicPr>
            <a:picLocks noChangeAspect="1" noChangeArrowheads="1"/>
          </p:cNvPicPr>
          <p:nvPr/>
        </p:nvPicPr>
        <p:blipFill>
          <a:blip r:embed="rId3" cstate="print"/>
          <a:srcRect l="1112"/>
          <a:stretch>
            <a:fillRect/>
          </a:stretch>
        </p:blipFill>
        <p:spPr bwMode="auto">
          <a:xfrm>
            <a:off x="1187624" y="1916832"/>
            <a:ext cx="6404992" cy="3886201"/>
          </a:xfrm>
          <a:prstGeom prst="round2Diag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FF00"/>
                </a:solidFill>
              </a:rPr>
              <a:t>	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Аэрозоли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играют важную роль в природе, быту, производственной деятельности человека. Скопления облаков, обработка полей химикатами, нанесение лакокрасочных покрытий, выработка сухих молочных продуктов, лечение дыхательных путей при помощи ингаляции – примеры тех явлений и процессов, где аэрозоли приносят пользу.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3679097" cy="24482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4149080"/>
            <a:ext cx="2808312" cy="243763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107504" y="262618"/>
            <a:ext cx="885698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723900" indent="-7239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Эмульсия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 от фр.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é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mulsion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лат,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emulgere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доить (одной из первых изученных эмульсий было молоко)] 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двухфазная дисперсионная система, в который чаще всего </a:t>
            </a:r>
            <a:r>
              <a:rPr lang="ru-RU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дисперсионной средой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является</a:t>
            </a:r>
            <a:r>
              <a:rPr lang="ru-RU" sz="2800" b="1" dirty="0">
                <a:solidFill>
                  <a:srgbClr val="2555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2555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 </a:t>
            </a:r>
            <a:r>
              <a:rPr lang="ru-RU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дисперсионной фазой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 –</a:t>
            </a:r>
            <a:r>
              <a:rPr lang="ru-RU" sz="2800" b="1" dirty="0">
                <a:solidFill>
                  <a:srgbClr val="2555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органические жидкости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2555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 том числе битумы, полимерные смолы. </a:t>
            </a:r>
          </a:p>
        </p:txBody>
      </p:sp>
      <p:pic>
        <p:nvPicPr>
          <p:cNvPr id="6" name="Picture 4" descr="9-"/>
          <p:cNvPicPr>
            <a:picLocks noChangeAspect="1" noChangeArrowheads="1"/>
          </p:cNvPicPr>
          <p:nvPr/>
        </p:nvPicPr>
        <p:blipFill>
          <a:blip r:embed="rId2" cstate="print"/>
          <a:srcRect l="2153" t="8235" r="63406" b="44267"/>
          <a:stretch>
            <a:fillRect/>
          </a:stretch>
        </p:blipFill>
        <p:spPr bwMode="auto">
          <a:xfrm>
            <a:off x="679204" y="3573016"/>
            <a:ext cx="1804564" cy="180019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Picture 5" descr="химик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4806"/>
            <a:ext cx="1238250" cy="1238250"/>
          </a:xfrm>
          <a:prstGeom prst="rect">
            <a:avLst/>
          </a:prstGeom>
          <a:noFill/>
        </p:spPr>
      </p:pic>
      <p:pic>
        <p:nvPicPr>
          <p:cNvPr id="8" name="Picture 2" descr="эмульсия 3"/>
          <p:cNvPicPr>
            <a:picLocks noChangeAspect="1" noChangeArrowheads="1"/>
          </p:cNvPicPr>
          <p:nvPr/>
        </p:nvPicPr>
        <p:blipFill>
          <a:blip r:embed="rId4" cstate="print"/>
          <a:srcRect l="6820" r="8370" b="9142"/>
          <a:stretch>
            <a:fillRect/>
          </a:stretch>
        </p:blipFill>
        <p:spPr bwMode="auto">
          <a:xfrm>
            <a:off x="6732240" y="3356992"/>
            <a:ext cx="2232248" cy="25905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108520" y="5373216"/>
            <a:ext cx="6407696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Пример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эмульсии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 под микроскопом хорошо видны шарики масла – жидкая фаза в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жикой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дисперсионной среде – воде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E:\09.07.15-дом. документы\Лаб. раб YES\Виртуальные лабораторные YES\Анимашки и картинки\Вода, жидкости,\21391_T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01008"/>
            <a:ext cx="1456556" cy="1456556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 l="29769" t="9227" r="26733"/>
          <a:stretch>
            <a:fillRect/>
          </a:stretch>
        </p:blipFill>
        <p:spPr bwMode="auto">
          <a:xfrm>
            <a:off x="6372200" y="188640"/>
            <a:ext cx="2304256" cy="3204840"/>
          </a:xfrm>
          <a:prstGeom prst="flowChartMagneticDisk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805264"/>
            <a:ext cx="698477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Примером эмульсии является нефть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химик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1238250" cy="1238250"/>
          </a:xfrm>
          <a:prstGeom prst="rect">
            <a:avLst/>
          </a:prstGeom>
          <a:noFill/>
        </p:spPr>
      </p:pic>
      <p:pic>
        <p:nvPicPr>
          <p:cNvPr id="1026" name="Picture 2" descr="C:\Users\ikuzmina\Desktop\Виртуальные лекции 2015\Коллоидная химия\эмульсии\нефть-1.jpg"/>
          <p:cNvPicPr>
            <a:picLocks noChangeAspect="1" noChangeArrowheads="1"/>
          </p:cNvPicPr>
          <p:nvPr/>
        </p:nvPicPr>
        <p:blipFill>
          <a:blip r:embed="rId5" cstate="print"/>
          <a:srcRect r="11406"/>
          <a:stretch>
            <a:fillRect/>
          </a:stretch>
        </p:blipFill>
        <p:spPr bwMode="auto">
          <a:xfrm>
            <a:off x="395536" y="2852936"/>
            <a:ext cx="1937021" cy="1917204"/>
          </a:xfrm>
          <a:prstGeom prst="ellipse">
            <a:avLst/>
          </a:prstGeom>
          <a:noFill/>
        </p:spPr>
      </p:pic>
      <p:pic>
        <p:nvPicPr>
          <p:cNvPr id="1027" name="Picture 3" descr="C:\Users\ikuzmina\Desktop\Виртуальные лекции 2015\Коллоидная химия\эмульсии\капля нефти.jpeg"/>
          <p:cNvPicPr>
            <a:picLocks noChangeAspect="1" noChangeArrowheads="1"/>
          </p:cNvPicPr>
          <p:nvPr/>
        </p:nvPicPr>
        <p:blipFill>
          <a:blip r:embed="rId6" cstate="print"/>
          <a:srcRect l="31511" t="12972" r="9941"/>
          <a:stretch>
            <a:fillRect/>
          </a:stretch>
        </p:blipFill>
        <p:spPr bwMode="auto">
          <a:xfrm>
            <a:off x="2339752" y="1412776"/>
            <a:ext cx="1891862" cy="1872208"/>
          </a:xfrm>
          <a:prstGeom prst="ellipse">
            <a:avLst/>
          </a:prstGeom>
          <a:noFill/>
        </p:spPr>
      </p:pic>
      <p:pic>
        <p:nvPicPr>
          <p:cNvPr id="1028" name="Picture 4" descr="C:\Users\ikuzmina\Desktop\Виртуальные лекции 2015\Коллоидная химия\эмульсии\нефть.png"/>
          <p:cNvPicPr>
            <a:picLocks noChangeAspect="1" noChangeArrowheads="1"/>
          </p:cNvPicPr>
          <p:nvPr/>
        </p:nvPicPr>
        <p:blipFill>
          <a:blip r:embed="rId7" cstate="print"/>
          <a:srcRect l="17495" t="5992" r="17496" b="5992"/>
          <a:stretch>
            <a:fillRect/>
          </a:stretch>
        </p:blipFill>
        <p:spPr bwMode="auto">
          <a:xfrm>
            <a:off x="2627784" y="3501008"/>
            <a:ext cx="2391694" cy="2160240"/>
          </a:xfrm>
          <a:prstGeom prst="ellipse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 l="23334" r="25000" b="3334"/>
          <a:stretch>
            <a:fillRect/>
          </a:stretch>
        </p:blipFill>
        <p:spPr bwMode="auto">
          <a:xfrm>
            <a:off x="4211960" y="2060848"/>
            <a:ext cx="1274829" cy="2088232"/>
          </a:xfrm>
          <a:prstGeom prst="round2Diag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481" y="4365104"/>
            <a:ext cx="4611735" cy="2434927"/>
          </a:xfrm>
          <a:prstGeom prst="round2Diag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16632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применяемых в практической деятельности человека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эмульсий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можно назвать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смазочно-охлаждающие жидкости, косметические средства, лекарственные препараты и т.д.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ikuzmina\Desktop\Виртуальные лекции 2015\Коллоидная химия\эмульсии\81708.1nmr937.jpg"/>
          <p:cNvPicPr>
            <a:picLocks noChangeAspect="1" noChangeArrowheads="1"/>
          </p:cNvPicPr>
          <p:nvPr/>
        </p:nvPicPr>
        <p:blipFill>
          <a:blip r:embed="rId5" cstate="print"/>
          <a:srcRect l="12200" r="8421"/>
          <a:stretch>
            <a:fillRect/>
          </a:stretch>
        </p:blipFill>
        <p:spPr bwMode="auto">
          <a:xfrm>
            <a:off x="6588224" y="1844824"/>
            <a:ext cx="2198078" cy="276909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ikuzmina\Desktop\Виртуальные лекции 2015\Коллоидная химия\эмульсии\12941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48880"/>
            <a:ext cx="2016224" cy="2016224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5" descr="крашу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5301208"/>
            <a:ext cx="752475" cy="8001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188640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lvl="0" indent="-72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Суспензия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[лат.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suspension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подвешивание],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взвесь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дисперсная  система, состоящая из двух фаз – жидкой и твердой, где мелкие твердые частицы взвешены в жидкости (например, мутная глинистая вода).</a:t>
            </a: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быту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используются такие виды суспензий, как краски, строительные взвеси, некоторые медицинские препараты, пасты.</a:t>
            </a:r>
          </a:p>
        </p:txBody>
      </p:sp>
      <p:pic>
        <p:nvPicPr>
          <p:cNvPr id="14" name="Picture 5" descr="крашу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805264"/>
            <a:ext cx="752475" cy="800100"/>
          </a:xfrm>
          <a:prstGeom prst="rect">
            <a:avLst/>
          </a:prstGeom>
          <a:noFill/>
        </p:spPr>
      </p:pic>
      <p:pic>
        <p:nvPicPr>
          <p:cNvPr id="21506" name="Picture 2" descr="C:\Users\ikuzmina\Desktop\Виртуальные лекции 2015\Коллоидная химия\суспензии\gruntovka_gf_021_alkidnaya_gost_25129_821930536174gf__021.jpg"/>
          <p:cNvPicPr>
            <a:picLocks noChangeAspect="1" noChangeArrowheads="1"/>
          </p:cNvPicPr>
          <p:nvPr/>
        </p:nvPicPr>
        <p:blipFill>
          <a:blip r:embed="rId3" cstate="print"/>
          <a:srcRect l="10448" t="6538" r="11941" b="9881"/>
          <a:stretch>
            <a:fillRect/>
          </a:stretch>
        </p:blipFill>
        <p:spPr bwMode="auto">
          <a:xfrm>
            <a:off x="179512" y="3501008"/>
            <a:ext cx="1800200" cy="2232248"/>
          </a:xfrm>
          <a:prstGeom prst="can">
            <a:avLst/>
          </a:prstGeom>
          <a:noFill/>
        </p:spPr>
      </p:pic>
      <p:pic>
        <p:nvPicPr>
          <p:cNvPr id="21507" name="Picture 3" descr="C:\Users\ikuzmina\Desktop\Виртуальные лекции 2015\Коллоидная химия\суспензии\img.jpg"/>
          <p:cNvPicPr>
            <a:picLocks noChangeAspect="1" noChangeArrowheads="1"/>
          </p:cNvPicPr>
          <p:nvPr/>
        </p:nvPicPr>
        <p:blipFill>
          <a:blip r:embed="rId4" cstate="print"/>
          <a:srcRect t="13230" r="1721" b="16841"/>
          <a:stretch>
            <a:fillRect/>
          </a:stretch>
        </p:blipFill>
        <p:spPr bwMode="auto">
          <a:xfrm>
            <a:off x="2051720" y="4985792"/>
            <a:ext cx="2631211" cy="1872208"/>
          </a:xfrm>
          <a:prstGeom prst="can">
            <a:avLst/>
          </a:prstGeom>
          <a:noFill/>
        </p:spPr>
      </p:pic>
      <p:pic>
        <p:nvPicPr>
          <p:cNvPr id="21508" name="Picture 4" descr="C:\Users\ikuzmina\Desktop\Виртуальные лекции 2015\Коллоидная химия\суспензии\aHR0cDovL3ZldHRvcmcubmV0L2ltZy9waGFybWFjeS9mcy9mc18xNDcxLmpwZw==.jpg"/>
          <p:cNvPicPr>
            <a:picLocks noChangeAspect="1" noChangeArrowheads="1"/>
          </p:cNvPicPr>
          <p:nvPr/>
        </p:nvPicPr>
        <p:blipFill>
          <a:blip r:embed="rId5" cstate="print"/>
          <a:srcRect l="3266" t="1950" r="28008" b="6755"/>
          <a:stretch>
            <a:fillRect/>
          </a:stretch>
        </p:blipFill>
        <p:spPr bwMode="auto">
          <a:xfrm>
            <a:off x="7200924" y="3284984"/>
            <a:ext cx="1705452" cy="194421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510" name="Picture 6" descr="C:\Users\ikuzmina\Desktop\Виртуальные лекции 2015\Коллоидная химия\суспензии\171.jpg"/>
          <p:cNvPicPr>
            <a:picLocks noChangeAspect="1" noChangeArrowheads="1"/>
          </p:cNvPicPr>
          <p:nvPr/>
        </p:nvPicPr>
        <p:blipFill>
          <a:blip r:embed="rId6" cstate="print"/>
          <a:srcRect l="27320" t="33043" b="7608"/>
          <a:stretch>
            <a:fillRect/>
          </a:stretch>
        </p:blipFill>
        <p:spPr bwMode="auto">
          <a:xfrm>
            <a:off x="2771800" y="3573016"/>
            <a:ext cx="2516609" cy="1374288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4" descr="C:\Users\R400\Desktop\Новый риапросуно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5386531"/>
            <a:ext cx="2592288" cy="1354837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5" descr="C:\Users\ikuzmina\Desktop\Виртуальные лекции 2015\Коллоидная химия\суспензии\small-9252.jpg"/>
          <p:cNvPicPr>
            <a:picLocks noChangeAspect="1" noChangeArrowheads="1"/>
          </p:cNvPicPr>
          <p:nvPr/>
        </p:nvPicPr>
        <p:blipFill>
          <a:blip r:embed="rId9" cstate="print"/>
          <a:srcRect l="53780" r="10311"/>
          <a:stretch>
            <a:fillRect/>
          </a:stretch>
        </p:blipFill>
        <p:spPr bwMode="auto">
          <a:xfrm>
            <a:off x="5796136" y="3573016"/>
            <a:ext cx="1055437" cy="1841872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282" y="1124744"/>
            <a:ext cx="8643998" cy="19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normalizeH="0" baseline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normalizeH="0" baseline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Приготовление суспензии карбоната кальция в воде. Получение эмульсии моторного масла</a:t>
            </a:r>
            <a:r>
              <a:rPr kumimoji="0" lang="ru-RU" sz="3600" b="1" i="0" u="none" strike="noStrike" normalizeH="0" baseline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36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4420" y="44624"/>
            <a:ext cx="7826180" cy="113909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Практическая 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(лабораторная) работа 3 </a:t>
            </a:r>
          </a:p>
        </p:txBody>
      </p:sp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6" y="-11022"/>
            <a:ext cx="914400" cy="1238250"/>
          </a:xfrm>
          <a:prstGeom prst="rect">
            <a:avLst/>
          </a:prstGeom>
          <a:noFill/>
        </p:spPr>
      </p:pic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4" descr="aspen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924944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893566" y="6223853"/>
            <a:ext cx="1516762" cy="44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Масло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18" name="Picture 2" descr="Результаты поиска изображений для запроса &quot;моторного масла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030" y="2838159"/>
            <a:ext cx="1793474" cy="1440160"/>
          </a:xfrm>
          <a:prstGeom prst="rect">
            <a:avLst/>
          </a:prstGeom>
          <a:noFill/>
        </p:spPr>
      </p:pic>
      <p:pic>
        <p:nvPicPr>
          <p:cNvPr id="19" name="Picture 2" descr="C:\Users\ikuzmina\Desktop\Виртуальные лабораторные YES\Анимашки и картинки\Вода, жидкости,\ANIMASHKI_006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2932" y="3255987"/>
            <a:ext cx="2857500" cy="2981325"/>
          </a:xfrm>
          <a:prstGeom prst="rect">
            <a:avLst/>
          </a:prstGeom>
          <a:noFill/>
        </p:spPr>
      </p:pic>
      <p:pic>
        <p:nvPicPr>
          <p:cNvPr id="3074" name="Picture 2" descr="D:\диск D\01.03.16-домашние документы\Виртуальные лекции 2015\Химия\сложные в-ва\соли\6-0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09" b="4242"/>
          <a:stretch/>
        </p:blipFill>
        <p:spPr bwMode="auto">
          <a:xfrm>
            <a:off x="56682" y="4716077"/>
            <a:ext cx="5546250" cy="20972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214950"/>
            <a:ext cx="914400" cy="1238250"/>
          </a:xfrm>
          <a:prstGeom prst="rect">
            <a:avLst/>
          </a:prstGeom>
          <a:noFill/>
        </p:spPr>
      </p:pic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4" descr="aspen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976515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681458" y="5517232"/>
            <a:ext cx="1516762" cy="44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Масло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88640"/>
            <a:ext cx="88583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дисперсными системами.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ступка, микроскоп,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мел, молоко, масло,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Для лаборатории и дома - пипетки, колба мерная, пробирка, спиртовка"/>
          <p:cNvPicPr>
            <a:picLocks noChangeAspect="1" noChangeArrowheads="1"/>
          </p:cNvPicPr>
          <p:nvPr/>
        </p:nvPicPr>
        <p:blipFill>
          <a:blip r:embed="rId6" cstate="print"/>
          <a:srcRect t="10610" b="9812"/>
          <a:stretch>
            <a:fillRect/>
          </a:stretch>
        </p:blipFill>
        <p:spPr bwMode="auto">
          <a:xfrm>
            <a:off x="1835696" y="4134830"/>
            <a:ext cx="1357322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Результаты поиска изображений для запроса &quot;моторного масл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1483" y="2060848"/>
            <a:ext cx="1793474" cy="1440160"/>
          </a:xfrm>
          <a:prstGeom prst="rect">
            <a:avLst/>
          </a:prstGeom>
          <a:noFill/>
        </p:spPr>
      </p:pic>
      <p:pic>
        <p:nvPicPr>
          <p:cNvPr id="20" name="Picture 2" descr="C:\Users\ikuzmina\Desktop\Виртуальные лабораторные YES\Анимашки и картинки\Вода, жидкости,\ANIMASHKI_006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564904"/>
            <a:ext cx="2857500" cy="2981325"/>
          </a:xfrm>
          <a:prstGeom prst="rect">
            <a:avLst/>
          </a:prstGeom>
          <a:noFill/>
        </p:spPr>
      </p:pic>
      <p:pic>
        <p:nvPicPr>
          <p:cNvPr id="4098" name="Picture 2" descr="D:\диск D\01.03.16-домашние документы\Виртуальные лекции 2015\Химия\Вещества\мел\008_chalk_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3454" r="10344" b="13575"/>
          <a:stretch/>
        </p:blipFill>
        <p:spPr bwMode="auto">
          <a:xfrm>
            <a:off x="255536" y="2837700"/>
            <a:ext cx="2053462" cy="14589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42966" y="2911485"/>
            <a:ext cx="1055097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Приготовление суспензии карбоната кальция в воде.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u="sng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Смешайте небольшое количество растолченного в ступке мела с водой.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мел в воде не растворяется – остается в виде отдельных небольших  кусочков, которые со временем оседают на дно.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Вывод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мел с водой образует суспензию.</a:t>
            </a:r>
            <a:endParaRPr lang="ru-RU" sz="27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63688" y="5244063"/>
            <a:ext cx="588623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Picture 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941168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95536" y="6392941"/>
            <a:ext cx="108593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55776" y="6392941"/>
            <a:ext cx="1055097" cy="4455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952897" y="5558111"/>
            <a:ext cx="1555207" cy="391169"/>
          </a:xfrm>
          <a:prstGeom prst="rightArrow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D:\диск D\01.03.16-домашние документы\Виртуальные лекции 2015\Коллоидная химия\суспензии\img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1" t="23433" r="4166" b="50537"/>
          <a:stretch/>
        </p:blipFill>
        <p:spPr bwMode="auto">
          <a:xfrm>
            <a:off x="5508104" y="5205476"/>
            <a:ext cx="1548316" cy="14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01.03.16-домашние документы\Виртуальные лекции 2015\Химия\Вещества\мел\0009-002-Me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1701" r="11668" b="2084"/>
          <a:stretch/>
        </p:blipFill>
        <p:spPr bwMode="auto">
          <a:xfrm>
            <a:off x="2349846" y="4941168"/>
            <a:ext cx="1603051" cy="1538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ск D\01.03.16-домашние документы\Виртуальные лекции 2015\Химия\сложные в-ва\соли\карбонаты\Calcium_carbona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63" y="4311653"/>
            <a:ext cx="1236492" cy="1205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Для лаборатории и дома - пипетки, колба мерная, пробирка, спиртовка"/>
          <p:cNvPicPr>
            <a:picLocks noChangeAspect="1" noChangeArrowheads="1"/>
          </p:cNvPicPr>
          <p:nvPr/>
        </p:nvPicPr>
        <p:blipFill>
          <a:blip r:embed="rId9" cstate="print"/>
          <a:srcRect t="10610" b="9812"/>
          <a:stretch>
            <a:fillRect/>
          </a:stretch>
        </p:blipFill>
        <p:spPr bwMode="auto">
          <a:xfrm>
            <a:off x="2349846" y="3834322"/>
            <a:ext cx="1357322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химик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3490405"/>
            <a:ext cx="1238250" cy="12382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/>
          <a:stretch/>
        </p:blipFill>
        <p:spPr bwMode="auto">
          <a:xfrm>
            <a:off x="6842331" y="3956783"/>
            <a:ext cx="1841143" cy="16980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19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72012"/>
            <a:ext cx="8712968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2.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Получение эмульсии моторного масла.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Смешайте небольшое количество масла с водой. Рассмотрите в микроскоп полученную водную смесь. Зарисуйте и запишите наблюдаемый эффект.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2438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масло с водой смешивается плохо – через небольшой промежуток времени наблюдается расслоение жидкостей. Сразу после смешения под микроскопом видны желтые капельки на фоне воды.</a:t>
            </a:r>
          </a:p>
          <a:p>
            <a:pPr indent="452438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Вывод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масло с водой образует неустойчивую эмульсию.</a:t>
            </a:r>
            <a:endParaRPr lang="ru-RU" sz="27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941168"/>
            <a:ext cx="18002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63688" y="5517232"/>
            <a:ext cx="588623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131840" y="5517232"/>
            <a:ext cx="1368152" cy="317649"/>
          </a:xfrm>
          <a:prstGeom prst="rightArrow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635896" y="5891907"/>
            <a:ext cx="3888432" cy="99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Эмульсия – капли масла распределены в воде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3568" y="6392941"/>
            <a:ext cx="10859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24" name="Picture 4" descr="Результаты поиска изображений для запроса &quot;эмульсия моторного масла в воде &quot;"/>
          <p:cNvPicPr>
            <a:picLocks noChangeAspect="1" noChangeArrowheads="1"/>
          </p:cNvPicPr>
          <p:nvPr/>
        </p:nvPicPr>
        <p:blipFill>
          <a:blip r:embed="rId5" cstate="print"/>
          <a:srcRect l="23731" r="9821" b="75817"/>
          <a:stretch>
            <a:fillRect/>
          </a:stretch>
        </p:blipFill>
        <p:spPr bwMode="auto">
          <a:xfrm>
            <a:off x="7812360" y="4437112"/>
            <a:ext cx="1008112" cy="1080120"/>
          </a:xfrm>
          <a:prstGeom prst="rect">
            <a:avLst/>
          </a:prstGeom>
          <a:noFill/>
        </p:spPr>
      </p:pic>
      <p:pic>
        <p:nvPicPr>
          <p:cNvPr id="26" name="Picture 4" descr="Результаты поиска изображений для запроса &quot;эмульсия моторного масла в воде &quot;"/>
          <p:cNvPicPr>
            <a:picLocks noChangeAspect="1" noChangeArrowheads="1"/>
          </p:cNvPicPr>
          <p:nvPr/>
        </p:nvPicPr>
        <p:blipFill>
          <a:blip r:embed="rId5" cstate="print"/>
          <a:srcRect l="26764" t="51515" r="10788" b="25758"/>
          <a:stretch>
            <a:fillRect/>
          </a:stretch>
        </p:blipFill>
        <p:spPr bwMode="auto">
          <a:xfrm>
            <a:off x="7020272" y="5157192"/>
            <a:ext cx="806490" cy="864096"/>
          </a:xfrm>
          <a:prstGeom prst="rect">
            <a:avLst/>
          </a:prstGeom>
          <a:noFill/>
        </p:spPr>
      </p:pic>
      <p:sp>
        <p:nvSpPr>
          <p:cNvPr id="28" name="Стрелка вправо 27"/>
          <p:cNvSpPr/>
          <p:nvPr/>
        </p:nvSpPr>
        <p:spPr>
          <a:xfrm>
            <a:off x="5436096" y="5589241"/>
            <a:ext cx="1512168" cy="216024"/>
          </a:xfrm>
          <a:prstGeom prst="rightArrow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4" descr="Результаты поиска изображений для запроса &quot;эмульсия моторного масла в воде &quot;"/>
          <p:cNvPicPr>
            <a:picLocks noChangeAspect="1" noChangeArrowheads="1"/>
          </p:cNvPicPr>
          <p:nvPr/>
        </p:nvPicPr>
        <p:blipFill>
          <a:blip r:embed="rId5" cstate="print"/>
          <a:srcRect l="25976" t="26471" r="9082" b="50000"/>
          <a:stretch>
            <a:fillRect/>
          </a:stretch>
        </p:blipFill>
        <p:spPr bwMode="auto">
          <a:xfrm>
            <a:off x="4499992" y="5157192"/>
            <a:ext cx="877598" cy="936104"/>
          </a:xfrm>
          <a:prstGeom prst="rect">
            <a:avLst/>
          </a:prstGeom>
          <a:noFill/>
        </p:spPr>
      </p:pic>
      <p:pic>
        <p:nvPicPr>
          <p:cNvPr id="30" name="Picture 5" descr="химик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0570" y="4109530"/>
            <a:ext cx="1238250" cy="1238250"/>
          </a:xfrm>
          <a:prstGeom prst="rect">
            <a:avLst/>
          </a:prstGeom>
          <a:noFill/>
        </p:spPr>
      </p:pic>
      <p:pic>
        <p:nvPicPr>
          <p:cNvPr id="33" name="Picture 2" descr="Результаты поиска изображений для запроса &quot;моторное масло в воде&quot;"/>
          <p:cNvPicPr>
            <a:picLocks noChangeAspect="1" noChangeArrowheads="1"/>
          </p:cNvPicPr>
          <p:nvPr/>
        </p:nvPicPr>
        <p:blipFill>
          <a:blip r:embed="rId7" cstate="print"/>
          <a:srcRect l="57226" t="13333" r="15405" b="6667"/>
          <a:stretch>
            <a:fillRect/>
          </a:stretch>
        </p:blipFill>
        <p:spPr bwMode="auto">
          <a:xfrm>
            <a:off x="2339752" y="4797152"/>
            <a:ext cx="792088" cy="1728192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2123728" y="6365557"/>
            <a:ext cx="13416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Масло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/>
          </a:p>
        </p:txBody>
      </p:sp>
      <p:sp>
        <p:nvSpPr>
          <p:cNvPr id="35" name="Стрелка вправо 34"/>
          <p:cNvSpPr/>
          <p:nvPr/>
        </p:nvSpPr>
        <p:spPr>
          <a:xfrm rot="19468784">
            <a:off x="7749249" y="5505869"/>
            <a:ext cx="599759" cy="222728"/>
          </a:xfrm>
          <a:prstGeom prst="rightArrow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21769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368" y="4396427"/>
            <a:ext cx="1218864" cy="1124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0119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341101"/>
            <a:ext cx="8712968" cy="294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3.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Изучение строения молока с помощью микроскопа.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Рассмотрите в микроскоп каплю молока. Зарисуйте и запишите наблюдаемый эффект.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Наблюдаемый эффект: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под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микроскопом видны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светло-желтые капельки на фоне воды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Вывод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Молоко – устойчивая эмульсия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капли жира распределены в воде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5891907"/>
            <a:ext cx="439248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Молоко (эмульсия – капли жира распределены в воде)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09998" y="5373216"/>
            <a:ext cx="10859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30" name="Picture 5" descr="химик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14311"/>
            <a:ext cx="1238250" cy="1238250"/>
          </a:xfrm>
          <a:prstGeom prst="rect">
            <a:avLst/>
          </a:prstGeom>
          <a:noFill/>
        </p:spPr>
      </p:pic>
      <p:pic>
        <p:nvPicPr>
          <p:cNvPr id="31" name="Рисунок 1"/>
          <p:cNvPicPr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-243"/>
          <a:stretch>
            <a:fillRect/>
          </a:stretch>
        </p:blipFill>
        <p:spPr bwMode="auto">
          <a:xfrm>
            <a:off x="4139952" y="4070988"/>
            <a:ext cx="1957982" cy="185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6542719" y="4035718"/>
            <a:ext cx="22340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Жир(масло)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851920" y="5271011"/>
            <a:ext cx="288032" cy="377325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724128" y="4405050"/>
            <a:ext cx="864096" cy="246222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833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214290"/>
            <a:ext cx="4310073" cy="454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196752"/>
            <a:ext cx="8640960" cy="5023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5000"/>
              </a:lnSpc>
              <a:buClr>
                <a:srgbClr val="C00000"/>
              </a:buClr>
            </a:pP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9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</a:pPr>
            <a:r>
              <a:rPr lang="ru-RU" sz="29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Агрегатные состояния веществ.</a:t>
            </a:r>
            <a:r>
              <a:rPr lang="ru-RU" sz="29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Особенности структуры воды.</a:t>
            </a: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Особенности физических свойств воды.</a:t>
            </a: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 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</a:pPr>
            <a:r>
              <a:rPr lang="ru-RU" sz="29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Чистые вещества и смеси.</a:t>
            </a:r>
            <a:endParaRPr lang="ru-RU" sz="29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Дисперсные системы.</a:t>
            </a: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Практическая (лабораторная) работа 3. </a:t>
            </a:r>
            <a:r>
              <a:rPr lang="ru-RU" sz="2900" b="1" dirty="0"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«</a:t>
            </a:r>
            <a:r>
              <a:rPr lang="ru-RU" sz="29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Приготовление суспензии карбоната кальция в воде. Получение эмульсии моторного масла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».</a:t>
            </a:r>
            <a:endParaRPr lang="ru-RU" sz="29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5600" lvl="0" indent="-355600" algn="just">
              <a:lnSpc>
                <a:spcPct val="85000"/>
              </a:lnSpc>
            </a:pPr>
            <a:r>
              <a:rPr lang="ru-RU" sz="2900" b="1" kern="1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Проверим, как Вы поняли и запомнили  пройденный материал.</a:t>
            </a:r>
            <a:r>
              <a:rPr lang="ru-RU" sz="2900" b="1" kern="1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kern="1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Проверьте свои ответы.</a:t>
            </a:r>
            <a:r>
              <a:rPr lang="ru-RU" sz="29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 </a:t>
            </a:r>
            <a:endParaRPr lang="ru-RU" sz="2900" b="1" kern="1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lvl="0" indent="-355600" algn="just">
              <a:lnSpc>
                <a:spcPct val="85000"/>
              </a:lnSpc>
            </a:pP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endParaRPr lang="ru-RU" sz="29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000108"/>
            <a:ext cx="864399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находиться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агрегатных состояниях: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трех        б) четырех           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ста           г)  больше десяти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Агрега́тное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состоя́ние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происхо-дит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от латинского …</a:t>
            </a:r>
          </a:p>
          <a:p>
            <a:pPr marL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«присоединяю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    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«раздаю»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«складываю»           г) «разделяю»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жидкой воде непрерывно образуются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короткоживущие группы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 воды,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названные …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кластерами»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«исчезающими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кластерами»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сгустками»  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«сияющими молекулами»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5278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44624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4.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Оцените справедливость суждений: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А. Чистыми называют вещества, которые обладают постоянными физическими свойствами.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Смеси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не имеют постоянных свойств. 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верно только А            2) верно только Б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3)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верны оба суждения  4) оба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суждения неверны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Смеси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характеризуются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тем,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что …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их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непостоянный            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их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непостоянны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их нельзя разделить на компоненты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их нельзя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очистить от примесей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Оцените справедливость суждений: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А. Однородными называют такие смеси двух или нескольких веществ, в которых даже под микроскопом нельзя обнаружить частицы этих веществ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Б.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Пыльный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воздух, мутная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вода – однородные смеси.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верно только А            2) верно только Б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3)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верны оба суждения  4) оба суждения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неверны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377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0145" y="297341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Гетерогенная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 состоит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из...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двух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фаз       2) одной фазы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одинаковых частиц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Взвеси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в газе мелких частиц жидкостей или твердых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веществ – это ...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эмульсии    3)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Жидкости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которых находятся во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взвешен-ном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состоянии микроскопические капельки другой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жидкости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это ...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56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эмульсии    3)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Дисперсные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системы, состоящие из двух фаз – жидкой и твердой, где мелкие твердые частицы взвешены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жидкости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– это ...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эмульсии    3)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264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39750" y="57816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692696"/>
            <a:ext cx="8643998" cy="597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находиться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агрегатных состояниях: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трех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б) четырех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ста   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 больше десяти</a:t>
            </a:r>
            <a:endParaRPr lang="ru-RU" sz="28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Вещество 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может находиться в разных агрегатных состояниях: твёрдом, жидком, газообразном и плазменном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Кроме того, ученые 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выделяют как минимум 5 различных состояний </a:t>
            </a:r>
            <a:r>
              <a:rPr lang="ru-RU" sz="2800" b="1" u="sng" dirty="0"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воды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в жидком виде и 14 состояний в замерзшем виде. </a:t>
            </a:r>
          </a:p>
          <a:p>
            <a:pPr marL="447675" lvl="0" indent="-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Агрега́тное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состоя́ние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вещества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происходит от латинского …</a:t>
            </a:r>
          </a:p>
          <a:p>
            <a:pPr marL="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«присоединяю</a:t>
            </a:r>
            <a:r>
              <a:rPr lang="ru-RU" sz="2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«раздаю»</a:t>
            </a:r>
          </a:p>
          <a:p>
            <a:pPr marL="447675"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«складываю»           г) «разделяю»</a:t>
            </a:r>
          </a:p>
          <a:p>
            <a:pPr lvl="0" indent="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Агрега́тное</a:t>
            </a:r>
            <a:r>
              <a:rPr lang="ru-RU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состоя́ние</a:t>
            </a:r>
            <a:r>
              <a:rPr lang="ru-RU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вещества (лат. </a:t>
            </a:r>
            <a:r>
              <a:rPr lang="la-Latn" sz="2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aggrego</a:t>
            </a:r>
            <a:r>
              <a:rPr lang="ru-RU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присоединяю</a:t>
            </a:r>
            <a:r>
              <a:rPr lang="ru-RU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»)…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642918"/>
            <a:ext cx="8643998" cy="14899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4509120"/>
            <a:ext cx="8750206" cy="1272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401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664" y="268832"/>
            <a:ext cx="864399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жидкой воде непрерывно образуются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короткоживущие группы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 воды,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названные …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кластерами»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«исчезающими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кластерами»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сгустками»  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«сияющими молекулами»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Одна из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первых моделей воды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модель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Фрэка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Уэна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[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Frank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&amp;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Wen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1957]. В соответствии с ней водородные связи в жидкой воде непрерывно образуются и рвутся, причем эти процессы протекают совместно в пределах короткоживущих групп молекул воды, названных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кластерами»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664" y="268832"/>
            <a:ext cx="8692461" cy="2584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377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44624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4.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Оцените справедливость суждений: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А. Чистыми называют вещества, которые обладают постоянными физическими свойствами.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Смеси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не имеют постоянных свойств. 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верно только А            2) верно только Б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3)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верны оба суждения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4) оба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суждения неверны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Смеси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характеризуются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тем,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что …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их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непостоянный            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их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непостоянны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их нельзя разделить на компоненты</a:t>
            </a: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их нельзя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очистить от примесей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Оцените справедливость суждений: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А. Однородными называют такие смеси двух или нескольких веществ, в которых даже под микроскопом нельзя обнаружить частицы этих веществ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Б.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Пыльный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воздух, мутная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вода – однородные смеси.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288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верно только А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2) верно только Б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2880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Calibri" pitchFamily="34" charset="0"/>
                <a:cs typeface="Arial" pitchFamily="34" charset="0"/>
              </a:rPr>
              <a:t>3)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верны оба суждения  4) оба суждения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неверны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42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0145" y="297341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Гетерогенная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 состоит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из...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1) двух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более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2) одной фазы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одинаковых частиц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Взвеси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в газе мелких частиц жидкостей или твердых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веществ – это ...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эмульсии    3)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Жидкости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которых находятся во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взвешен-ном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состоянии микроскопические капельки другой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жидкости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это ...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56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2) эмульсии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3)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Дисперсные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системы, состоящие из двух фаз – жидкой и твердой, где мелкие твердые частицы взвешены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жидкости </a:t>
            </a: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– это ...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730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Calibri"/>
                <a:cs typeface="Arial" pitchFamily="34" charset="0"/>
              </a:rPr>
              <a:t>1) аэрозоли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2) эмульсии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суспензии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967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921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978-5-00007-544-9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55600" indent="-35560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http://books.iqbuy.ru/categories_offer/9785358030039/agregatnye-sostoyaniya-veshchestva-plakat-tihonova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lvl="0" indent="-35560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https://ru.wikipedia.org/wiki/%C0%E3%F0%E5%E3%E0%F2%ED%EE%E5_%F1%EE%F1%F2%EE%FF%ED%E8%E5</a:t>
            </a:r>
          </a:p>
          <a:p>
            <a:pPr marL="355600" indent="-35560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http://900igr.net/kartinki/ekologija/Ekologicheskie-problemy/013-Aerozoli-eto-tverdye-ili-zhidkie-chastitsy-nakhodjaschiesja-vo-vzveshennom.html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855.H2rpIyky7YVihfqpmisPVn8c1HVtlsbfL6FTMZZo67cMu3l6OMwY14psULoBExQVAHRbu4fJWaWtZQZapOd6VZFdn0pG-WNLM-uk8uUdybI.b2cc1bc901c3c678f7855778195ce991bdb5bdeb&amp;uuid=&amp;state=tid_Wvm4RM28ca_MiO4Ne9osTPtpHS9wicjEF5X7fRziVPIHCd9FyQ&amp;data=UlNrNmk5WktYejR0eWJFYk1LdmtxaU0xc3FVSUtOa3ExRm5KeVFPbGN4X0pDT3lEVzc1bDBybVZpblZ3bDZLMWc3N3pSMTE0ZjZSZkVWSTJpNXlldDc5ZmJCb3hjb3ZnUXhjV20wLUFScldqTWRnTnpxWVl3WTVpZUszUWZkWTN3XzhwcXJpaVJEZHNmbV9rTUJDM0Y4Y2s5dzZUWE1xeQ&amp;b64e=2&amp;sign=fcb248a6923b1d0384132d7cbb7a97cd&amp;keyno=0&amp;l10n=ru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читатель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1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5" name="WordArt 3"/>
          <p:cNvSpPr>
            <a:spLocks noChangeArrowheads="1" noChangeShapeType="1" noTextEdit="1"/>
          </p:cNvSpPr>
          <p:nvPr/>
        </p:nvSpPr>
        <p:spPr bwMode="auto">
          <a:xfrm>
            <a:off x="1178712" y="214291"/>
            <a:ext cx="7643025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Агрегатные состояния </a:t>
            </a:r>
            <a:r>
              <a:rPr lang="ru-RU" sz="3600" b="1" kern="1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веществ</a:t>
            </a:r>
            <a:endParaRPr lang="ru-RU" sz="3600" b="1" kern="10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pic>
        <p:nvPicPr>
          <p:cNvPr id="28674" name="Picture 2" descr="Аристотель - Политика (аудиоакнига) &quot; Онлайн библиотека книг аудиокни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47647"/>
            <a:ext cx="2357422" cy="30103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4494" y="888419"/>
            <a:ext cx="885666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1813" algn="just" eaLnBrk="0" hangingPunct="0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Еще во времена Древней Греции учёный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Аристотель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знал, что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 тела состоят 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четырёх низших элементов-стихий: земли, воды, воздуха и огня. Сегодня эти понятия изменили свои имена, но не смысл. Действительно, каждый знает, что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вещество может находиться в разных агрегатных состояниях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твёрдом, жидком,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газообразном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плазменном.</a:t>
            </a:r>
          </a:p>
        </p:txBody>
      </p:sp>
      <p:pic>
        <p:nvPicPr>
          <p:cNvPr id="45058" name="Picture 2" descr="beauchemin - wat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72008"/>
            <a:ext cx="3619500" cy="17145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86116" y="5929330"/>
            <a:ext cx="364333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14612" y="5857892"/>
            <a:ext cx="3676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твёрдое тело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жидкость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  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газ</a:t>
            </a:r>
            <a:endParaRPr lang="ru-RU" sz="2000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56533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http://www.vodainfo.com/ru/about_water/properties/physical.html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http://sait-sovetov.net/stati-tehnika/grafit-i-ego-svojstva-697.php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https://ru.wikipedia.org/wiki/%C3%F0%E0%F4%E8%F2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http://www.syl.ru/article/141986/mod_mednyiy-kuporos-polnaya-harakteristika-veschestva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ru.wikipedia.org/wiki/%CC%E5%E4%FC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Материал из 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Википедии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— свободной энциклопедии</a:t>
            </a: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http://wiki.web.ru/wiki/%D0%9C%D0%B5%D0%BB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https://ru.wikipedia.org/wiki/%CA%E0%F0%E1%EE%ED%E0%F2_%EA%E0%EB%FC%F6%E8%FF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24744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Агрегатные состояния вещества. Плакат - Тихонова Е.Н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3079436" cy="43576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3143240" y="71414"/>
            <a:ext cx="5929354" cy="655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Агрега́тное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состоя́ние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лат.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a-Latn" sz="26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aggrego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«присоединяю») – состояние одного и того же вещества в определённом интервале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температур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давлений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характеризующееся определёнными, неизменными в пределах указанных интервалов, качественными свойствами.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Традиционно выделяют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три агрегатных состояния: 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твёрдое тело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жидкость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газ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К агрегатным состояниям принято причислять также 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плазму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которую переходят газы при повышении температуры и фиксированном давлении. Существуют и другие агрегатные состояния.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406" y="32391"/>
            <a:ext cx="219633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Сделаем запись в тетради!!!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378" y="-24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9357" y="44624"/>
            <a:ext cx="6294477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Особенности структуры воды </a:t>
            </a:r>
            <a:endParaRPr lang="ru-RU" sz="3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0162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49357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4355294"/>
            <a:ext cx="3571900" cy="250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2844" y="1071546"/>
            <a:ext cx="8786874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Одна из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первых моделей воды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модель </a:t>
            </a:r>
            <a:r>
              <a:rPr kumimoji="0" lang="ru-R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Фрэка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Уэна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[</a:t>
            </a:r>
            <a:r>
              <a:rPr kumimoji="0" lang="ru-R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Frank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&amp; </a:t>
            </a:r>
            <a:r>
              <a:rPr kumimoji="0" lang="ru-R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Wen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1957]. В соответствии с ней водородные связи в жидкой воде непрерывно образуются и рвутся, причем эти процессы протекают совместно в пределах короткоживущих групп молекул воды, названных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«мерцающими кластерами</a:t>
            </a:r>
            <a:r>
              <a:rPr kumimoji="0" lang="ru-RU" sz="25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5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 время жизни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оценивают в диапазоне </a:t>
            </a: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10</a:t>
            </a:r>
            <a:r>
              <a:rPr lang="ru-RU" sz="25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500" b="1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</a:t>
            </a: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10</a:t>
            </a:r>
            <a:r>
              <a:rPr lang="ru-RU" sz="2500" b="1" u="sng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500" b="1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Такое представление правдоподобно объясняет </a:t>
            </a:r>
            <a:r>
              <a:rPr kumimoji="0" lang="ru-RU" sz="2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высокую степень подвижности жидкой воды и ее низкую вязкость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71868" y="4572008"/>
            <a:ext cx="542928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Модель мерцающих кластеров воды. На рисунке представлены как отдельные </a:t>
            </a:r>
            <a:r>
              <a:rPr lang="ru-RU" sz="23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кластерно-ассоциативные</a:t>
            </a: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структуры молекул воды, так и отдельные молекулы воды, не связанные водородными связями</a:t>
            </a:r>
            <a:endParaRPr lang="ru-RU" sz="23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714744" y="4857760"/>
            <a:ext cx="5000660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5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5759991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6" name="Picture 2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5566824"/>
            <a:ext cx="1143008" cy="129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6838" y="5500702"/>
            <a:ext cx="152696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5" name="Picture 11" descr="D:\23.05.13-домашние документы\Лаб. раб YES\Виртуальные лабораторные YES\Анимашки и картинки\Химия\Химическая связь\597426b04aa5208b8c33c2442406176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54" y="5429264"/>
            <a:ext cx="1904981" cy="1428737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71406" y="350951"/>
            <a:ext cx="89297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2002 году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доктора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Хэд-Гордона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методом рентгеноструктурного анализа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помощью сверхмощного рентгеновского источника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Advanced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Light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Source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(ALS) удалось показать, что молекулы воды способны за счет водородных связей образовывать структуры – «истинные кирпичики» воды, представляющие собой топологические цепочки и кольца из множества молекул. Другая исследовательская группа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Нильссона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из синхротронной лаборатории всё того же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Стенфордского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университета, интерпретируя полученные экспериментальные данные как наличие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структурных цепочек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колец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считает их довольно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долгоживущими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элементами структуры.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3" descr="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5715016"/>
            <a:ext cx="1487256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7055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1" name="Picture 1" descr="D:\23.05.13-домашние документы\Вода\вода-анимашк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1252"/>
            <a:ext cx="3257550" cy="1866900"/>
          </a:xfrm>
          <a:prstGeom prst="rect">
            <a:avLst/>
          </a:prstGeom>
          <a:noFill/>
        </p:spPr>
      </p:pic>
      <p:pic>
        <p:nvPicPr>
          <p:cNvPr id="8" name="Picture 14" descr="aspen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378" y="-24"/>
            <a:ext cx="1463654" cy="109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419872" y="491188"/>
            <a:ext cx="420751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Особенности физических свойств воды </a:t>
            </a:r>
            <a:endParaRPr lang="ru-RU" sz="40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8003" name="Picture 3" descr="Источники воды на Земл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760742"/>
            <a:ext cx="1142976" cy="109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4168" y="2271872"/>
            <a:ext cx="8858312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области изучения структуры воды проведено множество исследований, но полной ясности в этом вопросе еще нет.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Из всего многообразия структур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в природе базовой, судя по всему (пока лишь не точно доказанное предположение) является всего одна – 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гексагональная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(шестигранная), когда шесть молекул воды (тетраэдров) объединяются в кольцо. Такой тип структуры характерен для льда, снега, талой воды, клеточной воды всех живых существ.  </a:t>
            </a:r>
          </a:p>
          <a:p>
            <a:pPr indent="450000" algn="just">
              <a:lnSpc>
                <a:spcPct val="80000"/>
              </a:lnSpc>
            </a:pP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Необычная структура воды может объяснить необычные ее  физические свойства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в том числе и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агрегатные состояния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41479" y="26243"/>
            <a:ext cx="5857916" cy="4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Сделаем запись в тетради!!!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50786</TotalTime>
  <Words>3015</Words>
  <Application>Microsoft Office PowerPoint</Application>
  <PresentationFormat>Экран (4:3)</PresentationFormat>
  <Paragraphs>239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5743</cp:revision>
  <dcterms:created xsi:type="dcterms:W3CDTF">2009-11-04T17:47:55Z</dcterms:created>
  <dcterms:modified xsi:type="dcterms:W3CDTF">2021-04-04T17:42:08Z</dcterms:modified>
</cp:coreProperties>
</file>