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0"/>
  </p:notesMasterIdLst>
  <p:handoutMasterIdLst>
    <p:handoutMasterId r:id="rId61"/>
  </p:handoutMasterIdLst>
  <p:sldIdLst>
    <p:sldId id="1183" r:id="rId2"/>
    <p:sldId id="1081" r:id="rId3"/>
    <p:sldId id="464" r:id="rId4"/>
    <p:sldId id="1092" r:id="rId5"/>
    <p:sldId id="295" r:id="rId6"/>
    <p:sldId id="1110" r:id="rId7"/>
    <p:sldId id="1127" r:id="rId8"/>
    <p:sldId id="1113" r:id="rId9"/>
    <p:sldId id="1129" r:id="rId10"/>
    <p:sldId id="1128" r:id="rId11"/>
    <p:sldId id="1131" r:id="rId12"/>
    <p:sldId id="1151" r:id="rId13"/>
    <p:sldId id="1136" r:id="rId14"/>
    <p:sldId id="1126" r:id="rId15"/>
    <p:sldId id="1163" r:id="rId16"/>
    <p:sldId id="1175" r:id="rId17"/>
    <p:sldId id="1174" r:id="rId18"/>
    <p:sldId id="1132" r:id="rId19"/>
    <p:sldId id="1154" r:id="rId20"/>
    <p:sldId id="1155" r:id="rId21"/>
    <p:sldId id="1156" r:id="rId22"/>
    <p:sldId id="1164" r:id="rId23"/>
    <p:sldId id="1182" r:id="rId24"/>
    <p:sldId id="1165" r:id="rId25"/>
    <p:sldId id="1166" r:id="rId26"/>
    <p:sldId id="1167" r:id="rId27"/>
    <p:sldId id="1168" r:id="rId28"/>
    <p:sldId id="1169" r:id="rId29"/>
    <p:sldId id="1170" r:id="rId30"/>
    <p:sldId id="1171" r:id="rId31"/>
    <p:sldId id="1172" r:id="rId32"/>
    <p:sldId id="1176" r:id="rId33"/>
    <p:sldId id="1173" r:id="rId34"/>
    <p:sldId id="1179" r:id="rId35"/>
    <p:sldId id="1180" r:id="rId36"/>
    <p:sldId id="1181" r:id="rId37"/>
    <p:sldId id="1152" r:id="rId38"/>
    <p:sldId id="1142" r:id="rId39"/>
    <p:sldId id="1159" r:id="rId40"/>
    <p:sldId id="1157" r:id="rId41"/>
    <p:sldId id="1146" r:id="rId42"/>
    <p:sldId id="1147" r:id="rId43"/>
    <p:sldId id="1161" r:id="rId44"/>
    <p:sldId id="1148" r:id="rId45"/>
    <p:sldId id="1149" r:id="rId46"/>
    <p:sldId id="1158" r:id="rId47"/>
    <p:sldId id="1144" r:id="rId48"/>
    <p:sldId id="1150" r:id="rId49"/>
    <p:sldId id="1134" r:id="rId50"/>
    <p:sldId id="1162" r:id="rId51"/>
    <p:sldId id="1124" r:id="rId52"/>
    <p:sldId id="1184" r:id="rId53"/>
    <p:sldId id="1083" r:id="rId54"/>
    <p:sldId id="1084" r:id="rId55"/>
    <p:sldId id="1125" r:id="rId56"/>
    <p:sldId id="1177" r:id="rId57"/>
    <p:sldId id="1178" r:id="rId58"/>
    <p:sldId id="991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918A4"/>
    <a:srgbClr val="3366FF"/>
    <a:srgbClr val="7754F6"/>
    <a:srgbClr val="643DF5"/>
    <a:srgbClr val="2A0FF5"/>
    <a:srgbClr val="E8E8E8"/>
    <a:srgbClr val="005DA2"/>
    <a:srgbClr val="28890D"/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9" autoAdjust="0"/>
    <p:restoredTop sz="94803" autoAdjust="0"/>
  </p:normalViewPr>
  <p:slideViewPr>
    <p:cSldViewPr>
      <p:cViewPr varScale="1">
        <p:scale>
          <a:sx n="65" d="100"/>
          <a:sy n="65" d="100"/>
        </p:scale>
        <p:origin x="-150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204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6498A-AFC7-4049-83F9-0C3D4556AD5C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AF98B-A2FA-423B-9D8D-D09412AC7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496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404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652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1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gi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slide" Target="slide5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gif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gi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5.xml"/><Relationship Id="rId7" Type="http://schemas.openxmlformats.org/officeDocument/2006/relationships/image" Target="../media/image41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7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slide" Target="slide5.xml"/><Relationship Id="rId5" Type="http://schemas.microsoft.com/office/2007/relationships/hdphoto" Target="../media/hdphoto9.wdp"/><Relationship Id="rId10" Type="http://schemas.openxmlformats.org/officeDocument/2006/relationships/image" Target="../media/image7.gif"/><Relationship Id="rId4" Type="http://schemas.openxmlformats.org/officeDocument/2006/relationships/image" Target="../media/image49.jpeg"/><Relationship Id="rId9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" Target="slide5.xml"/><Relationship Id="rId7" Type="http://schemas.openxmlformats.org/officeDocument/2006/relationships/image" Target="../media/image5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3.jpeg"/><Relationship Id="rId10" Type="http://schemas.openxmlformats.org/officeDocument/2006/relationships/image" Target="../media/image56.jpeg"/><Relationship Id="rId4" Type="http://schemas.openxmlformats.org/officeDocument/2006/relationships/image" Target="../media/image52.jpeg"/><Relationship Id="rId9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http://articles.kompass.ua/images5/1218297129_diamond_02.jpg" TargetMode="External"/><Relationship Id="rId7" Type="http://schemas.openxmlformats.org/officeDocument/2006/relationships/image" Target="http://new2.referat.ru/cache/referats/18504/image003.gif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http://new2.referat.ru/cache/referats/18504/image003.gif" TargetMode="External"/><Relationship Id="rId3" Type="http://schemas.openxmlformats.org/officeDocument/2006/relationships/image" Target="../media/image64.jpeg"/><Relationship Id="rId7" Type="http://schemas.microsoft.com/office/2007/relationships/hdphoto" Target="../media/hdphoto16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5.jpeg"/><Relationship Id="rId4" Type="http://schemas.openxmlformats.org/officeDocument/2006/relationships/image" Target="http://lifecity.com.ua/knowledge/1212276588_i-641.jpg" TargetMode="External"/><Relationship Id="rId9" Type="http://schemas.openxmlformats.org/officeDocument/2006/relationships/slide" Target="slide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slide" Target="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slide" Target="slide5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hizone.info/i/Image/2008/11/26/019710_large_nanotube_graphene_fuel_tank.jpg" TargetMode="External"/><Relationship Id="rId5" Type="http://schemas.openxmlformats.org/officeDocument/2006/relationships/image" Target="../media/image69.jpeg"/><Relationship Id="rId4" Type="http://schemas.openxmlformats.org/officeDocument/2006/relationships/image" Target="http://nanotech.ex6.ru/sites/default/files/grafen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slide" Target="slide5.xml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http://s50.radikal.ru/i127/0904/4a/dab698199c50.jpg" TargetMode="External"/><Relationship Id="rId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jpeg"/><Relationship Id="rId7" Type="http://schemas.microsoft.com/office/2007/relationships/hdphoto" Target="../media/hdphoto20.wdp"/><Relationship Id="rId2" Type="http://schemas.openxmlformats.org/officeDocument/2006/relationships/hyperlink" Target="http://www.nanometer.ru/2009/09/21/12534842892147_156969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78.jpeg"/><Relationship Id="rId5" Type="http://schemas.openxmlformats.org/officeDocument/2006/relationships/hyperlink" Target="http://images.wikia.com/science/ru/images/0/0c/Zepotshki_karbina.jpg" TargetMode="External"/><Relationship Id="rId10" Type="http://schemas.openxmlformats.org/officeDocument/2006/relationships/image" Target="../media/image7.gif"/><Relationship Id="rId4" Type="http://schemas.microsoft.com/office/2007/relationships/hdphoto" Target="../media/hdphoto19.wdp"/><Relationship Id="rId9" Type="http://schemas.openxmlformats.org/officeDocument/2006/relationships/slide" Target="slide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microsoft.com/office/2007/relationships/hdphoto" Target="../media/hdphoto22.wdp"/><Relationship Id="rId7" Type="http://schemas.openxmlformats.org/officeDocument/2006/relationships/slide" Target="slide5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8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slide" Target="slide5.xml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93.gif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6.wdp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jpeg"/><Relationship Id="rId7" Type="http://schemas.openxmlformats.org/officeDocument/2006/relationships/image" Target="../media/image9.gi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gif"/><Relationship Id="rId9" Type="http://schemas.openxmlformats.org/officeDocument/2006/relationships/image" Target="../media/image11.gif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7.gif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slide" Target="slide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microsoft.com/office/2007/relationships/hdphoto" Target="../media/hdphoto29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gif"/><Relationship Id="rId13" Type="http://schemas.openxmlformats.org/officeDocument/2006/relationships/slide" Target="slide5.xml"/><Relationship Id="rId3" Type="http://schemas.openxmlformats.org/officeDocument/2006/relationships/image" Target="../media/image107.png"/><Relationship Id="rId7" Type="http://schemas.openxmlformats.org/officeDocument/2006/relationships/image" Target="../media/image7.gif"/><Relationship Id="rId12" Type="http://schemas.openxmlformats.org/officeDocument/2006/relationships/image" Target="../media/image112.gif"/><Relationship Id="rId2" Type="http://schemas.openxmlformats.org/officeDocument/2006/relationships/hyperlink" Target="http://marinky.com/images/acetamid.png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7.gif"/><Relationship Id="rId5" Type="http://schemas.openxmlformats.org/officeDocument/2006/relationships/image" Target="../media/image108.png"/><Relationship Id="rId10" Type="http://schemas.openxmlformats.org/officeDocument/2006/relationships/image" Target="../media/image111.gif"/><Relationship Id="rId4" Type="http://schemas.microsoft.com/office/2007/relationships/hdphoto" Target="../media/hdphoto30.wdp"/><Relationship Id="rId9" Type="http://schemas.openxmlformats.org/officeDocument/2006/relationships/image" Target="../media/image110.gif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gif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12.gif"/><Relationship Id="rId7" Type="http://schemas.openxmlformats.org/officeDocument/2006/relationships/slide" Target="slide5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gif"/><Relationship Id="rId5" Type="http://schemas.openxmlformats.org/officeDocument/2006/relationships/image" Target="../media/image116.png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7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" Target="slide5.xml"/><Relationship Id="rId7" Type="http://schemas.openxmlformats.org/officeDocument/2006/relationships/image" Target="../media/image1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7.gi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910949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33502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-2389" y="1628800"/>
            <a:ext cx="9112277" cy="14219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«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Моделирование молекул 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углеводородов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  <a:p>
            <a:pPr lvl="0"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</a:t>
            </a:r>
            <a:r>
              <a:rPr lang="ru-RU" sz="3600" b="1" dirty="0">
                <a:ln w="1905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Практическая работа № </a:t>
            </a:r>
            <a:r>
              <a:rPr lang="ru-RU" sz="36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8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3600" b="1" dirty="0" smtClean="0">
              <a:ln w="11430">
                <a:solidFill>
                  <a:sysClr val="windowText" lastClr="000000"/>
                </a:solidFill>
              </a:ln>
              <a:solidFill>
                <a:srgbClr val="CC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2021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35" y="692696"/>
            <a:ext cx="9112277" cy="9410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Органическая химия</a:t>
            </a: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48121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40840"/>
            <a:ext cx="8590883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Модели</a:t>
            </a:r>
            <a:r>
              <a:rPr lang="ru-RU" sz="2800" dirty="0" smtClean="0"/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упрощают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объект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так как в них отражаются лишь определённые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существен-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ные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стороны объекта.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отражают современное знание об объекте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они не отходят от истины, а приближаются к ней.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сама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нуждается в теоретическом истолковании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37432" y="5963354"/>
            <a:ext cx="5724128" cy="798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7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Шаростержневая</a:t>
            </a:r>
            <a:r>
              <a:rPr lang="ru-RU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модель молекулы бутана</a:t>
            </a:r>
            <a:r>
              <a:rPr lang="ru-RU" sz="2700" dirty="0">
                <a:latin typeface="Arial Black" pitchFamily="34" charset="0"/>
              </a:rPr>
              <a:t> </a:t>
            </a:r>
          </a:p>
        </p:txBody>
      </p:sp>
      <p:pic>
        <p:nvPicPr>
          <p:cNvPr id="9218" name="Picture 2" descr="http://konspekta.net/studopediainfo/baza1/489532757459.files/image067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7815" r="9977" b="8819"/>
          <a:stretch/>
        </p:blipFill>
        <p:spPr bwMode="auto">
          <a:xfrm>
            <a:off x="899592" y="3352339"/>
            <a:ext cx="3199904" cy="2524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konspekta.net/studopediainfo/baza1/489532757459.files/image068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8489" r="8746" b="6248"/>
          <a:stretch/>
        </p:blipFill>
        <p:spPr bwMode="auto">
          <a:xfrm>
            <a:off x="4788024" y="3333816"/>
            <a:ext cx="3213000" cy="2543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96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419" y="188640"/>
            <a:ext cx="8614061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Модель</a:t>
            </a:r>
            <a:r>
              <a:rPr lang="ru-RU" sz="2800" dirty="0"/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позволяет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выделить наиболее существенные стороны объекта, обратить на них особое внимание. Например, при рассмотрении моделей строения молекул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предельных углеводородов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акцент делается на </a:t>
            </a:r>
            <a:r>
              <a:rPr lang="ru-RU" sz="2800" b="1" dirty="0">
                <a:solidFill>
                  <a:srgbClr val="291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тетраэдрическое строение атома</a:t>
            </a:r>
            <a:r>
              <a:rPr lang="ru-RU" sz="2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углерода. </a:t>
            </a:r>
          </a:p>
        </p:txBody>
      </p:sp>
      <p:pic>
        <p:nvPicPr>
          <p:cNvPr id="7" name="Picture 2" descr="Картинки по запросу Моделирование молекул углеводород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1" y="2780928"/>
            <a:ext cx="8535995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http://maratakm.narod.ru/Mol3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56" y="2811016"/>
            <a:ext cx="952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58"/>
          <a:stretch>
            <a:fillRect/>
          </a:stretch>
        </p:blipFill>
        <p:spPr bwMode="auto">
          <a:xfrm>
            <a:off x="179512" y="5652538"/>
            <a:ext cx="8386494" cy="65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96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299857" y="90100"/>
            <a:ext cx="25442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6" name="Picture 2" descr="D:\23.05.13-домашние документы\Виртуальные лекции 2015\Органическая химия\алканы\img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068" t="8803" r="3716" b="20774"/>
          <a:stretch>
            <a:fillRect/>
          </a:stretch>
        </p:blipFill>
        <p:spPr bwMode="auto">
          <a:xfrm>
            <a:off x="1691680" y="2420888"/>
            <a:ext cx="5659829" cy="419246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79512" y="116632"/>
            <a:ext cx="8643998" cy="19759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49263" algn="just">
              <a:lnSpc>
                <a:spcPct val="90000"/>
              </a:lnSpc>
            </a:pPr>
            <a:r>
              <a:rPr lang="ru-RU" sz="3400" b="1" dirty="0" smtClean="0">
                <a:ln w="11430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Вспомним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условные </a:t>
            </a:r>
            <a:r>
              <a:rPr lang="ru-RU" sz="3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обозначе-ния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при построение </a:t>
            </a:r>
            <a:r>
              <a:rPr lang="ru-RU" sz="3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стериохими-ческой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(пространственной) </a:t>
            </a:r>
            <a:r>
              <a:rPr lang="ru-RU" sz="34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фор-мулы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СН</a:t>
            </a:r>
            <a:r>
              <a:rPr lang="ru-RU" sz="3400" b="1" baseline="-2500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:</a:t>
            </a:r>
            <a:endParaRPr lang="ru-RU" sz="3400" b="1" baseline="-2500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499992" y="6381328"/>
            <a:ext cx="2592288" cy="0"/>
          </a:xfrm>
          <a:prstGeom prst="line">
            <a:avLst/>
          </a:prstGeom>
          <a:ln w="762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907704" y="4221088"/>
            <a:ext cx="1656184" cy="0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843808" y="3861048"/>
            <a:ext cx="361401" cy="0"/>
          </a:xfrm>
          <a:prstGeom prst="line">
            <a:avLst/>
          </a:prstGeom>
          <a:ln w="5715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2" descr="http://maratakm.narod.ru/Mol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77272"/>
            <a:ext cx="952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46" y="260648"/>
            <a:ext cx="8998054" cy="401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4" name="Picture 6" descr="D:\диск D\01.03.16-домашние документы\Колледж Строитель\Уроки 2016-2017\Химия\лаб. 8 -орг. мол\Mol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004" y="44624"/>
            <a:ext cx="952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043608" y="4365104"/>
            <a:ext cx="7544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291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Тетраэдрическое строение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291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алканов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2918A4"/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5013176"/>
            <a:ext cx="1771650" cy="166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11560" y="6165304"/>
            <a:ext cx="193033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Тетраэдр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16996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5" y="17240"/>
            <a:ext cx="7170471" cy="50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151" name="Picture 7" descr="http://maratakm.narod.ru/Mol2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9525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4941168"/>
            <a:ext cx="6599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Треугольное строение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алкенов</a:t>
            </a:r>
            <a:endParaRPr lang="ru-RU" sz="28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4338" name="Picture 2" descr="http://physic.kemsu.ru/pub/library/learn_pos/Udin_ModelChemSoed/HTML/soder/2/triang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22" y="5445224"/>
            <a:ext cx="1489742" cy="134076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187624" y="5445224"/>
            <a:ext cx="7560840" cy="10341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Пространственная конфигурация молекулы, центральный атом которой включает в себя </a:t>
            </a:r>
            <a:r>
              <a:rPr lang="ru-RU" sz="2400" b="1" i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</a:t>
            </a:r>
            <a:r>
              <a:rPr lang="ru-RU" sz="2400" b="1" baseline="30000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-гибридные </a:t>
            </a:r>
            <a:r>
              <a:rPr lang="ru-RU" sz="2400" b="1" dirty="0" err="1" smtClean="0">
                <a:ln w="11430">
                  <a:solidFill>
                    <a:schemeClr val="tx1"/>
                  </a:solidFill>
                </a:ln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орбитали</a:t>
            </a:r>
            <a:endParaRPr lang="ru-RU" sz="2400" b="1" dirty="0">
              <a:ln w="11430">
                <a:solidFill>
                  <a:schemeClr val="tx1"/>
                </a:solidFill>
              </a:ln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259632" y="5805264"/>
            <a:ext cx="2664296" cy="0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96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5036" y="211052"/>
            <a:ext cx="8859452" cy="2209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>
              <a:lnSpc>
                <a:spcPct val="80000"/>
              </a:lnSpc>
            </a:pP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Вспомним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пространственную </a:t>
            </a:r>
            <a:r>
              <a:rPr lang="ru-RU" sz="28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изоме-рию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Если одинаковые группы (заместители) расположены по одну сторону двойной связи, то изомер называют </a:t>
            </a:r>
            <a:r>
              <a:rPr lang="ru-RU" sz="29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цис-</a:t>
            </a:r>
            <a:r>
              <a:rPr lang="ru-RU" sz="2900" b="1" dirty="0" err="1" smtClean="0">
                <a:latin typeface="Arial" pitchFamily="34" charset="0"/>
                <a:cs typeface="Arial" pitchFamily="34" charset="0"/>
              </a:rPr>
              <a:t>изомером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, а если по разные, то </a:t>
            </a:r>
            <a:r>
              <a:rPr lang="ru-RU" sz="29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транс-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изомером:</a:t>
            </a:r>
            <a:endParaRPr lang="ru-RU" sz="2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35696" y="3677902"/>
            <a:ext cx="5357850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2-бут</a:t>
            </a:r>
            <a:r>
              <a:rPr lang="ru-RU" sz="2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2-бут</a:t>
            </a:r>
            <a:r>
              <a:rPr lang="ru-RU" sz="2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</a:t>
            </a:r>
            <a:endParaRPr lang="ru-RU" sz="2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цис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-изомер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2600" b="1" dirty="0" smtClean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транс-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изомер</a:t>
            </a:r>
          </a:p>
        </p:txBody>
      </p:sp>
      <p:pic>
        <p:nvPicPr>
          <p:cNvPr id="11" name="Picture 2" descr="D:\23.05.13-домашние документы\Виртуальные лекции 2015\Органическая химия\алкены\prostrizo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8919" t="24649" r="11493" b="46880"/>
          <a:stretch/>
        </p:blipFill>
        <p:spPr bwMode="auto">
          <a:xfrm>
            <a:off x="795760" y="4491378"/>
            <a:ext cx="7247166" cy="224999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2" descr="D:\23.05.13-домашние документы\Виртуальные лекции 2015\Органическая химия\алкены\prostrizo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0269" t="58756" r="46148" b="15211"/>
          <a:stretch/>
        </p:blipFill>
        <p:spPr bwMode="auto">
          <a:xfrm>
            <a:off x="-11241" y="2459072"/>
            <a:ext cx="2016224" cy="118598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2" descr="D:\23.05.13-домашние документы\Виртуальные лекции 2015\Органическая химия\алкены\prostrizom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3701" t="58756" r="11819" b="10062"/>
          <a:stretch/>
        </p:blipFill>
        <p:spPr bwMode="auto">
          <a:xfrm>
            <a:off x="6938607" y="2322985"/>
            <a:ext cx="2124833" cy="145816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l="4687" t="57861" r="46680" b="24560"/>
          <a:stretch>
            <a:fillRect/>
          </a:stretch>
        </p:blipFill>
        <p:spPr bwMode="auto">
          <a:xfrm>
            <a:off x="2123728" y="2281713"/>
            <a:ext cx="4714908" cy="136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1300"/>
            <a:ext cx="7716590" cy="214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8" b="37332"/>
          <a:stretch/>
        </p:blipFill>
        <p:spPr bwMode="auto">
          <a:xfrm>
            <a:off x="2339752" y="2556382"/>
            <a:ext cx="4104457" cy="173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23528" y="332656"/>
            <a:ext cx="8640960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Атомы углерода в молекуле ацетилена, в отличие от метана, подвергаются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-гибридизации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По форме и энергии смешиваются s- и р электроны. Появляются две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-гибридные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лежащие под углом 180°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направленные по разные стороны от ядра.  </a:t>
            </a:r>
          </a:p>
        </p:txBody>
      </p:sp>
    </p:spTree>
    <p:extLst>
      <p:ext uri="{BB962C8B-B14F-4D97-AF65-F5344CB8AC3E}">
        <p14:creationId xmlns:p14="http://schemas.microsoft.com/office/powerpoint/2010/main" val="25988132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4" descr="Картинки по запросу Модели Дрейдинг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19" y="3126272"/>
            <a:ext cx="309562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ацетиле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1443"/>
            <a:ext cx="5386941" cy="166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Похожее изображени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965" y="779835"/>
            <a:ext cx="3142127" cy="215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 структурная формула ацетилена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3" b="13873"/>
          <a:stretch/>
        </p:blipFill>
        <p:spPr bwMode="auto">
          <a:xfrm>
            <a:off x="407649" y="4364058"/>
            <a:ext cx="5476875" cy="19449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23527" y="188640"/>
            <a:ext cx="6052939" cy="1194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 молекулы ацетилена и его гомолога (бутина-2)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048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2618"/>
            <a:ext cx="893276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291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Для построения различных моделей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знаковые (молекулярные и структурные формулы);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шаростержневые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модели молекул,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используют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комплекты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лабораторного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оборудования «Моделирование молекул»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(3053RМ и 3054RМ); модели гибридных облаков с помощью воздушных шаров, а также модели углеродного скелета молекул в виде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фишек.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96516"/>
            <a:ext cx="4816219" cy="3408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96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260648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Так как органические вещества – это соединения элемента углерода, то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фишка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символизирует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атом углерода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стержень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химические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между атомами в молекуле.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мак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637764"/>
            <a:ext cx="2808312" cy="2103604"/>
          </a:xfrm>
          <a:prstGeom prst="rect">
            <a:avLst/>
          </a:prstGeom>
          <a:noFill/>
        </p:spPr>
      </p:pic>
      <p:pic>
        <p:nvPicPr>
          <p:cNvPr id="50178" name="Picture 2" descr="мак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76872"/>
            <a:ext cx="3705200" cy="2778900"/>
          </a:xfrm>
          <a:prstGeom prst="rect">
            <a:avLst/>
          </a:prstGeom>
          <a:noFill/>
        </p:spPr>
      </p:pic>
      <p:pic>
        <p:nvPicPr>
          <p:cNvPr id="50180" name="Picture 4" descr="маке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988840"/>
            <a:ext cx="2322258" cy="3096344"/>
          </a:xfrm>
          <a:prstGeom prst="rect">
            <a:avLst/>
          </a:prstGeom>
          <a:noFill/>
        </p:spPr>
      </p:pic>
      <p:pic>
        <p:nvPicPr>
          <p:cNvPr id="50182" name="Picture 6" descr="маке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356992"/>
            <a:ext cx="1905000" cy="2543175"/>
          </a:xfrm>
          <a:prstGeom prst="rect">
            <a:avLst/>
          </a:prstGeom>
          <a:noFill/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96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кандидат технических наук с большим опытом преподавания в высшей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школе, НКСЭ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files.web2edu.ru/3cdd6103-87cc-41ff-bee7-1ea848964ddf/d03f6ee9-67a0-4bef-b76d-72f038054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3529" t="10500" b="18622"/>
          <a:stretch>
            <a:fillRect/>
          </a:stretch>
        </p:blipFill>
        <p:spPr bwMode="auto">
          <a:xfrm>
            <a:off x="323528" y="908720"/>
            <a:ext cx="3952439" cy="2736304"/>
          </a:xfrm>
          <a:prstGeom prst="rect">
            <a:avLst/>
          </a:prstGeom>
          <a:noFill/>
        </p:spPr>
      </p:pic>
      <p:pic>
        <p:nvPicPr>
          <p:cNvPr id="53252" name="Picture 4" descr="http://files.web2edu.ru/3cdd6103-87cc-41ff-bee7-1ea848964ddf/8af9be35-435e-4175-9a2d-037cd3b8f97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76056" y="1052736"/>
            <a:ext cx="3072341" cy="2304256"/>
          </a:xfrm>
          <a:prstGeom prst="rect">
            <a:avLst/>
          </a:prstGeom>
          <a:noFill/>
        </p:spPr>
      </p:pic>
      <p:pic>
        <p:nvPicPr>
          <p:cNvPr id="53254" name="Picture 6" descr="http://files.web2edu.ru/3cdd6103-87cc-41ff-bee7-1ea848964ddf/608b2b1b-ec6b-4513-84a4-6cdb45f30d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644008" y="3789040"/>
            <a:ext cx="3268443" cy="2448272"/>
          </a:xfrm>
          <a:prstGeom prst="rect">
            <a:avLst/>
          </a:prstGeom>
          <a:noFill/>
        </p:spPr>
      </p:pic>
      <p:pic>
        <p:nvPicPr>
          <p:cNvPr id="53256" name="Picture 8" descr="http://files.web2edu.ru/3cdd6103-87cc-41ff-bee7-1ea848964ddf/97eb559e-01ed-46b7-a5ee-133d3cc6c5b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798" t="12347" r="9360"/>
          <a:stretch>
            <a:fillRect/>
          </a:stretch>
        </p:blipFill>
        <p:spPr bwMode="auto">
          <a:xfrm>
            <a:off x="611560" y="3933056"/>
            <a:ext cx="2952328" cy="255588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79512" y="291127"/>
            <a:ext cx="878497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Фишки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можно сделать из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пластилина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11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2597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79512" y="291127"/>
            <a:ext cx="8784976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Фишки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можно сделать из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пластилина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…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3258" name="Picture 10" descr="материалы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052736"/>
            <a:ext cx="3024336" cy="1875088"/>
          </a:xfrm>
          <a:prstGeom prst="rect">
            <a:avLst/>
          </a:prstGeom>
          <a:noFill/>
        </p:spPr>
      </p:pic>
      <p:pic>
        <p:nvPicPr>
          <p:cNvPr id="54274" name="Picture 2" descr="процесс работ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676942" y="764704"/>
            <a:ext cx="3175553" cy="4320480"/>
          </a:xfrm>
          <a:prstGeom prst="rect">
            <a:avLst/>
          </a:prstGeom>
          <a:noFill/>
        </p:spPr>
      </p:pic>
      <p:pic>
        <p:nvPicPr>
          <p:cNvPr id="54276" name="Picture 4" descr="процесс работы"/>
          <p:cNvPicPr>
            <a:picLocks noChangeAspect="1" noChangeArrowheads="1"/>
          </p:cNvPicPr>
          <p:nvPr/>
        </p:nvPicPr>
        <p:blipFill>
          <a:blip r:embed="rId7" cstate="print"/>
          <a:srcRect l="20284" t="8824" r="13793"/>
          <a:stretch>
            <a:fillRect/>
          </a:stretch>
        </p:blipFill>
        <p:spPr bwMode="auto">
          <a:xfrm>
            <a:off x="3635896" y="1268760"/>
            <a:ext cx="1872208" cy="2232248"/>
          </a:xfrm>
          <a:prstGeom prst="rect">
            <a:avLst/>
          </a:prstGeom>
          <a:noFill/>
        </p:spPr>
      </p:pic>
      <p:pic>
        <p:nvPicPr>
          <p:cNvPr id="54278" name="Picture 6" descr="результат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552" y="3573016"/>
            <a:ext cx="2808312" cy="2667896"/>
          </a:xfrm>
          <a:prstGeom prst="ellipse">
            <a:avLst/>
          </a:prstGeom>
          <a:noFill/>
        </p:spPr>
      </p:pic>
      <p:pic>
        <p:nvPicPr>
          <p:cNvPr id="54280" name="Picture 8" descr="результат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3573016"/>
            <a:ext cx="3124639" cy="278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74385" y="6195328"/>
            <a:ext cx="2222083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Фуллерен</a:t>
            </a:r>
            <a:endParaRPr lang="ru-RU" sz="28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2597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WordArt 2"/>
          <p:cNvSpPr>
            <a:spLocks noChangeArrowheads="1" noChangeShapeType="1" noTextEdit="1"/>
          </p:cNvSpPr>
          <p:nvPr/>
        </p:nvSpPr>
        <p:spPr bwMode="auto">
          <a:xfrm>
            <a:off x="177800" y="115888"/>
            <a:ext cx="8858249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9050">
                  <a:solidFill>
                    <a:srgbClr val="33333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itchFamily="34" charset="0"/>
              </a:rPr>
              <a:t>Вспомним</a:t>
            </a:r>
            <a:r>
              <a:rPr lang="ru-RU" sz="3600" kern="10" dirty="0" smtClean="0">
                <a:ln w="19050">
                  <a:solidFill>
                    <a:srgbClr val="333333"/>
                  </a:solidFill>
                  <a:round/>
                  <a:headEnd/>
                  <a:tailEnd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itchFamily="34" charset="0"/>
              </a:rPr>
              <a:t> свойства </a:t>
            </a:r>
            <a:r>
              <a:rPr lang="ru-RU" sz="3600" kern="10" dirty="0">
                <a:ln w="19050">
                  <a:solidFill>
                    <a:srgbClr val="333333"/>
                  </a:solidFill>
                  <a:round/>
                  <a:headEnd/>
                  <a:tailEnd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itchFamily="34" charset="0"/>
              </a:rPr>
              <a:t>простого вещества углерода 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79388" y="2852936"/>
            <a:ext cx="8785225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334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 многообразию полиморфных, или аллотропных (так как углерод – простое вещество), модификаций углерод уникален. В зависимости от кристаллической структуры разновидности этого химического элемента могут представлять собой большой набор совершенно разных веществ, от алмаза до графита, с разными электронными и механическими свойствами. 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765175"/>
            <a:ext cx="88582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1502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640960" cy="2656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Аллотро́пия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 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(от др.-греч.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ἄλλος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«другой»,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τρό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πος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«поворот, свойство») 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существование двух и более простых веществ одного и того же химического элемента, различных по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строению и свойствам – так называемых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аллотропных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(или аллотропических)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модификаций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или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форм.</a:t>
            </a:r>
          </a:p>
        </p:txBody>
      </p:sp>
      <p:pic>
        <p:nvPicPr>
          <p:cNvPr id="12290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36933"/>
            <a:ext cx="6079724" cy="394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7032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54015"/>
            <a:ext cx="6144022" cy="58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93925" y="32282"/>
            <a:ext cx="9001156" cy="864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1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 кристаллических структур </a:t>
            </a:r>
            <a:r>
              <a:rPr lang="ru-RU" sz="31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аллотропных модификаций углерода: </a:t>
            </a:r>
          </a:p>
        </p:txBody>
      </p:sp>
    </p:spTree>
    <p:extLst>
      <p:ext uri="{BB962C8B-B14F-4D97-AF65-F5344CB8AC3E}">
        <p14:creationId xmlns:p14="http://schemas.microsoft.com/office/powerpoint/2010/main" val="42844747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7" name="Picture 5" descr="http://articles.kompass.ua/images5/1218297129_diamond_02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6156325" y="115888"/>
            <a:ext cx="2809875" cy="2360612"/>
          </a:xfrm>
          <a:prstGeom prst="rect">
            <a:avLst/>
          </a:prstGeom>
          <a:noFill/>
        </p:spPr>
      </p:pic>
      <p:sp>
        <p:nvSpPr>
          <p:cNvPr id="131082" name="Rectangle 10"/>
          <p:cNvSpPr>
            <a:spLocks noChangeArrowheads="1"/>
          </p:cNvSpPr>
          <p:nvPr/>
        </p:nvSpPr>
        <p:spPr bwMode="auto">
          <a:xfrm>
            <a:off x="2428875" y="4927600"/>
            <a:ext cx="1841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400">
                <a:latin typeface="Arial" charset="0"/>
                <a:cs typeface="Times New Roman" pitchFamily="18" charset="0"/>
              </a:rPr>
              <a:t/>
            </a:r>
            <a:br>
              <a:rPr lang="ru-RU" sz="1400">
                <a:latin typeface="Arial" charset="0"/>
                <a:cs typeface="Times New Roman" pitchFamily="18" charset="0"/>
              </a:rPr>
            </a:br>
            <a:r>
              <a:rPr lang="ru-RU" sz="1400">
                <a:latin typeface="Arial" charset="0"/>
                <a:cs typeface="Times New Roman" pitchFamily="18" charset="0"/>
              </a:rPr>
              <a:t/>
            </a:r>
            <a:br>
              <a:rPr lang="ru-RU" sz="1400">
                <a:latin typeface="Arial" charset="0"/>
                <a:cs typeface="Times New Roman" pitchFamily="18" charset="0"/>
              </a:rPr>
            </a:br>
            <a:endParaRPr lang="ru-RU">
              <a:latin typeface="Arial" charset="0"/>
            </a:endParaRPr>
          </a:p>
        </p:txBody>
      </p:sp>
      <p:sp>
        <p:nvSpPr>
          <p:cNvPr id="131084" name="WordArt 12"/>
          <p:cNvSpPr>
            <a:spLocks noChangeArrowheads="1" noChangeShapeType="1" noTextEdit="1"/>
          </p:cNvSpPr>
          <p:nvPr/>
        </p:nvSpPr>
        <p:spPr bwMode="auto">
          <a:xfrm>
            <a:off x="2714612" y="0"/>
            <a:ext cx="3214710" cy="7143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itchFamily="34" charset="0"/>
                <a:cs typeface="Arial"/>
              </a:rPr>
              <a:t>Алмаз</a:t>
            </a:r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 </a:t>
            </a:r>
          </a:p>
        </p:txBody>
      </p:sp>
      <p:sp>
        <p:nvSpPr>
          <p:cNvPr id="131085" name="Rectangle 13"/>
          <p:cNvSpPr>
            <a:spLocks noChangeArrowheads="1"/>
          </p:cNvSpPr>
          <p:nvPr/>
        </p:nvSpPr>
        <p:spPr bwMode="auto">
          <a:xfrm>
            <a:off x="179388" y="2495910"/>
            <a:ext cx="8785225" cy="41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Единственный драгоценный камень, состоящий из одного элемента. Название, возможно, происходит от греч.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адамас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» (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непобедимый, непреодолимый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 или от арабского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алмас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» (персидское «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элма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») 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очень твердый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Алмаз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это кристаллический углерод. Углерод существует в нескольких твердых аллотропных модификациях, т.е. в различных формах, имеющих разные физические свойства.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Алмаз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одна из аллотропных модификаций углерода и самое твердое из известных веществ (твердость 10 по шкале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Мооса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).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31088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875" y="752475"/>
            <a:ext cx="34925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http://new2.referat.ru/cache/referats/18504/image003.gif"/>
          <p:cNvPicPr>
            <a:picLocks noChangeAspect="1" noChangeArrowheads="1"/>
          </p:cNvPicPr>
          <p:nvPr/>
        </p:nvPicPr>
        <p:blipFill rotWithShape="1">
          <a:blip r:embed="rId5" r:link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r="50000"/>
          <a:stretch/>
        </p:blipFill>
        <p:spPr bwMode="auto">
          <a:xfrm>
            <a:off x="179388" y="401854"/>
            <a:ext cx="2089943" cy="167142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014572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2428875" y="4927600"/>
            <a:ext cx="1841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ru-RU" sz="1400">
                <a:latin typeface="Arial" charset="0"/>
                <a:cs typeface="Times New Roman" pitchFamily="18" charset="0"/>
              </a:rPr>
              <a:t/>
            </a:r>
            <a:br>
              <a:rPr lang="ru-RU" sz="1400">
                <a:latin typeface="Arial" charset="0"/>
                <a:cs typeface="Times New Roman" pitchFamily="18" charset="0"/>
              </a:rPr>
            </a:br>
            <a:r>
              <a:rPr lang="ru-RU" sz="1400">
                <a:latin typeface="Arial" charset="0"/>
                <a:cs typeface="Times New Roman" pitchFamily="18" charset="0"/>
              </a:rPr>
              <a:t/>
            </a:r>
            <a:br>
              <a:rPr lang="ru-RU" sz="1400">
                <a:latin typeface="Arial" charset="0"/>
                <a:cs typeface="Times New Roman" pitchFamily="18" charset="0"/>
              </a:rPr>
            </a:br>
            <a:endParaRPr lang="ru-RU">
              <a:latin typeface="Arial" charset="0"/>
            </a:endParaRPr>
          </a:p>
        </p:txBody>
      </p:sp>
      <p:sp>
        <p:nvSpPr>
          <p:cNvPr id="139269" name="WordArt 5"/>
          <p:cNvSpPr>
            <a:spLocks noChangeArrowheads="1" noChangeShapeType="1" noTextEdit="1"/>
          </p:cNvSpPr>
          <p:nvPr/>
        </p:nvSpPr>
        <p:spPr bwMode="auto">
          <a:xfrm>
            <a:off x="3492500" y="188913"/>
            <a:ext cx="22320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CBCBCB"/>
                    </a:gs>
                    <a:gs pos="13000">
                      <a:srgbClr val="5F5F5F"/>
                    </a:gs>
                    <a:gs pos="21001">
                      <a:srgbClr val="5F5F5F"/>
                    </a:gs>
                    <a:gs pos="63000">
                      <a:srgbClr val="FFFFFF"/>
                    </a:gs>
                    <a:gs pos="67000">
                      <a:srgbClr val="B2B2B2"/>
                    </a:gs>
                    <a:gs pos="69000">
                      <a:srgbClr val="292929"/>
                    </a:gs>
                    <a:gs pos="82001">
                      <a:srgbClr val="777777"/>
                    </a:gs>
                    <a:gs pos="100000">
                      <a:srgbClr val="EAEAEA"/>
                    </a:gs>
                  </a:gsLst>
                  <a:lin ang="5400000" scaled="1"/>
                </a:gradFill>
                <a:latin typeface="Arial Black" pitchFamily="34" charset="0"/>
                <a:cs typeface="Times New Roman"/>
              </a:rPr>
              <a:t>Графит</a:t>
            </a:r>
          </a:p>
        </p:txBody>
      </p:sp>
      <p:sp>
        <p:nvSpPr>
          <p:cNvPr id="139273" name="Rectangle 9"/>
          <p:cNvSpPr>
            <a:spLocks noChangeArrowheads="1"/>
          </p:cNvSpPr>
          <p:nvPr/>
        </p:nvSpPr>
        <p:spPr bwMode="auto">
          <a:xfrm>
            <a:off x="0" y="1905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39275" name="Picture 11" descr="графи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4351" y="83366"/>
            <a:ext cx="2233612" cy="1682750"/>
          </a:xfrm>
          <a:prstGeom prst="rect">
            <a:avLst/>
          </a:prstGeom>
          <a:noFill/>
        </p:spPr>
      </p:pic>
      <p:sp>
        <p:nvSpPr>
          <p:cNvPr id="139278" name="Rectangle 14"/>
          <p:cNvSpPr>
            <a:spLocks noChangeArrowheads="1"/>
          </p:cNvSpPr>
          <p:nvPr/>
        </p:nvSpPr>
        <p:spPr bwMode="auto">
          <a:xfrm>
            <a:off x="0" y="17478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39276" name="Picture 12" descr="http://lifecity.com.ua/knowledge/1212276588_i-641.jpg"/>
          <p:cNvPicPr>
            <a:picLocks noChangeAspect="1" noChangeArrowheads="1"/>
          </p:cNvPicPr>
          <p:nvPr/>
        </p:nvPicPr>
        <p:blipFill rotWithShape="1">
          <a:blip r:embed="rId3" r:link="rId4" cstate="print"/>
          <a:srcRect l="7599" t="7929" r="8289" b="6776"/>
          <a:stretch/>
        </p:blipFill>
        <p:spPr bwMode="auto">
          <a:xfrm>
            <a:off x="4831896" y="924742"/>
            <a:ext cx="1785257" cy="1775164"/>
          </a:xfrm>
          <a:prstGeom prst="rect">
            <a:avLst/>
          </a:prstGeom>
          <a:noFill/>
        </p:spPr>
      </p:pic>
      <p:graphicFrame>
        <p:nvGraphicFramePr>
          <p:cNvPr id="139288" name="Group 24"/>
          <p:cNvGraphicFramePr>
            <a:graphicFrameLocks noGrp="1"/>
          </p:cNvGraphicFramePr>
          <p:nvPr/>
        </p:nvGraphicFramePr>
        <p:xfrm>
          <a:off x="0" y="2052638"/>
          <a:ext cx="208280" cy="5181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39289" name="Picture 25" descr="углерод технический 3"/>
          <p:cNvPicPr>
            <a:picLocks noChangeAspect="1" noChangeArrowheads="1"/>
          </p:cNvPicPr>
          <p:nvPr/>
        </p:nvPicPr>
        <p:blipFill rotWithShape="1">
          <a:blip r:embed="rId5" cstate="print"/>
          <a:srcRect t="16391"/>
          <a:stretch/>
        </p:blipFill>
        <p:spPr bwMode="auto">
          <a:xfrm>
            <a:off x="2195736" y="993461"/>
            <a:ext cx="2095500" cy="1611334"/>
          </a:xfrm>
          <a:prstGeom prst="rect">
            <a:avLst/>
          </a:prstGeom>
          <a:noFill/>
        </p:spPr>
      </p:pic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7950" y="2814080"/>
            <a:ext cx="8990013" cy="3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Другая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аллотропная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модификация углерода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графит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одно из самых мягких веществ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Графит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от греч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γραφειν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пишу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минерал из класса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самородых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элементов. Структура слоистая. Слои кристаллической решетки могут по-разному располагаться относительно друг друга, образуя целый ряд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политипов.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Слои слабоволнистые почти плоские, состоят из шестиугольных слоев атомов углерода. </a:t>
            </a:r>
          </a:p>
        </p:txBody>
      </p:sp>
      <p:pic>
        <p:nvPicPr>
          <p:cNvPr id="15" name="Picture 3" descr="http://new2.referat.ru/cache/referats/18504/image003.gif"/>
          <p:cNvPicPr>
            <a:picLocks noChangeAspect="1" noChangeArrowheads="1"/>
          </p:cNvPicPr>
          <p:nvPr/>
        </p:nvPicPr>
        <p:blipFill rotWithShape="1">
          <a:blip r:embed="rId6" r:link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5317"/>
          <a:stretch/>
        </p:blipFill>
        <p:spPr bwMode="auto">
          <a:xfrm>
            <a:off x="107504" y="128903"/>
            <a:ext cx="1867693" cy="1671421"/>
          </a:xfrm>
          <a:prstGeom prst="rect">
            <a:avLst/>
          </a:prstGeom>
          <a:noFill/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06279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173754" y="51237"/>
            <a:ext cx="8739187" cy="4745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445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Кристаллы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графита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пластинчатые,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чешуйчатые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Образуют листоватые 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округлые радиально-лучистые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агрегаты, реже агрегаты концентрически-зонального строения. Хорошо проводит электрический ток. В отличие от алмаза обладает низкой твёрдостью (1–2 по шкале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Мооса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Плотность 2,08–2,23 г/см</a:t>
            </a:r>
            <a:r>
              <a:rPr lang="ru-RU" sz="2800" b="1" baseline="30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Цвет серый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блеск металлический.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Неплавок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устойчив при нагревании в отсутствии воздуха. В кислотах не растворяется. Жирный на ощупь. Природный графит содержит  10 – 12 % примесей глин и окислов железа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452" y="4792214"/>
            <a:ext cx="2126502" cy="193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2506571" y="5445224"/>
            <a:ext cx="4073552" cy="1172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Порошок графита марки ЭУТ-2 (увеличено в 1000 раз)        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46877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ChangeArrowheads="1"/>
          </p:cNvSpPr>
          <p:nvPr/>
        </p:nvSpPr>
        <p:spPr bwMode="auto">
          <a:xfrm>
            <a:off x="-71470" y="1071546"/>
            <a:ext cx="8964612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Графен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– это одно из химических свойств углерода, благодаря которым на Земле существует жизнь. </a:t>
            </a:r>
            <a:r>
              <a:rPr lang="ru-RU" sz="2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Графен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представляет собой сверхтонкие слои из атомов углерода, связанные в гексагональную (шестиугольную) структуру. В качестве материала он является самым тонким и одновременно самым прочным. Также он обладает проводящими свойствами. По теплопроводности он превосходит все известные на сегодняшний день материалы. </a:t>
            </a:r>
          </a:p>
        </p:txBody>
      </p:sp>
      <p:sp>
        <p:nvSpPr>
          <p:cNvPr id="176132" name="WordArt 4"/>
          <p:cNvSpPr>
            <a:spLocks noChangeArrowheads="1" noChangeShapeType="1" noTextEdit="1"/>
          </p:cNvSpPr>
          <p:nvPr/>
        </p:nvSpPr>
        <p:spPr bwMode="auto">
          <a:xfrm>
            <a:off x="2844800" y="333375"/>
            <a:ext cx="324008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600" kern="10" dirty="0" err="1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6969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/>
              </a:rPr>
              <a:t>Графен</a:t>
            </a:r>
            <a:endParaRPr lang="ru-RU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96969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/>
            </a:endParaRPr>
          </a:p>
        </p:txBody>
      </p:sp>
      <p:pic>
        <p:nvPicPr>
          <p:cNvPr id="176134" name="Picture 6" descr="graphene_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36" y="4221088"/>
            <a:ext cx="2320911" cy="208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5" name="Rectangle 7"/>
          <p:cNvSpPr>
            <a:spLocks noChangeArrowheads="1"/>
          </p:cNvSpPr>
          <p:nvPr/>
        </p:nvSpPr>
        <p:spPr bwMode="auto">
          <a:xfrm>
            <a:off x="71438" y="4364208"/>
            <a:ext cx="5795962" cy="247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Безграничная сфера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примене-ния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графена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дает ему право называться материалом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буду-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щего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 Ведь кроме процессоров, из композитных материалов на основе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графена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можно будет делать что угодно. </a:t>
            </a:r>
          </a:p>
        </p:txBody>
      </p:sp>
      <p:pic>
        <p:nvPicPr>
          <p:cNvPr id="176137" name="Picture 9" descr="http://nanotech.ex6.ru/sites/default/files/grafen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7786710" y="82550"/>
            <a:ext cx="1176315" cy="991948"/>
          </a:xfrm>
          <a:prstGeom prst="rect">
            <a:avLst/>
          </a:prstGeom>
          <a:noFill/>
        </p:spPr>
      </p:pic>
      <p:pic>
        <p:nvPicPr>
          <p:cNvPr id="176138" name="Picture 10" descr="http://www.hizone.info/i/Image/2008/11/26/019710_large_nanotube_graphene_fuel_tank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71439" y="63501"/>
            <a:ext cx="1285851" cy="1079584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49451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250825" y="18470"/>
            <a:ext cx="8713788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33400" algn="just">
              <a:lnSpc>
                <a:spcPct val="90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Кокс, сажа, древесный уголь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(твердый углерод) имеют то же строение, что и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графит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4" name="Rectangle 6"/>
          <p:cNvSpPr>
            <a:spLocks noChangeArrowheads="1"/>
          </p:cNvSpPr>
          <p:nvPr/>
        </p:nvSpPr>
        <p:spPr bwMode="auto">
          <a:xfrm>
            <a:off x="3779838" y="4140997"/>
            <a:ext cx="1152525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Сажа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5" name="Picture 7" descr="украинский кок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41438"/>
            <a:ext cx="2035175" cy="2374900"/>
          </a:xfrm>
          <a:prstGeom prst="rect">
            <a:avLst/>
          </a:prstGeom>
          <a:noFill/>
        </p:spPr>
      </p:pic>
      <p:sp>
        <p:nvSpPr>
          <p:cNvPr id="150536" name="Rectangle 8"/>
          <p:cNvSpPr>
            <a:spLocks noChangeArrowheads="1"/>
          </p:cNvSpPr>
          <p:nvPr/>
        </p:nvSpPr>
        <p:spPr bwMode="auto">
          <a:xfrm>
            <a:off x="898525" y="3780635"/>
            <a:ext cx="1152525" cy="45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lnSpc>
                <a:spcPct val="90000"/>
              </a:lnSpc>
            </a:pPr>
            <a:r>
              <a:rPr lang="ru-RU" sz="2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Кокс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7" name="Rectangle 9"/>
          <p:cNvSpPr>
            <a:spLocks noChangeArrowheads="1"/>
          </p:cNvSpPr>
          <p:nvPr/>
        </p:nvSpPr>
        <p:spPr bwMode="auto">
          <a:xfrm>
            <a:off x="5797177" y="5208308"/>
            <a:ext cx="2735263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Древесный уголь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539" name="Picture 11" descr="угли древесные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1216" y="3156747"/>
            <a:ext cx="2881312" cy="1968500"/>
          </a:xfrm>
          <a:prstGeom prst="rect">
            <a:avLst/>
          </a:prstGeom>
          <a:noFill/>
        </p:spPr>
      </p:pic>
      <p:pic>
        <p:nvPicPr>
          <p:cNvPr id="7169" name="Picture 1" descr="D:\23.05.13-домашние документы\Виртуальные лекции 28.07.11\Химия\379776-blackpowder-1337185389-944-640x4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785926"/>
            <a:ext cx="3071834" cy="2303876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42985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142844" y="2204864"/>
            <a:ext cx="8923337" cy="323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Лонсдейлит</a:t>
            </a:r>
            <a:r>
              <a:rPr lang="ru-RU" sz="30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открыт в 60-е годы прошлого века;</a:t>
            </a:r>
            <a:r>
              <a:rPr lang="ru-RU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по своему внутреннему строению </a:t>
            </a:r>
            <a:r>
              <a:rPr lang="ru-RU" sz="3000" b="1" u="sng" dirty="0">
                <a:latin typeface="Arial" pitchFamily="34" charset="0"/>
                <a:cs typeface="Arial" pitchFamily="34" charset="0"/>
              </a:rPr>
              <a:t>напоминает алмаз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но с немного иным типом «упаковки» атомов – атомы углерода образуют в нём гексагональную кристаллическую решетку. Отсюда его второе название  – </a:t>
            </a:r>
            <a:r>
              <a:rPr lang="ru-RU" sz="30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гексагональный алмаз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 </a:t>
            </a:r>
            <a:endParaRPr lang="ru-RU" sz="3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4632" name="Picture 8" descr="лонсдейли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5301208"/>
            <a:ext cx="1979612" cy="1489075"/>
          </a:xfrm>
          <a:prstGeom prst="rect">
            <a:avLst/>
          </a:prstGeom>
          <a:noFill/>
        </p:spPr>
      </p:pic>
      <p:pic>
        <p:nvPicPr>
          <p:cNvPr id="154634" name="Picture 10" descr="Кристаллическая решетка лонсдейлита"/>
          <p:cNvPicPr>
            <a:picLocks noChangeAspect="1" noChangeArrowheads="1"/>
          </p:cNvPicPr>
          <p:nvPr/>
        </p:nvPicPr>
        <p:blipFill>
          <a:blip r:embed="rId3" r:link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65373" cy="2247954"/>
          </a:xfrm>
          <a:prstGeom prst="rect">
            <a:avLst/>
          </a:prstGeom>
          <a:noFill/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267745" y="357166"/>
            <a:ext cx="6696744" cy="928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Лонсдейлит</a:t>
            </a:r>
            <a:r>
              <a:rPr lang="ru-RU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</a:p>
          <a:p>
            <a:pPr algn="ctr"/>
            <a:r>
              <a:rPr lang="ru-RU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C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(гексагональный алмаз)</a:t>
            </a: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97350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WordArt 2"/>
          <p:cNvSpPr>
            <a:spLocks noChangeArrowheads="1" noChangeShapeType="1" noTextEdit="1"/>
          </p:cNvSpPr>
          <p:nvPr/>
        </p:nvSpPr>
        <p:spPr bwMode="auto">
          <a:xfrm>
            <a:off x="2928926" y="500042"/>
            <a:ext cx="3571900" cy="6429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itchFamily="34" charset="0"/>
              </a:rPr>
              <a:t>Карбин</a:t>
            </a:r>
          </a:p>
        </p:txBody>
      </p:sp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1835571" y="1774206"/>
            <a:ext cx="7128917" cy="280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444500" algn="just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Карбин</a:t>
            </a:r>
            <a:r>
              <a:rPr lang="ru-RU" sz="28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открыт в 60-е годы прошлого века советскими химиками В. В. Коршаком, А. М. Сладковым,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В.И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Касаточкиным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Ю.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П. Кудряв-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цевым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начале 1960-х гг. 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Институте элементоорганических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соединений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Академии наук СССР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83302" name="Picture 6" descr="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87120" y="44624"/>
            <a:ext cx="1621384" cy="15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Zepotshki_karbina">
            <a:hlinkClick r:id="rId5" tooltip="&quot;Zepotshki karbina.jpg&quot;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4209" y="1546969"/>
            <a:ext cx="1741487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5499" y="4793167"/>
            <a:ext cx="2273243" cy="188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1691680" y="5735137"/>
            <a:ext cx="5313188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Метеорит, содержащий вкрапления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карбина</a:t>
            </a:r>
            <a:endParaRPr lang="ru-RU" sz="2600" dirty="0"/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Картинки по запросу Карбин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2040266" cy="142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03859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carbyne-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0" y="1988840"/>
            <a:ext cx="733425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Картинки по запросу Карби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695" y="5422868"/>
            <a:ext cx="2770585" cy="11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424936" cy="14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Моделирование </a:t>
            </a:r>
            <a:r>
              <a:rPr lang="ru-RU" sz="34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нанонити</a:t>
            </a:r>
            <a:r>
              <a:rPr lang="ru-RU" sz="3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или </a:t>
            </a:r>
            <a:r>
              <a:rPr lang="ru-RU" sz="34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наностержней</a:t>
            </a:r>
            <a:r>
              <a:rPr lang="ru-RU" sz="3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3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из </a:t>
            </a:r>
            <a:r>
              <a:rPr lang="ru-RU" sz="34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карбина</a:t>
            </a:r>
            <a:r>
              <a:rPr lang="ru-RU" sz="3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цепочек атомов </a:t>
            </a:r>
            <a:r>
              <a:rPr lang="ru-RU" sz="3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углерода…</a:t>
            </a:r>
            <a:endParaRPr lang="ru-RU" sz="3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2594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2149330" y="369672"/>
            <a:ext cx="49151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 prst="angle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dirty="0">
                <a:ln w="1143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Фуллерен C</a:t>
            </a:r>
            <a:r>
              <a:rPr lang="ru-RU" sz="4800" b="1" baseline="-25000" dirty="0">
                <a:ln w="1143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60</a:t>
            </a:r>
          </a:p>
        </p:txBody>
      </p:sp>
      <p:pic>
        <p:nvPicPr>
          <p:cNvPr id="149508" name="Picture 4" descr="аллотропные формы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1584325" cy="1549400"/>
          </a:xfrm>
          <a:prstGeom prst="rect">
            <a:avLst/>
          </a:prstGeom>
          <a:noFill/>
        </p:spPr>
      </p:pic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214282" y="1714488"/>
            <a:ext cx="878522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33400" algn="just">
              <a:lnSpc>
                <a:spcPct val="90000"/>
              </a:lnSpc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В 1980-х гг. астрофизические исследования позволили установить, что в спектрах некоторых звезд, так называемых «красных гигантах», обнаружены полосы, указывающие на существование чисто углеродных молекул различного размера</a:t>
            </a:r>
            <a:r>
              <a:rPr lang="ru-RU" sz="29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9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9512" name="Picture 8" descr="фуллерен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1725" y="260350"/>
            <a:ext cx="1428750" cy="1428750"/>
          </a:xfrm>
          <a:prstGeom prst="rect">
            <a:avLst/>
          </a:prstGeom>
          <a:noFill/>
        </p:spPr>
      </p:pic>
      <p:pic>
        <p:nvPicPr>
          <p:cNvPr id="46082" name="Picture 2" descr="ШУНГИТ-ЧУДО-КАМЕН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28860" y="4328247"/>
            <a:ext cx="3886189" cy="2529753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66304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ChangeArrowheads="1"/>
          </p:cNvSpPr>
          <p:nvPr/>
        </p:nvSpPr>
        <p:spPr bwMode="auto">
          <a:xfrm>
            <a:off x="215931" y="71414"/>
            <a:ext cx="8785225" cy="280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533400" algn="just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Фуллерен</a:t>
            </a:r>
            <a:r>
              <a:rPr lang="ru-RU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сразу же преподнес химикам сюрприз. В нем имеется 20 конденсированных углеродных шестичленных циклов, внешне напоминающих бензол. Однако сходство оказалось чисто внешним. На это отчетливо указывают результаты рентгеноструктурного анализа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5" name="Picture 2" descr="Fu-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95936" y="2490589"/>
            <a:ext cx="4857784" cy="4367411"/>
          </a:xfrm>
          <a:prstGeom prst="rect">
            <a:avLst/>
          </a:prstGeom>
          <a:noFill/>
        </p:spPr>
      </p:pic>
      <p:pic>
        <p:nvPicPr>
          <p:cNvPr id="18434" name="Picture 2" descr="Учёба Нанотехнологии Popnano R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976586"/>
            <a:ext cx="3810000" cy="3810000"/>
          </a:xfrm>
          <a:prstGeom prst="rect">
            <a:avLst/>
          </a:prstGeom>
          <a:noFill/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8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54380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WordArt 3"/>
          <p:cNvSpPr>
            <a:spLocks noChangeArrowheads="1" noChangeShapeType="1" noTextEdit="1"/>
          </p:cNvSpPr>
          <p:nvPr/>
        </p:nvSpPr>
        <p:spPr bwMode="auto">
          <a:xfrm>
            <a:off x="179388" y="150713"/>
            <a:ext cx="8663015" cy="1262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kern="10" dirty="0"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chemeClr val="bg1">
                    <a:lumMod val="8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itchFamily="34" charset="0"/>
              </a:rPr>
              <a:t>Одностенная углеродная</a:t>
            </a:r>
          </a:p>
          <a:p>
            <a:pPr algn="ctr"/>
            <a:r>
              <a:rPr lang="ru-RU" sz="3600" kern="10" dirty="0"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chemeClr val="bg1">
                    <a:lumMod val="8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itchFamily="34" charset="0"/>
              </a:rPr>
              <a:t> </a:t>
            </a:r>
            <a:r>
              <a:rPr lang="ru-RU" sz="3600" kern="10" dirty="0" err="1">
                <a:ln w="19050">
                  <a:solidFill>
                    <a:sysClr val="windowText" lastClr="000000"/>
                  </a:solidFill>
                  <a:round/>
                  <a:headEnd/>
                  <a:tailEnd/>
                </a:ln>
                <a:solidFill>
                  <a:schemeClr val="bg1">
                    <a:lumMod val="85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 Black" pitchFamily="34" charset="0"/>
              </a:rPr>
              <a:t>нанотрубка</a:t>
            </a:r>
            <a:endParaRPr lang="ru-RU" sz="3600" kern="10" dirty="0">
              <a:ln w="19050">
                <a:solidFill>
                  <a:sysClr val="windowText" lastClr="000000"/>
                </a:solidFill>
                <a:round/>
                <a:headEnd/>
                <a:tailEnd/>
              </a:ln>
              <a:solidFill>
                <a:schemeClr val="bg1">
                  <a:lumMod val="85000"/>
                </a:schemeClr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56676" name="Rectangle 4"/>
          <p:cNvSpPr>
            <a:spLocks noChangeArrowheads="1"/>
          </p:cNvSpPr>
          <p:nvPr/>
        </p:nvSpPr>
        <p:spPr bwMode="auto">
          <a:xfrm>
            <a:off x="179388" y="1417751"/>
            <a:ext cx="8785225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4450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После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паралельно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открытию сферических фуллеренов, произошло открытие других аллотропных форм углерода, не менее, а может и более важных для науки и индустрии, а именно углеродных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нанотрубок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1991-ом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графена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2004-ом: </a:t>
            </a:r>
          </a:p>
        </p:txBody>
      </p:sp>
      <p:pic>
        <p:nvPicPr>
          <p:cNvPr id="156677" name="Picture 5" descr="BuckyTube_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8425" y="4076700"/>
            <a:ext cx="3059113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8" name="Picture 6" descr="molecule-graphe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292600"/>
            <a:ext cx="2311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701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5" name="ncode_imageresizer_container_1" descr="759px-Fullerene_Nanogears_-_GPN-2000-001535"/>
          <p:cNvPicPr>
            <a:picLocks noChangeAspect="1" noChangeArrowheads="1"/>
          </p:cNvPicPr>
          <p:nvPr/>
        </p:nvPicPr>
        <p:blipFill rotWithShape="1">
          <a:blip r:embed="rId2" cstate="print"/>
          <a:srcRect t="15284"/>
          <a:stretch/>
        </p:blipFill>
        <p:spPr bwMode="auto">
          <a:xfrm>
            <a:off x="5072066" y="4714882"/>
            <a:ext cx="2357454" cy="15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Carbon nanotube stock photo 21693830 - iStock - iStock 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14882"/>
            <a:ext cx="2857488" cy="2143117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059832" y="6237312"/>
            <a:ext cx="42082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нанотрубок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50825" y="52069"/>
            <a:ext cx="8713788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901700" indent="-901700" algn="just">
              <a:lnSpc>
                <a:spcPct val="90000"/>
              </a:lnSpc>
            </a:pPr>
            <a:r>
              <a:rPr lang="ru-RU" sz="3000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Нанотехнология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– междисциплинарная область фундаментальной и прикладной науки и техники, имеющая дело с совокупностью теоретического обоснования, практических методов исследования, анализа и синтеза, а также методов производства и применения продуктов с заданной атомарной структурой путём контролируемого манипулирования отдельными атомами и молекулами. </a:t>
            </a:r>
          </a:p>
        </p:txBody>
      </p:sp>
    </p:spTree>
    <p:extLst>
      <p:ext uri="{BB962C8B-B14F-4D97-AF65-F5344CB8AC3E}">
        <p14:creationId xmlns:p14="http://schemas.microsoft.com/office/powerpoint/2010/main" val="3003431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65104"/>
            <a:ext cx="4424221" cy="191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http://s1v1.irc.lv/files/1/0/0/360/NOUA08oI.jpeg"/>
          <p:cNvPicPr>
            <a:picLocks noChangeAspect="1" noChangeArrowheads="1"/>
          </p:cNvPicPr>
          <p:nvPr/>
        </p:nvPicPr>
        <p:blipFill>
          <a:blip r:embed="rId3" cstate="print"/>
          <a:srcRect l="25957" r="22130"/>
          <a:stretch>
            <a:fillRect/>
          </a:stretch>
        </p:blipFill>
        <p:spPr bwMode="auto">
          <a:xfrm>
            <a:off x="107504" y="4437112"/>
            <a:ext cx="1584176" cy="2357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http://s1v1.irc.lv/files/1/0/0/360/6yRd5Clo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5960" y="5991225"/>
            <a:ext cx="2286000" cy="86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0" name="Picture 6" descr="322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437112"/>
            <a:ext cx="2286000" cy="1524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291127"/>
            <a:ext cx="8784976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Вернемся к моделированию молекул. </a:t>
            </a:r>
            <a:r>
              <a:rPr lang="ru-RU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Фишки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для моделирования можно сделать из </a:t>
            </a:r>
            <a:r>
              <a:rPr lang="ru-RU" sz="2700" b="1" dirty="0" smtClean="0">
                <a:ln>
                  <a:solidFill>
                    <a:srgbClr val="2918A4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картона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ru-RU" sz="2700" b="1" dirty="0" smtClean="0">
                <a:ln>
                  <a:solidFill>
                    <a:srgbClr val="2918A4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бусинок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dirty="0" smtClean="0">
                <a:solidFill>
                  <a:srgbClr val="291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n>
                  <a:solidFill>
                    <a:srgbClr val="2918A4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шариков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) одного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цвета. Для атомов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углерода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используют картон (бусинки, шарики)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черного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цвета, по аналогии окраски шариков в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шаростержневых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моделях. Если потребуется показать наличие заместителя, например, атом галогена или функциональную группу, необходимо применить фишку другого цвета: для атома </a:t>
            </a:r>
            <a:r>
              <a:rPr lang="ru-RU" sz="2700" b="1" dirty="0">
                <a:solidFill>
                  <a:srgbClr val="2889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галогена – зелёный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цвет, для функциональной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гидроксогруппы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красный,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аминогруппы – синий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6996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400" y="334626"/>
            <a:ext cx="8784976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fontAlgn="base">
              <a:lnSpc>
                <a:spcPct val="85000"/>
              </a:lnSpc>
            </a:pP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Например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ru-RU" sz="2800" dirty="0" smtClean="0">
                <a:solidFill>
                  <a:srgbClr val="291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800" dirty="0" smtClean="0">
                <a:ln>
                  <a:solidFill>
                    <a:srgbClr val="2918A4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 </a:t>
            </a:r>
            <a:r>
              <a:rPr lang="ru-RU" sz="2800" dirty="0">
                <a:ln>
                  <a:solidFill>
                    <a:srgbClr val="2918A4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№1.</a:t>
            </a:r>
            <a:r>
              <a:rPr lang="ru-RU" sz="2800" dirty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Постройте модели молекул водорода, кислорода, углекислого газа, азота,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аммиака, метана, хлора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воды, серы (учитывая, что молекула серы состоит из 8 атомов). Запишите в тетради названия и формулы построенных молекул веществ, выделив в отдельные группы простые и сложные вещества.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62" y="3573016"/>
            <a:ext cx="6768752" cy="24346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2597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268" name="Picture 4" descr="Результаты поиска изображений для запроса &quot; модели молекул ....  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7504" y="77680"/>
            <a:ext cx="4752528" cy="674859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135749" y="2060848"/>
            <a:ext cx="365739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Примеры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выполнения подобных заданий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5482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1521" y="352747"/>
            <a:ext cx="8622636" cy="6726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Практическая работа № 8 </a:t>
            </a: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32464" y="1115179"/>
            <a:ext cx="7632848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0" lang="ru-RU" sz="4400" b="1" i="0" u="none" strike="noStrike" normalizeH="0" baseline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44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Моделирование молекул </a:t>
            </a:r>
            <a:r>
              <a:rPr lang="ru-RU" sz="4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cs typeface="Arial" pitchFamily="34" charset="0"/>
              </a:rPr>
              <a:t>углеводородов</a:t>
            </a:r>
            <a:r>
              <a:rPr kumimoji="0" lang="ru-RU" sz="4400" b="1" i="0" u="none" strike="noStrike" normalizeH="0" baseline="0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4400" b="1" i="0" u="none" strike="noStrike" normalizeH="0" baseline="0" dirty="0" smtClean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074" name="Picture 2" descr="D:\диск D\01.03.16-домашние документы\Лаб. раб YES\Виртуальные лабораторные YES\Анимашки и картинки\Люди\Химики\wiara-molekuly.294121018_st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98006"/>
            <a:ext cx="3851920" cy="3572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0973" y="50228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:\диск D\01.03.16-домашние документы\Лаб. раб YES\Виртуальные лабораторные YES\Анимашки и картинки\Химия-картинки\Атомы и молекулы\атомы и молекулы-анимашки\изомеры и зеркало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87" y="4241824"/>
            <a:ext cx="339727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тимин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82" y="299800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АТФ, аденозинтрифосфа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56" y="286875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жнвлп, анимация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569506"/>
            <a:ext cx="10858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Картинки по запросу Модели Дрейдинг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771"/>
          <a:stretch/>
        </p:blipFill>
        <p:spPr bwMode="auto">
          <a:xfrm>
            <a:off x="232813" y="-14131"/>
            <a:ext cx="8946413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Картинки по запросу шаростержневые модели молекул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2" y="2132856"/>
            <a:ext cx="8981384" cy="43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52597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9" t="21275" r="17016" b="19503"/>
          <a:stretch/>
        </p:blipFill>
        <p:spPr bwMode="auto">
          <a:xfrm>
            <a:off x="8745" y="2406642"/>
            <a:ext cx="7902396" cy="418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4160" y="56607"/>
            <a:ext cx="8737833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Понять функцию и свойства соединения порой невозможно без непосредственной работы с моделями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молекул. В настоящее время </a:t>
            </a:r>
            <a:r>
              <a:rPr lang="ru-RU" sz="2700" b="1" u="sng" dirty="0" smtClean="0">
                <a:latin typeface="Arial" pitchFamily="34" charset="0"/>
                <a:cs typeface="Arial" pitchFamily="34" charset="0"/>
              </a:rPr>
              <a:t>известны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Стюарта,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Бриглеба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Куртолда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Кекуле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Дрейдинга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др., предназначенные для наглядной демонстрации относительного положения атомов в молекулах химических соединений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649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9" t="45667" r="17016" b="19503"/>
          <a:stretch/>
        </p:blipFill>
        <p:spPr bwMode="auto">
          <a:xfrm>
            <a:off x="5484993" y="3506000"/>
            <a:ext cx="2214402" cy="2724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94160" y="260648"/>
            <a:ext cx="8737833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Масштабные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 Стюарта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(1934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сделанные из усеченных шаров, соединенных между собой кнопками, предназначены для демонстрации возможной степени сближения групп в молекуле и определения степени перекрывания атомов и их размеров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Линолевая кислота (структура)"/>
          <p:cNvPicPr>
            <a:picLocks noChangeAspect="1" noChangeArrowheads="1"/>
          </p:cNvPicPr>
          <p:nvPr/>
        </p:nvPicPr>
        <p:blipFill>
          <a:blip r:embed="rId5" cstate="print"/>
          <a:srcRect l="2746" t="9430" r="2501" b="10417"/>
          <a:stretch>
            <a:fillRect/>
          </a:stretch>
        </p:blipFill>
        <p:spPr bwMode="auto">
          <a:xfrm>
            <a:off x="611560" y="2564904"/>
            <a:ext cx="4968552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547664" y="3717032"/>
            <a:ext cx="339772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Линолевая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кислота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4160" y="6333827"/>
            <a:ext cx="290989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Борная кислота 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5" descr="Борная кислот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530" y="4209475"/>
            <a:ext cx="241226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766885" y="6021288"/>
            <a:ext cx="1662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Этанол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3991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0688"/>
            <a:ext cx="900037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6031" y="4637158"/>
            <a:ext cx="67972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Масштабные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 Стюарта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1203980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017421"/>
            <a:ext cx="8590883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Более совершенны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 </a:t>
            </a:r>
            <a:r>
              <a:rPr lang="ru-RU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Дрейдинга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(предложены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1959), состоящие из стальных стержней и трубок, соединенных в точке, изображающей ядро атома, под углами, равными валентным. Длины трубок и стержней пропорциональны длинам связей между атомами Н и данного элемента (0,1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соответствует 2,5 см).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Свободные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концы трубок и стержней изображают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ядра атомов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Н, поэтому каждый фрагмент в отдельности является моделью молекулы простейшего водородного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соединения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данного элемента (СН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т.д.).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диметиламин, амины, модели молекул, 3d молекулы, хим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70" y="-27384"/>
            <a:ext cx="1428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2-метилпропен-1, модели молекул, 3d молекулы, хим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1428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2-метилбутадиен-1,3 (изопрен), модели молекул, 3d молекулы, хим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771"/>
            <a:ext cx="1428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4301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473" y="297341"/>
            <a:ext cx="8590883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сборки модели более сложного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соединения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стержень одного фрагмента вставляют в трубку другого благодаря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ограничительному,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устройству расстояние между их центрами пропорционально соответствующему межатомному расстоянию. 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Дрейдинга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верно отражают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межатомные расстояния и валентные углы в молекулах. Они позволяют имитировать 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внутреннее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вращение, оценивать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энергетическую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выгодность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различных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конформаций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измерять расстояния между непосредственно не связанными атомами. 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2-метилбутадиен-1,3 (изопрен), модели молекул, 3d молекулы, хим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5059"/>
            <a:ext cx="1428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этиленгликоль, этандиол, модели молекул, 3d молекулы, хим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546745"/>
            <a:ext cx="142875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Бензилбензоат, модели молекул, 3d молекулы, хим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351" y="5301208"/>
            <a:ext cx="3000333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0637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ацетамид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5238" y="736075"/>
            <a:ext cx="2146751" cy="121649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96396" y="2001589"/>
            <a:ext cx="1444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2918A4"/>
                </a:solidFill>
                <a:latin typeface="Arial" pitchFamily="34" charset="0"/>
                <a:cs typeface="Arial" pitchFamily="34" charset="0"/>
              </a:rPr>
              <a:t>Ацетамид</a:t>
            </a:r>
            <a:endParaRPr lang="ru-RU" sz="2000" b="1" dirty="0">
              <a:solidFill>
                <a:srgbClr val="2918A4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0687" t="49530" r="32056" b="30094"/>
          <a:stretch/>
        </p:blipFill>
        <p:spPr bwMode="auto">
          <a:xfrm>
            <a:off x="723623" y="4775200"/>
            <a:ext cx="6859399" cy="2110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252" t="47656" r="69718" b="27951"/>
          <a:stretch/>
        </p:blipFill>
        <p:spPr bwMode="auto">
          <a:xfrm>
            <a:off x="4438589" y="699374"/>
            <a:ext cx="4293444" cy="2353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684373" y="200041"/>
            <a:ext cx="4108818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 молекул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7731" t="19178" r="35132" b="61179"/>
          <a:stretch/>
        </p:blipFill>
        <p:spPr bwMode="auto">
          <a:xfrm>
            <a:off x="470369" y="2982240"/>
            <a:ext cx="8372034" cy="196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D:\диск D\01.03.16-домашние документы\Колледж Строитель\Уроки 2016-2017\Химия\лаб. 8 -орг. мол\D-Phe (1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343563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диск D\01.03.16-домашние документы\Колледж Строитель\Уроки 2016-2017\Химия\лаб. 8 -орг. мол\thc_b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47" y="4712425"/>
            <a:ext cx="142875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D:\диск D\01.03.16-домашние документы\Колледж Строитель\Уроки 2016-2017\Химия\лаб. 8 -орг. мол\12-Asn-N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5" y="1058572"/>
            <a:ext cx="762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D:\диск D\01.03.16-домашние документы\Колледж Строитель\Уроки 2016-2017\Химия\лаб. 8 -орг. мол\10-Met-M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600" y="1876164"/>
            <a:ext cx="952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D:\диск D\01.03.16-домашние документы\Колледж Строитель\Уроки 2016-2017\Химия\лаб. 8 -орг. мол\09-Cys-C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36" y="2696490"/>
            <a:ext cx="762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Управляющая кнопка: далее 23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домой 25">
            <a:hlinkClick r:id="rId1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3404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24522" r="30425" b="18872"/>
          <a:stretch/>
        </p:blipFill>
        <p:spPr bwMode="auto">
          <a:xfrm>
            <a:off x="251520" y="74406"/>
            <a:ext cx="8243193" cy="622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6306488"/>
            <a:ext cx="7693761" cy="4062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Шаровые и </a:t>
            </a:r>
            <a:r>
              <a:rPr lang="ru-RU" sz="2400" b="1" dirty="0" err="1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шаростержневые</a:t>
            </a:r>
            <a:r>
              <a:rPr lang="ru-RU" sz="2400" b="1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модели молекул</a:t>
            </a:r>
            <a:endParaRPr lang="ru-RU" sz="2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404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97" t="19672" r="16242" b="11885"/>
          <a:stretch/>
        </p:blipFill>
        <p:spPr bwMode="auto">
          <a:xfrm>
            <a:off x="172981" y="44624"/>
            <a:ext cx="8960572" cy="48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146" t="70165" r="16242" b="12889"/>
          <a:stretch/>
        </p:blipFill>
        <p:spPr bwMode="auto">
          <a:xfrm>
            <a:off x="1547664" y="4873933"/>
            <a:ext cx="5544616" cy="1939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2450436"/>
            <a:ext cx="3275856" cy="2405812"/>
          </a:xfrm>
          <a:prstGeom prst="rect">
            <a:avLst/>
          </a:prstGeom>
          <a:solidFill>
            <a:srgbClr val="E8E8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37928" y="4856248"/>
            <a:ext cx="1637928" cy="360040"/>
          </a:xfrm>
          <a:prstGeom prst="rect">
            <a:avLst/>
          </a:prstGeom>
          <a:solidFill>
            <a:srgbClr val="E8E8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5110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476672"/>
            <a:ext cx="86628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/>
            <a:r>
              <a:rPr lang="ru-RU" sz="2800" b="1" dirty="0">
                <a:latin typeface="Arial" pitchFamily="34" charset="0"/>
                <a:cs typeface="Arial" pitchFamily="34" charset="0"/>
              </a:rPr>
              <a:t>Классическая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теория химического строения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даёт возможность судить 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порядке соединения атомов в молекулах, позволяет отражать строение в виде структурных формул, по строению предсказывать их свойства. </a:t>
            </a:r>
          </a:p>
        </p:txBody>
      </p:sp>
      <p:pic>
        <p:nvPicPr>
          <p:cNvPr id="7" name="Picture 2" descr="http://konspekta.net/studopediainfo/baza1/489532757459.files/image07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01008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96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1139142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 w="1905"/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Практическая работа 8. «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Моделирование молекул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5" action="ppaction://hlinksldjump"/>
              </a:rPr>
              <a:t>углеводородов». 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Моделирование.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Решение цепочек превращений углеводородов.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7" action="ppaction://hlinksldjump"/>
              </a:rPr>
              <a:t> 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Использованные источники.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8574" y="328412"/>
            <a:ext cx="8784976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 fontAlgn="base">
              <a:lnSpc>
                <a:spcPct val="85000"/>
              </a:lnSpc>
            </a:pPr>
            <a:r>
              <a:rPr lang="ru-RU" sz="2800" b="1" dirty="0">
                <a:ln>
                  <a:solidFill>
                    <a:srgbClr val="2918A4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Задание </a:t>
            </a:r>
            <a:r>
              <a:rPr lang="ru-RU" sz="2800" b="1" dirty="0" smtClean="0">
                <a:ln>
                  <a:solidFill>
                    <a:srgbClr val="2918A4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№2.</a:t>
            </a:r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/>
              <a:t>Постройте </a:t>
            </a:r>
            <a:r>
              <a:rPr lang="ru-RU" sz="2800" b="1" dirty="0"/>
              <a:t>поочередно модели гомологического ряда метана (выборочно). Постройте модели молекул возможных изомеров. Запишите в тетради названия и формулы полученных веществ.</a:t>
            </a:r>
          </a:p>
          <a:p>
            <a:pPr indent="449263" algn="just" fontAlgn="base">
              <a:lnSpc>
                <a:spcPct val="85000"/>
              </a:lnSpc>
            </a:pPr>
            <a:r>
              <a:rPr lang="ru-RU" sz="2800" b="1" dirty="0">
                <a:ln>
                  <a:solidFill>
                    <a:srgbClr val="2918A4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Задание </a:t>
            </a:r>
            <a:r>
              <a:rPr lang="ru-RU" sz="2800" b="1" dirty="0" smtClean="0">
                <a:ln>
                  <a:solidFill>
                    <a:srgbClr val="2918A4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№3.</a:t>
            </a:r>
            <a:r>
              <a:rPr lang="ru-RU" sz="2800" b="1" dirty="0" smtClean="0"/>
              <a:t> </a:t>
            </a:r>
            <a:r>
              <a:rPr lang="ru-RU" sz="2800" b="1" dirty="0"/>
              <a:t>Постройте поочередно модели молекул циклопропана, </a:t>
            </a:r>
            <a:r>
              <a:rPr lang="ru-RU" sz="2800" b="1" dirty="0" err="1"/>
              <a:t>циклобутана</a:t>
            </a:r>
            <a:r>
              <a:rPr lang="ru-RU" sz="2800" b="1" dirty="0"/>
              <a:t>, </a:t>
            </a:r>
            <a:r>
              <a:rPr lang="ru-RU" sz="2800" b="1" dirty="0" err="1"/>
              <a:t>циклопентана</a:t>
            </a:r>
            <a:r>
              <a:rPr lang="ru-RU" sz="2800" b="1" dirty="0"/>
              <a:t>, циклогексана. Какое из перечисленных веществ обладает наибольшей прочностью и почему?</a:t>
            </a:r>
          </a:p>
          <a:p>
            <a:pPr indent="449263" algn="just" fontAlgn="base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rgbClr val="2918A4"/>
                  </a:solidFill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Задание №4.</a:t>
            </a:r>
            <a:r>
              <a:rPr lang="ru-RU" sz="2800" b="1" dirty="0" smtClean="0"/>
              <a:t> </a:t>
            </a:r>
            <a:r>
              <a:rPr lang="ru-RU" sz="2800" b="1" dirty="0"/>
              <a:t>Постройте поочередно молекулы бутадиена 1,2 и бутадиена 1,3. Запишите в тетради названия и структурные формулы веществ</a:t>
            </a:r>
            <a:r>
              <a:rPr lang="ru-RU" sz="2800" b="1" dirty="0" smtClean="0"/>
              <a:t>.</a:t>
            </a:r>
          </a:p>
          <a:p>
            <a:pPr indent="449263" algn="just" fontAlgn="base">
              <a:lnSpc>
                <a:spcPct val="85000"/>
              </a:lnSpc>
            </a:pPr>
            <a:r>
              <a:rPr lang="ru-RU" sz="2800" b="1" dirty="0" smtClean="0"/>
              <a:t>По желанию можно построить и другие молекулы органических веществ.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658607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9705" y="260648"/>
            <a:ext cx="9036496" cy="4735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Задание 5: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решите цепочки превращений</a:t>
            </a:r>
            <a:r>
              <a:rPr lang="ru-RU" sz="2800" b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 назовите </a:t>
            </a:r>
            <a:r>
              <a:rPr lang="ru-RU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все соединения и укажите условия протекания реакций: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  <a:p>
            <a:pPr marL="363538" lvl="0" indent="-3635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CH</a:t>
            </a:r>
            <a:r>
              <a:rPr lang="en-US" sz="27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CH</a:t>
            </a:r>
            <a:r>
              <a:rPr lang="en-US" sz="27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Cl 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=CH</a:t>
            </a:r>
            <a:r>
              <a:rPr lang="en-US" sz="27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 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BrCH</a:t>
            </a:r>
            <a:r>
              <a:rPr lang="en-US" sz="27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en-US" sz="2700" b="1" baseline="-30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Br</a:t>
            </a:r>
            <a:endParaRPr lang="ru-RU" sz="27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marL="363538" lvl="0" indent="-363538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 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endParaRPr lang="ru-RU" sz="27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3538" lvl="0" indent="-363538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 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endParaRPr lang="ru-RU" sz="27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3538" indent="-363538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CH≡CH 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BrCH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en-US" sz="2700" b="1" dirty="0" err="1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CHBr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CH≡CH 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ClCH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700" b="1" baseline="-250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endParaRPr lang="ru-RU" sz="27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63538" lvl="0" indent="-363538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7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</a:p>
          <a:p>
            <a:pPr marL="363538" lvl="0" indent="-363538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Ø"/>
            </a:pPr>
            <a:endParaRPr lang="en-US" sz="28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319028"/>
              </p:ext>
            </p:extLst>
          </p:nvPr>
        </p:nvGraphicFramePr>
        <p:xfrm>
          <a:off x="467544" y="4257442"/>
          <a:ext cx="7632848" cy="12597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" name="Точечный рисунок" r:id="rId4" imgW="4525007" imgH="743054" progId="PBrush">
                  <p:embed/>
                </p:oleObj>
              </mc:Choice>
              <mc:Fallback>
                <p:oleObj name="Точечный рисунок" r:id="rId4" imgW="4525007" imgH="743054" progId="PBrush">
                  <p:embed/>
                  <p:pic>
                    <p:nvPicPr>
                      <p:cNvPr id="0" name="Picture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4257442"/>
                        <a:ext cx="7632848" cy="12597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86418" y="497525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794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Ерохин Ю. М., Ковалева И. Б. Химия для профессий и специальностей технического и естественно-научного профилей: учебник для студ. учреждений сред. проф. образования. – М.: Издательский центр «Академия», 2015. – 448 с.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О.С., Остроумов И. Г., Остроумова Е. Е. и др. Химия для профессий и специальностей естественно-научного профиля: учебник для студ. учреждений сред. проф. образования. – М., 2017. </a:t>
            </a:r>
          </a:p>
          <a:p>
            <a:pPr marL="457200" lvl="0" indent="-457200" algn="just">
              <a:lnSpc>
                <a:spcPct val="75000"/>
              </a:lnSpc>
              <a:buFont typeface="+mj-lt"/>
              <a:buAutoNum type="arabicPeriod"/>
            </a:pP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Габриелян О. С., Остроумов И. Г. Химия для профессий и специальностей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социально-экономического 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гуманитарного профилей: учебник для студ. учреждений сред. проф. образования. – М., 2016.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95572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5715"/>
            <a:ext cx="8858312" cy="5193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общеобразовательных учреждений/И. И. </a:t>
            </a: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176 с.: ил. – (ФГОС. Инновационная школа). 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978-5-91218-907-4.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Новошннский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И. И., </a:t>
            </a: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Н. С. Органическая химия: учебник для 11 класса углубленный уровень/И. И. </a:t>
            </a: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Новошинский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Н. С. </a:t>
            </a:r>
            <a:r>
              <a:rPr lang="ru-RU" sz="26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Новошинская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– М.: ООО «Русское слово – учебник», 2014. – 368 с.: ил. – (ФГОС. Инновационная школа). 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ISBN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978-5-91218-804-6.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http://www.naglyadnye-posobiya.ru/shop/old-chem/item2035.php?sphrase_id=1146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29512"/>
            <a:ext cx="8858312" cy="617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600" b="1" u="sng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ru-RU" sz="2600" b="1" u="sng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ru-RU" sz="2600" b="1" u="sng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orgchem.ru/chem2/u22.htm</a:t>
            </a: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600" b="1" u="sng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600" b="1" u="sng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900igr.net/kartinki/fizika/Atomy-i-molekuly/053-Samye-rasprostranennye-atomy.html</a:t>
            </a: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600" b="1" u="sng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http://www.studfiles.ru/preview/2010310/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600" b="1" u="sng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http://5terka.com/node/10064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http://festival.1september.ru/articles/603353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studopedia.info/1-18571.html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orgchem.ru/chem1/models/models.htm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orgchem.ru/chem2/link221.htm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orgchem.ru/chem1/P4_32.htm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http://marinky.com/modeli-molekul-kislorodsoderzhashhie-soedineniya-vodorodnaya-svyaz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http://www.chem21.info/info/198078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bankpatentov.ru/node/431876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metodist.lbz.ru/authors/chemistry/2/files/vkleika9kl.pdf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61938" indent="-261938" algn="just">
              <a:lnSpc>
                <a:spcPct val="80000"/>
              </a:lnSpc>
              <a:buFont typeface="+mj-lt"/>
              <a:buAutoNum type="arabicPeriod" startAt="8"/>
            </a:pPr>
            <a:r>
              <a:rPr lang="ru-RU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ru-RU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fb.ru/article/144049/strukturnaya-i-molekulyarnaya-formula-atsetilen</a:t>
            </a:r>
            <a:endParaRPr lang="ru-RU" sz="2600" b="1" dirty="0" smtClean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55055"/>
            <a:ext cx="885831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http://physic.kemsu.ru/pub/library/learn_pos/Udin_ModelChemSoed/HTML/soder/2/2_6.htm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http://dnevniki.shkolapk.ru/shared/bloge.aspx?pk={d4ea1a54-87de-4e14-b59b-7a55a8ac8f93}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irc.lv/qna/%D0%BF%D0%BE_%D0%B1%D0%B8%D0%BE%D0%BB%D0%BE%D0%B3%D0%B8%D0%B8_%D0%B7%D0%B0%D0%B4%D0%B0%D0%BB%D0%B8_%D1%81%D0%B4%D0%B5%D0%BB%D0%B0%D1%82%D1%8C_%D0%BC%D0%BE%D0%B4%D0%B5%D0%BB%D1%8C_%D0%94%D0%9D%D0%9A_%D0%9F%D0%BE%D0%B4%D1%81%D0%BA%D0%B0%D0%B6%D0%B8%D1%82%D0%B5_%D0%BA%D0%B0%D0%BA_%D1%8D%D1%82%D0%BE_%D0%B2%D0%BE%D0%BE%D0%B1%D1%89%D0%B5_%D0%BC%D0%BE%D0%B6%D0%BD%D0%BE_%D1%81%D0%B4%D0%B5%D0%BB%D0%B0%D1%82%D1%8C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fb.ru/article/144049/strukturnaya-i-molekulyarnaya-formula-atsetilen</a:t>
            </a: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en.wikipedia.org 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0000"/>
              </a:lnSpc>
              <a:buFont typeface="+mj-lt"/>
              <a:buAutoNum type="arabicPeriod" startAt="22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him.1september.ru</a:t>
            </a:r>
            <a:endParaRPr lang="ru-RU" sz="28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1438" y="721270"/>
            <a:ext cx="9001156" cy="5651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http://elementy.ru/</a:t>
            </a: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http://www.dinos.ru/sci/20090619243.html</a:t>
            </a:r>
            <a:endParaRPr lang="ru-RU" sz="25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https://ru.wikipedia.org/wiki/%D3%E3%EB%E5%F0%EE%E4</a:t>
            </a: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http://wiki.web.ru/wiki/%D0%A7%D0%B0%D0%BE%D0%B8%D1%82</a:t>
            </a:r>
            <a:endParaRPr lang="ru-RU" sz="25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http://dok.opredelim.com/docs/index-873.html</a:t>
            </a:r>
            <a:endParaRPr lang="ru-RU" sz="25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http://space.rin.ru/news.html?4322</a:t>
            </a:r>
            <a:endParaRPr lang="ru-RU" sz="25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en-US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http://almazi-tyt.besaba.com/razdeli/almaza/page_37.html</a:t>
            </a:r>
            <a:endParaRPr lang="ru-RU" sz="25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http://maxpark.com/community/1851/content/1604214</a:t>
            </a:r>
            <a:endParaRPr lang="ru-RU" sz="25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http://www.isatmaster.ru/s141208.htm</a:t>
            </a:r>
            <a:endParaRPr lang="ru-RU" sz="25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en-US" sz="25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http://www.what-is-nanotechnology.com/graphenes.htm</a:t>
            </a:r>
            <a:endParaRPr lang="ru-RU" sz="2500" b="1" dirty="0">
              <a:solidFill>
                <a:schemeClr val="tx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28"/>
            </a:pPr>
            <a:r>
              <a:rPr lang="ru-RU" sz="2500" b="1" dirty="0" err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Графен</a:t>
            </a: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"осмысленно" лечит свои раны - Наука и техника на Нов…http://</a:t>
            </a:r>
            <a:r>
              <a:rPr lang="ru-RU" sz="25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novostey.com/science/news418702.html</a:t>
            </a:r>
          </a:p>
        </p:txBody>
      </p:sp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2751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1438" y="721270"/>
            <a:ext cx="9001156" cy="383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39"/>
            </a:pP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http://www.nanonewsnet.ru/blog/nikst/geim-k-novoselov-sozdali-noveishii-material-na-osnove-grafena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39"/>
            </a:pP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http://ny.russianamerica.com/common/arc/story.php/486141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9"/>
            </a:pP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</a:t>
            </a: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://www.wx2.be/en-us/wx2technology.aspx 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9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http://spacecollective.org/czliao/772/Title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9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http://wiki.ru/sites/khimiya/id-news-393230.html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9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http://www.laans.ru/8101/</a:t>
            </a:r>
            <a:endParaRPr lang="ru-RU" sz="2600" b="1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39"/>
            </a:pPr>
            <a:r>
              <a:rPr lang="en-US" sz="2600" b="1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http://</a:t>
            </a:r>
            <a:r>
              <a:rPr lang="en-US" sz="26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podrobnosti.ua/technologies/2009/05/13/601823.html</a:t>
            </a:r>
            <a:endParaRPr lang="ru-RU" sz="26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26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052736"/>
            <a:ext cx="4238896" cy="4174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548680"/>
            <a:ext cx="885831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0113" indent="-90011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Цель: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1262063" indent="-550863" algn="just">
              <a:lnSpc>
                <a:spcPct val="85000"/>
              </a:lnSpc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Познакомиться с методами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моделирова-ния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молекул углеводородов.</a:t>
            </a:r>
          </a:p>
          <a:p>
            <a:pPr marL="1262063" indent="-550863" algn="just">
              <a:lnSpc>
                <a:spcPct val="85000"/>
              </a:lnSpc>
              <a:buAutoNum type="arabicPeriod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Научиться решать цепочки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превра-щений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позволяющие закрепить знания свойств и способов получения  углеводородов.</a:t>
            </a: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52469"/>
            <a:ext cx="4707235" cy="1111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52959"/>
            <a:ext cx="1800200" cy="243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161" y="4264090"/>
            <a:ext cx="2349112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 descr="Изолейцин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82" y="3351091"/>
            <a:ext cx="952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Метионин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6179"/>
            <a:ext cx="9525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57245" y="-27384"/>
            <a:ext cx="8784976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Моделирование</a:t>
            </a:r>
            <a:r>
              <a:rPr lang="ru-RU" sz="2800" b="1" dirty="0" smtClean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метод исследования, при котором объект замещается другим объектом, находящимся в отношении подобия к первому объекту.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химии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моделирование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занимает одно из ведущих мест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потому что непосредственное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91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наблюдение внутреннего мира веществ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2918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невозможно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Модель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(от лат.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modulus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образец, эталон, мера) – это искусственно созданный объект (образец) в виде конструкции или условного изображения его с помощью схемы, чертежа, графика, карты, рисунков, знаков, формул и др.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547" y="4407524"/>
            <a:ext cx="1440160" cy="194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D:\диск D\01.03.16-домашние документы\Теория горения и взрыва\Анимашки\Горение\камины, печи\100802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5" y="4505336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2771800" y="5229200"/>
            <a:ext cx="2376264" cy="72008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627784" y="5381600"/>
            <a:ext cx="2664296" cy="711696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121028" y="6252021"/>
            <a:ext cx="153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Метан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dirty="0"/>
          </a:p>
        </p:txBody>
      </p:sp>
      <p:cxnSp>
        <p:nvCxnSpPr>
          <p:cNvPr id="18" name="Прямая со стрелкой 17"/>
          <p:cNvCxnSpPr>
            <a:endCxn id="10" idx="1"/>
          </p:cNvCxnSpPr>
          <p:nvPr/>
        </p:nvCxnSpPr>
        <p:spPr>
          <a:xfrm>
            <a:off x="2514915" y="5479564"/>
            <a:ext cx="2606113" cy="1034067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8198" y="5676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6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78" y="2322353"/>
            <a:ext cx="50196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18070"/>
            <a:ext cx="7056784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771" y="1798340"/>
            <a:ext cx="31813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015" y="255688"/>
            <a:ext cx="8698387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химии используют модели строения атома, вещества, </a:t>
            </a:r>
            <a:r>
              <a:rPr lang="ru-RU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шаростержневые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сферические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модели молекул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модели химических производств.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45903" y="4335801"/>
            <a:ext cx="2956259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сферические</a:t>
            </a:r>
            <a:endParaRPr lang="ru-RU" sz="28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6112" y="6304545"/>
            <a:ext cx="3756156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 err="1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шаростержневые</a:t>
            </a:r>
            <a:endParaRPr lang="ru-RU" sz="2800" b="1" dirty="0">
              <a:ln w="11430"/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409950" cy="3657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4299" y="399195"/>
            <a:ext cx="6328977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0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Модели атомных </a:t>
            </a:r>
            <a:r>
              <a:rPr lang="ru-RU" sz="3000" b="1" dirty="0" err="1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орбиталей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9652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5737180</TotalTime>
  <Words>2045</Words>
  <Application>Microsoft Office PowerPoint</Application>
  <PresentationFormat>Экран (4:3)</PresentationFormat>
  <Paragraphs>169</Paragraphs>
  <Slides>58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0" baseType="lpstr">
      <vt:lpstr>Трек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3410</cp:revision>
  <dcterms:created xsi:type="dcterms:W3CDTF">2009-11-04T17:47:55Z</dcterms:created>
  <dcterms:modified xsi:type="dcterms:W3CDTF">2021-04-05T20:00:16Z</dcterms:modified>
</cp:coreProperties>
</file>