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5"/>
  </p:notesMasterIdLst>
  <p:sldIdLst>
    <p:sldId id="258" r:id="rId2"/>
    <p:sldId id="259" r:id="rId3"/>
    <p:sldId id="260" r:id="rId4"/>
    <p:sldId id="261" r:id="rId5"/>
    <p:sldId id="257" r:id="rId6"/>
    <p:sldId id="279" r:id="rId7"/>
    <p:sldId id="280" r:id="rId8"/>
    <p:sldId id="281" r:id="rId9"/>
    <p:sldId id="285" r:id="rId10"/>
    <p:sldId id="287" r:id="rId11"/>
    <p:sldId id="288" r:id="rId12"/>
    <p:sldId id="282" r:id="rId13"/>
    <p:sldId id="289" r:id="rId14"/>
    <p:sldId id="294" r:id="rId15"/>
    <p:sldId id="290" r:id="rId16"/>
    <p:sldId id="291" r:id="rId17"/>
    <p:sldId id="292" r:id="rId18"/>
    <p:sldId id="293" r:id="rId19"/>
    <p:sldId id="333" r:id="rId20"/>
    <p:sldId id="335" r:id="rId21"/>
    <p:sldId id="295" r:id="rId22"/>
    <p:sldId id="317" r:id="rId23"/>
    <p:sldId id="318" r:id="rId24"/>
    <p:sldId id="310" r:id="rId25"/>
    <p:sldId id="313" r:id="rId26"/>
    <p:sldId id="312" r:id="rId27"/>
    <p:sldId id="297" r:id="rId28"/>
    <p:sldId id="315" r:id="rId29"/>
    <p:sldId id="348" r:id="rId30"/>
    <p:sldId id="316" r:id="rId31"/>
    <p:sldId id="298" r:id="rId32"/>
    <p:sldId id="299" r:id="rId33"/>
    <p:sldId id="300" r:id="rId34"/>
    <p:sldId id="311" r:id="rId35"/>
    <p:sldId id="302" r:id="rId36"/>
    <p:sldId id="314" r:id="rId37"/>
    <p:sldId id="344" r:id="rId38"/>
    <p:sldId id="336" r:id="rId39"/>
    <p:sldId id="296" r:id="rId40"/>
    <p:sldId id="320" r:id="rId41"/>
    <p:sldId id="321" r:id="rId42"/>
    <p:sldId id="322" r:id="rId43"/>
    <p:sldId id="345" r:id="rId44"/>
    <p:sldId id="346" r:id="rId45"/>
    <p:sldId id="338" r:id="rId46"/>
    <p:sldId id="323" r:id="rId47"/>
    <p:sldId id="324" r:id="rId48"/>
    <p:sldId id="326" r:id="rId49"/>
    <p:sldId id="327" r:id="rId50"/>
    <p:sldId id="328" r:id="rId51"/>
    <p:sldId id="325" r:id="rId52"/>
    <p:sldId id="329" r:id="rId53"/>
    <p:sldId id="349" r:id="rId54"/>
    <p:sldId id="354" r:id="rId55"/>
    <p:sldId id="357" r:id="rId56"/>
    <p:sldId id="355" r:id="rId57"/>
    <p:sldId id="356" r:id="rId58"/>
    <p:sldId id="358" r:id="rId59"/>
    <p:sldId id="422" r:id="rId60"/>
    <p:sldId id="359" r:id="rId61"/>
    <p:sldId id="382" r:id="rId62"/>
    <p:sldId id="364" r:id="rId63"/>
    <p:sldId id="360" r:id="rId64"/>
    <p:sldId id="350" r:id="rId65"/>
    <p:sldId id="365" r:id="rId66"/>
    <p:sldId id="366" r:id="rId67"/>
    <p:sldId id="367" r:id="rId68"/>
    <p:sldId id="379" r:id="rId69"/>
    <p:sldId id="361" r:id="rId70"/>
    <p:sldId id="362" r:id="rId71"/>
    <p:sldId id="380" r:id="rId72"/>
    <p:sldId id="383" r:id="rId73"/>
    <p:sldId id="384" r:id="rId74"/>
    <p:sldId id="385" r:id="rId75"/>
    <p:sldId id="386" r:id="rId76"/>
    <p:sldId id="387" r:id="rId77"/>
    <p:sldId id="417" r:id="rId78"/>
    <p:sldId id="388" r:id="rId79"/>
    <p:sldId id="389" r:id="rId80"/>
    <p:sldId id="390" r:id="rId81"/>
    <p:sldId id="391" r:id="rId82"/>
    <p:sldId id="392" r:id="rId83"/>
    <p:sldId id="394" r:id="rId84"/>
    <p:sldId id="395" r:id="rId85"/>
    <p:sldId id="396" r:id="rId86"/>
    <p:sldId id="401" r:id="rId87"/>
    <p:sldId id="402" r:id="rId88"/>
    <p:sldId id="368" r:id="rId89"/>
    <p:sldId id="369" r:id="rId90"/>
    <p:sldId id="370" r:id="rId91"/>
    <p:sldId id="397" r:id="rId92"/>
    <p:sldId id="416" r:id="rId93"/>
    <p:sldId id="399" r:id="rId94"/>
    <p:sldId id="400" r:id="rId95"/>
    <p:sldId id="271" r:id="rId96"/>
    <p:sldId id="430" r:id="rId97"/>
    <p:sldId id="429" r:id="rId98"/>
    <p:sldId id="425" r:id="rId99"/>
    <p:sldId id="424" r:id="rId100"/>
    <p:sldId id="426" r:id="rId101"/>
    <p:sldId id="427" r:id="rId102"/>
    <p:sldId id="428" r:id="rId103"/>
    <p:sldId id="423" r:id="rId10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3300"/>
    <a:srgbClr val="9D2349"/>
    <a:srgbClr val="CCFFFF"/>
    <a:srgbClr val="CCECFF"/>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99" autoAdjust="0"/>
    <p:restoredTop sz="94660"/>
  </p:normalViewPr>
  <p:slideViewPr>
    <p:cSldViewPr>
      <p:cViewPr varScale="1">
        <p:scale>
          <a:sx n="64" d="100"/>
          <a:sy n="64" d="100"/>
        </p:scale>
        <p:origin x="-1476"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BA7749-789D-44BC-80F9-B8A744F2BF16}" type="datetimeFigureOut">
              <a:rPr lang="ru-RU" smtClean="0"/>
              <a:pPr/>
              <a:t>19.04.2021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97FB07-385C-4350-AC9B-891AA282BAC1}" type="slidenum">
              <a:rPr lang="ru-RU" smtClean="0"/>
              <a:pPr/>
              <a:t>‹#›</a:t>
            </a:fld>
            <a:endParaRPr lang="ru-RU"/>
          </a:p>
        </p:txBody>
      </p:sp>
    </p:spTree>
    <p:extLst>
      <p:ext uri="{BB962C8B-B14F-4D97-AF65-F5344CB8AC3E}">
        <p14:creationId xmlns:p14="http://schemas.microsoft.com/office/powerpoint/2010/main" val="2299287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a:t>
            </a:fld>
            <a:endParaRPr lang="ru-R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Образ слайда 1"/>
          <p:cNvSpPr>
            <a:spLocks noGrp="1" noRot="1" noChangeAspect="1" noTextEdit="1"/>
          </p:cNvSpPr>
          <p:nvPr>
            <p:ph type="sldImg"/>
          </p:nvPr>
        </p:nvSpPr>
        <p:spPr>
          <a:ln/>
        </p:spPr>
      </p:sp>
      <p:sp>
        <p:nvSpPr>
          <p:cNvPr id="242691" name="Заметки 2"/>
          <p:cNvSpPr>
            <a:spLocks noGrp="1"/>
          </p:cNvSpPr>
          <p:nvPr>
            <p:ph type="body" idx="1"/>
          </p:nvPr>
        </p:nvSpPr>
        <p:spPr>
          <a:noFill/>
          <a:ln/>
        </p:spPr>
        <p:txBody>
          <a:bodyPr/>
          <a:lstStyle/>
          <a:p>
            <a:pPr eaLnBrk="1" hangingPunct="1">
              <a:spcBef>
                <a:spcPct val="0"/>
              </a:spcBef>
            </a:pPr>
            <a:endParaRPr lang="ru-RU" dirty="0" smtClean="0"/>
          </a:p>
        </p:txBody>
      </p:sp>
      <p:sp>
        <p:nvSpPr>
          <p:cNvPr id="242692"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DA32C68-18F7-4921-BB72-54FACBF051D2}" type="slidenum">
              <a:rPr lang="ru-RU" sz="1200">
                <a:latin typeface="Calibri" pitchFamily="34" charset="0"/>
              </a:rPr>
              <a:pPr algn="r"/>
              <a:t>4</a:t>
            </a:fld>
            <a:endParaRPr lang="ru-RU" sz="1200" dirty="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100</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3F8687E4-24DF-4B67-8EF3-9896E275EB6A}" type="datetimeFigureOut">
              <a:rPr lang="ru-RU" smtClean="0"/>
              <a:pPr/>
              <a:t>19.04.2021</a:t>
            </a:fld>
            <a:endParaRPr lang="ru-RU"/>
          </a:p>
        </p:txBody>
      </p:sp>
      <p:sp>
        <p:nvSpPr>
          <p:cNvPr id="2" name="Нижний колонтитул 1"/>
          <p:cNvSpPr>
            <a:spLocks noGrp="1"/>
          </p:cNvSpPr>
          <p:nvPr>
            <p:ph type="ftr" sz="quarter" idx="11"/>
          </p:nvPr>
        </p:nvSpPr>
        <p:spPr/>
        <p:txBody>
          <a:bodyPr/>
          <a:lstStyle/>
          <a:p>
            <a:endParaRPr lang="ru-RU"/>
          </a:p>
        </p:txBody>
      </p:sp>
      <p:sp>
        <p:nvSpPr>
          <p:cNvPr id="15" name="Номер слайда 14"/>
          <p:cNvSpPr>
            <a:spLocks noGrp="1"/>
          </p:cNvSpPr>
          <p:nvPr>
            <p:ph type="sldNum" sz="quarter" idx="12"/>
          </p:nvPr>
        </p:nvSpPr>
        <p:spPr>
          <a:xfrm>
            <a:off x="8229600" y="6473952"/>
            <a:ext cx="758952" cy="246888"/>
          </a:xfrm>
        </p:spPr>
        <p:txBody>
          <a:bodyPr/>
          <a:lstStyle/>
          <a:p>
            <a:fld id="{158DC832-7498-4FA3-9A4A-615E6BA82564}"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3F8687E4-24DF-4B67-8EF3-9896E275EB6A}" type="datetimeFigureOut">
              <a:rPr lang="ru-RU" smtClean="0"/>
              <a:pPr/>
              <a:t>19.04.2021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58DC832-7498-4FA3-9A4A-615E6BA82564}"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3F8687E4-24DF-4B67-8EF3-9896E275EB6A}" type="datetimeFigureOut">
              <a:rPr lang="ru-RU" smtClean="0"/>
              <a:pPr/>
              <a:t>19.04.2021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58DC832-7498-4FA3-9A4A-615E6BA82564}"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Содержимое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3F8687E4-24DF-4B67-8EF3-9896E275EB6A}" type="datetimeFigureOut">
              <a:rPr lang="ru-RU" smtClean="0"/>
              <a:pPr/>
              <a:t>19.04.2021</a:t>
            </a:fld>
            <a:endParaRPr lang="ru-RU"/>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p>
        </p:txBody>
      </p:sp>
      <p:sp>
        <p:nvSpPr>
          <p:cNvPr id="16" name="Номер слайда 15"/>
          <p:cNvSpPr>
            <a:spLocks noGrp="1"/>
          </p:cNvSpPr>
          <p:nvPr>
            <p:ph type="sldNum" sz="quarter" idx="12"/>
          </p:nvPr>
        </p:nvSpPr>
        <p:spPr>
          <a:xfrm>
            <a:off x="8229600" y="6473952"/>
            <a:ext cx="758952" cy="246888"/>
          </a:xfrm>
        </p:spPr>
        <p:txBody>
          <a:bodyPr/>
          <a:lstStyle/>
          <a:p>
            <a:fld id="{158DC832-7498-4FA3-9A4A-615E6BA82564}"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3F8687E4-24DF-4B67-8EF3-9896E275EB6A}" type="datetimeFigureOut">
              <a:rPr lang="ru-RU" smtClean="0"/>
              <a:pPr/>
              <a:t>19.04.2021</a:t>
            </a:fld>
            <a:endParaRPr lang="ru-RU"/>
          </a:p>
        </p:txBody>
      </p:sp>
      <p:sp>
        <p:nvSpPr>
          <p:cNvPr id="11" name="Нижний колонтитул 10"/>
          <p:cNvSpPr>
            <a:spLocks noGrp="1"/>
          </p:cNvSpPr>
          <p:nvPr>
            <p:ph type="ftr" sz="quarter" idx="11"/>
          </p:nvPr>
        </p:nvSpPr>
        <p:spPr/>
        <p:txBody>
          <a:bodyPr/>
          <a:lstStyle/>
          <a:p>
            <a:endParaRPr lang="ru-RU"/>
          </a:p>
        </p:txBody>
      </p:sp>
      <p:sp>
        <p:nvSpPr>
          <p:cNvPr id="16" name="Номер слайда 15"/>
          <p:cNvSpPr>
            <a:spLocks noGrp="1"/>
          </p:cNvSpPr>
          <p:nvPr>
            <p:ph type="sldNum" sz="quarter" idx="12"/>
          </p:nvPr>
        </p:nvSpPr>
        <p:spPr/>
        <p:txBody>
          <a:bodyPr/>
          <a:lstStyle/>
          <a:p>
            <a:fld id="{158DC832-7498-4FA3-9A4A-615E6BA82564}" type="slidenum">
              <a:rPr lang="ru-RU" smtClean="0"/>
              <a:pPr/>
              <a:t>‹#›</a:t>
            </a:fld>
            <a:endParaRPr lang="ru-RU"/>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Содержимое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3F8687E4-24DF-4B67-8EF3-9896E275EB6A}" type="datetimeFigureOut">
              <a:rPr lang="ru-RU" smtClean="0"/>
              <a:pPr/>
              <a:t>19.04.2021</a:t>
            </a:fld>
            <a:endParaRPr lang="ru-RU"/>
          </a:p>
        </p:txBody>
      </p:sp>
      <p:sp>
        <p:nvSpPr>
          <p:cNvPr id="10" name="Нижний колонтитул 9"/>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158DC832-7498-4FA3-9A4A-615E6BA82564}"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Содержимое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Содержимое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3F8687E4-24DF-4B67-8EF3-9896E275EB6A}" type="datetimeFigureOut">
              <a:rPr lang="ru-RU" smtClean="0"/>
              <a:pPr/>
              <a:t>19.04.2021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229600" y="6477000"/>
            <a:ext cx="762000" cy="246888"/>
          </a:xfrm>
        </p:spPr>
        <p:txBody>
          <a:bodyPr/>
          <a:lstStyle/>
          <a:p>
            <a:fld id="{158DC832-7498-4FA3-9A4A-615E6BA82564}" type="slidenum">
              <a:rPr lang="ru-RU" smtClean="0"/>
              <a:pPr/>
              <a:t>‹#›</a:t>
            </a:fld>
            <a:endParaRPr lang="ru-RU"/>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3F8687E4-24DF-4B67-8EF3-9896E275EB6A}" type="datetimeFigureOut">
              <a:rPr lang="ru-RU" smtClean="0"/>
              <a:pPr/>
              <a:t>19.04.2021</a:t>
            </a:fld>
            <a:endParaRPr lang="ru-RU"/>
          </a:p>
        </p:txBody>
      </p:sp>
      <p:sp>
        <p:nvSpPr>
          <p:cNvPr id="21" name="Нижний колонтитул 20"/>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58DC832-7498-4FA3-9A4A-615E6BA82564}"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3F8687E4-24DF-4B67-8EF3-9896E275EB6A}" type="datetimeFigureOut">
              <a:rPr lang="ru-RU" smtClean="0"/>
              <a:pPr/>
              <a:t>19.04.2021</a:t>
            </a:fld>
            <a:endParaRPr lang="ru-RU"/>
          </a:p>
        </p:txBody>
      </p:sp>
      <p:sp>
        <p:nvSpPr>
          <p:cNvPr id="24" name="Нижний колонтитул 23"/>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58DC832-7498-4FA3-9A4A-615E6BA82564}"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Содержимое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3F8687E4-24DF-4B67-8EF3-9896E275EB6A}" type="datetimeFigureOut">
              <a:rPr lang="ru-RU" smtClean="0"/>
              <a:pPr/>
              <a:t>19.04.2021</a:t>
            </a:fld>
            <a:endParaRPr lang="ru-RU"/>
          </a:p>
        </p:txBody>
      </p:sp>
      <p:sp>
        <p:nvSpPr>
          <p:cNvPr id="29" name="Нижний колонтитул 28"/>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58DC832-7498-4FA3-9A4A-615E6BA82564}"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3F8687E4-24DF-4B67-8EF3-9896E275EB6A}" type="datetimeFigureOut">
              <a:rPr lang="ru-RU" smtClean="0"/>
              <a:pPr/>
              <a:t>19.04.2021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158DC832-7498-4FA3-9A4A-615E6BA82564}" type="slidenum">
              <a:rPr lang="ru-RU" smtClean="0"/>
              <a:pPr/>
              <a:t>‹#›</a:t>
            </a:fld>
            <a:endParaRPr lang="ru-RU"/>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3F8687E4-24DF-4B67-8EF3-9896E275EB6A}" type="datetimeFigureOut">
              <a:rPr lang="ru-RU" smtClean="0"/>
              <a:pPr/>
              <a:t>19.04.2021</a:t>
            </a:fld>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158DC832-7498-4FA3-9A4A-615E6BA82564}" type="slidenum">
              <a:rPr lang="ru-RU" smtClean="0"/>
              <a:pPr/>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slide" Target="slide5.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19.gif"/><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4.jpeg"/><Relationship Id="rId4" Type="http://schemas.microsoft.com/office/2007/relationships/hdphoto" Target="../media/hdphoto2.wdp"/><Relationship Id="rId9" Type="http://schemas.openxmlformats.org/officeDocument/2006/relationships/slide" Target="slide4.xml"/></Relationships>
</file>

<file path=ppt/slides/_rels/slide100.xml.rels><?xml version="1.0" encoding="UTF-8" standalone="yes"?>
<Relationships xmlns="http://schemas.openxmlformats.org/package/2006/relationships"><Relationship Id="rId3" Type="http://schemas.openxmlformats.org/officeDocument/2006/relationships/image" Target="../media/image158.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0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58.gi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58.gi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59.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gif"/><Relationship Id="rId7" Type="http://schemas.openxmlformats.org/officeDocument/2006/relationships/slide" Target="slide4.xml"/><Relationship Id="rId2" Type="http://schemas.openxmlformats.org/officeDocument/2006/relationships/image" Target="../media/image19.gif"/><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10.gif"/><Relationship Id="rId4" Type="http://schemas.openxmlformats.org/officeDocument/2006/relationships/image" Target="../media/image8.gif"/></Relationships>
</file>

<file path=ppt/slides/_rels/slide12.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image" Target="../media/image19.gif"/><Relationship Id="rId4" Type="http://schemas.openxmlformats.org/officeDocument/2006/relationships/slide" Target="slide4.xml"/></Relationships>
</file>

<file path=ppt/slides/_rels/slide13.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gif"/><Relationship Id="rId1" Type="http://schemas.openxmlformats.org/officeDocument/2006/relationships/slideLayout" Target="../slideLayouts/slideLayout1.xml"/><Relationship Id="rId5" Type="http://schemas.openxmlformats.org/officeDocument/2006/relationships/image" Target="../media/image19.gif"/><Relationship Id="rId4" Type="http://schemas.openxmlformats.org/officeDocument/2006/relationships/slide" Target="slide4.xml"/></Relationships>
</file>

<file path=ppt/slides/_rels/slide1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3.gif"/><Relationship Id="rId1" Type="http://schemas.openxmlformats.org/officeDocument/2006/relationships/slideLayout" Target="../slideLayouts/slideLayout1.xml"/><Relationship Id="rId4" Type="http://schemas.openxmlformats.org/officeDocument/2006/relationships/image" Target="../media/image19.gif"/></Relationships>
</file>

<file path=ppt/slides/_rels/slide15.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gif"/><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slide" Target="slide4.xml"/><Relationship Id="rId4" Type="http://schemas.openxmlformats.org/officeDocument/2006/relationships/image" Target="../media/image36.gif"/></Relationships>
</file>

<file path=ppt/slides/_rels/slide16.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image" Target="../media/image39.png"/><Relationship Id="rId7" Type="http://schemas.openxmlformats.org/officeDocument/2006/relationships/slide" Target="slide4.xml"/><Relationship Id="rId2" Type="http://schemas.openxmlformats.org/officeDocument/2006/relationships/image" Target="../media/image38.jpeg"/><Relationship Id="rId1" Type="http://schemas.openxmlformats.org/officeDocument/2006/relationships/slideLayout" Target="../slideLayouts/slideLayout1.xml"/><Relationship Id="rId6" Type="http://schemas.openxmlformats.org/officeDocument/2006/relationships/image" Target="../media/image42.gif"/><Relationship Id="rId5" Type="http://schemas.openxmlformats.org/officeDocument/2006/relationships/image" Target="../media/image41.gif"/><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xml"/><Relationship Id="rId5" Type="http://schemas.openxmlformats.org/officeDocument/2006/relationships/image" Target="../media/image19.gif"/><Relationship Id="rId4" Type="http://schemas.openxmlformats.org/officeDocument/2006/relationships/slide" Target="slide4.xml"/></Relationships>
</file>

<file path=ppt/slides/_rels/slide18.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slide" Target="slide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slide" Target="slide4.xml"/></Relationships>
</file>

<file path=ppt/slides/_rels/slide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 Target="slide4.xml"/><Relationship Id="rId1" Type="http://schemas.openxmlformats.org/officeDocument/2006/relationships/slideLayout" Target="../slideLayouts/slideLayout1.xml"/><Relationship Id="rId4" Type="http://schemas.openxmlformats.org/officeDocument/2006/relationships/image" Target="../media/image19.gif"/></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 Target="slide4.xml"/><Relationship Id="rId1" Type="http://schemas.openxmlformats.org/officeDocument/2006/relationships/slideLayout" Target="../slideLayouts/slideLayout1.xml"/><Relationship Id="rId4" Type="http://schemas.openxmlformats.org/officeDocument/2006/relationships/image" Target="../media/image19.gif"/></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 Target="slide4.xml"/><Relationship Id="rId1" Type="http://schemas.openxmlformats.org/officeDocument/2006/relationships/slideLayout" Target="../slideLayouts/slideLayout1.xml"/><Relationship Id="rId5" Type="http://schemas.openxmlformats.org/officeDocument/2006/relationships/image" Target="../media/image19.gif"/><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52.jpeg"/><Relationship Id="rId7" Type="http://schemas.openxmlformats.org/officeDocument/2006/relationships/image" Target="../media/image7.gif"/><Relationship Id="rId2" Type="http://schemas.openxmlformats.org/officeDocument/2006/relationships/image" Target="../media/image51.jpeg"/><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19.gif"/><Relationship Id="rId2" Type="http://schemas.openxmlformats.org/officeDocument/2006/relationships/slide" Target="slide4.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11.gif"/></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 Target="slide4.xml"/><Relationship Id="rId1" Type="http://schemas.openxmlformats.org/officeDocument/2006/relationships/slideLayout" Target="../slideLayouts/slideLayout1.xml"/><Relationship Id="rId5" Type="http://schemas.openxmlformats.org/officeDocument/2006/relationships/image" Target="../media/image19.gif"/><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8" Type="http://schemas.openxmlformats.org/officeDocument/2006/relationships/image" Target="http://www.medicinform.net/biochemistry/img/voda/5.jpg" TargetMode="External"/><Relationship Id="rId3" Type="http://schemas.openxmlformats.org/officeDocument/2006/relationships/image" Target="../media/image60.gif"/><Relationship Id="rId7" Type="http://schemas.openxmlformats.org/officeDocument/2006/relationships/image" Target="../media/image62.gif"/><Relationship Id="rId2" Type="http://schemas.openxmlformats.org/officeDocument/2006/relationships/slide" Target="slide4.xml"/><Relationship Id="rId1" Type="http://schemas.openxmlformats.org/officeDocument/2006/relationships/slideLayout" Target="../slideLayouts/slideLayout1.xml"/><Relationship Id="rId6" Type="http://schemas.openxmlformats.org/officeDocument/2006/relationships/image" Target="http://www.medicinform.net/biochemistry/img/voda/4.jpg" TargetMode="External"/><Relationship Id="rId5" Type="http://schemas.openxmlformats.org/officeDocument/2006/relationships/image" Target="../media/image61.gif"/><Relationship Id="rId4" Type="http://schemas.openxmlformats.org/officeDocument/2006/relationships/image" Target="http://www.medicinform.net/biochemistry/img/voda/3.jpg" TargetMode="External"/><Relationship Id="rId9" Type="http://schemas.openxmlformats.org/officeDocument/2006/relationships/image" Target="../media/image19.gif"/></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 Target="slide4.xml"/><Relationship Id="rId1" Type="http://schemas.openxmlformats.org/officeDocument/2006/relationships/slideLayout" Target="../slideLayouts/slideLayout1.xml"/><Relationship Id="rId4" Type="http://schemas.openxmlformats.org/officeDocument/2006/relationships/image" Target="../media/image19.gif"/></Relationships>
</file>

<file path=ppt/slides/_rels/slide3.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 Target="slide4.xml"/><Relationship Id="rId1" Type="http://schemas.openxmlformats.org/officeDocument/2006/relationships/slideLayout" Target="../slideLayouts/slideLayout1.xml"/><Relationship Id="rId5" Type="http://schemas.openxmlformats.org/officeDocument/2006/relationships/image" Target="../media/image19.gif"/><Relationship Id="rId4" Type="http://schemas.openxmlformats.org/officeDocument/2006/relationships/image" Target="../media/image65.gif"/></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 Target="slide4.xml"/><Relationship Id="rId1" Type="http://schemas.openxmlformats.org/officeDocument/2006/relationships/slideLayout" Target="../slideLayouts/slideLayout1.xml"/><Relationship Id="rId4" Type="http://schemas.openxmlformats.org/officeDocument/2006/relationships/image" Target="../media/image19.gif"/></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slide" Target="slide4.xml"/><Relationship Id="rId1" Type="http://schemas.openxmlformats.org/officeDocument/2006/relationships/slideLayout" Target="../slideLayouts/slideLayout1.xml"/><Relationship Id="rId6" Type="http://schemas.openxmlformats.org/officeDocument/2006/relationships/image" Target="../media/image19.gif"/><Relationship Id="rId5" Type="http://schemas.openxmlformats.org/officeDocument/2006/relationships/image" Target="../media/image69.gif"/><Relationship Id="rId4" Type="http://schemas.openxmlformats.org/officeDocument/2006/relationships/image" Target="../media/image68.gif"/></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 Target="slide4.xml"/><Relationship Id="rId1" Type="http://schemas.openxmlformats.org/officeDocument/2006/relationships/slideLayout" Target="../slideLayouts/slideLayout1.xml"/><Relationship Id="rId5" Type="http://schemas.openxmlformats.org/officeDocument/2006/relationships/image" Target="../media/image19.gif"/><Relationship Id="rId4" Type="http://schemas.openxmlformats.org/officeDocument/2006/relationships/image" Target="../media/image71.gif"/></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1.xml"/><Relationship Id="rId5" Type="http://schemas.openxmlformats.org/officeDocument/2006/relationships/image" Target="../media/image19.gif"/><Relationship Id="rId4" Type="http://schemas.openxmlformats.org/officeDocument/2006/relationships/slide" Target="slide4.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 Target="slide4.xml"/><Relationship Id="rId1" Type="http://schemas.openxmlformats.org/officeDocument/2006/relationships/slideLayout" Target="../slideLayouts/slideLayout1.xml"/><Relationship Id="rId4" Type="http://schemas.openxmlformats.org/officeDocument/2006/relationships/image" Target="../media/image19.gif"/></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19.gif"/><Relationship Id="rId2" Type="http://schemas.openxmlformats.org/officeDocument/2006/relationships/image" Target="../media/image74.png"/><Relationship Id="rId1" Type="http://schemas.openxmlformats.org/officeDocument/2006/relationships/slideLayout" Target="../slideLayouts/slideLayout1.xml"/><Relationship Id="rId6" Type="http://schemas.openxmlformats.org/officeDocument/2006/relationships/image" Target="../media/image77.jpeg"/><Relationship Id="rId5" Type="http://schemas.openxmlformats.org/officeDocument/2006/relationships/slide" Target="slide4.xml"/><Relationship Id="rId4" Type="http://schemas.openxmlformats.org/officeDocument/2006/relationships/image" Target="../media/image76.jpeg"/></Relationships>
</file>

<file path=ppt/slides/_rels/slide3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73.png"/><Relationship Id="rId5" Type="http://schemas.microsoft.com/office/2007/relationships/hdphoto" Target="../media/hdphoto4.wdp"/><Relationship Id="rId4" Type="http://schemas.openxmlformats.org/officeDocument/2006/relationships/image" Target="../media/image78.png"/></Relationships>
</file>

<file path=ppt/slides/_rels/slide39.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slide" Target="slide4.xml"/><Relationship Id="rId1" Type="http://schemas.openxmlformats.org/officeDocument/2006/relationships/slideLayout" Target="../slideLayouts/slideLayout1.xml"/><Relationship Id="rId4" Type="http://schemas.openxmlformats.org/officeDocument/2006/relationships/image" Target="../media/image19.gif"/></Relationships>
</file>

<file path=ppt/slides/_rels/slide4.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slide" Target="slide86.xml"/><Relationship Id="rId3" Type="http://schemas.openxmlformats.org/officeDocument/2006/relationships/image" Target="../media/image6.gif"/><Relationship Id="rId7" Type="http://schemas.openxmlformats.org/officeDocument/2006/relationships/slide" Target="slide21.xml"/><Relationship Id="rId12" Type="http://schemas.openxmlformats.org/officeDocument/2006/relationships/slide" Target="slide80.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slide" Target="slide8.xml"/><Relationship Id="rId11" Type="http://schemas.openxmlformats.org/officeDocument/2006/relationships/slide" Target="slide55.xml"/><Relationship Id="rId5" Type="http://schemas.openxmlformats.org/officeDocument/2006/relationships/slide" Target="slide5.xml"/><Relationship Id="rId15" Type="http://schemas.openxmlformats.org/officeDocument/2006/relationships/slide" Target="slide4.xml"/><Relationship Id="rId10" Type="http://schemas.openxmlformats.org/officeDocument/2006/relationships/slide" Target="slide46.xml"/><Relationship Id="rId4" Type="http://schemas.openxmlformats.org/officeDocument/2006/relationships/slide" Target="slide3.xml"/><Relationship Id="rId9" Type="http://schemas.openxmlformats.org/officeDocument/2006/relationships/slide" Target="slide39.xml"/><Relationship Id="rId14" Type="http://schemas.openxmlformats.org/officeDocument/2006/relationships/slide" Target="slide95.xml"/></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 Target="slide4.xml"/><Relationship Id="rId1" Type="http://schemas.openxmlformats.org/officeDocument/2006/relationships/slideLayout" Target="../slideLayouts/slideLayout1.xml"/><Relationship Id="rId5" Type="http://schemas.openxmlformats.org/officeDocument/2006/relationships/image" Target="../media/image19.gif"/><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slide" Target="slide4.xml"/><Relationship Id="rId1" Type="http://schemas.openxmlformats.org/officeDocument/2006/relationships/slideLayout" Target="../slideLayouts/slideLayout1.xml"/><Relationship Id="rId4" Type="http://schemas.openxmlformats.org/officeDocument/2006/relationships/image" Target="../media/image19.gif"/></Relationships>
</file>

<file path=ppt/slides/_rels/slide4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1.gif"/><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slide" Target="slide4.xml"/><Relationship Id="rId1" Type="http://schemas.openxmlformats.org/officeDocument/2006/relationships/slideLayout" Target="../slideLayouts/slideLayout1.xml"/><Relationship Id="rId4" Type="http://schemas.openxmlformats.org/officeDocument/2006/relationships/image" Target="../media/image83.gif"/></Relationships>
</file>

<file path=ppt/slides/_rels/slide47.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slide" Target="slide4.xml"/><Relationship Id="rId1" Type="http://schemas.openxmlformats.org/officeDocument/2006/relationships/slideLayout" Target="../slideLayouts/slideLayout1.xml"/><Relationship Id="rId4" Type="http://schemas.openxmlformats.org/officeDocument/2006/relationships/image" Target="../media/image19.gif"/></Relationships>
</file>

<file path=ppt/slides/_rels/slide4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slide" Target="slide4.xml"/><Relationship Id="rId1" Type="http://schemas.openxmlformats.org/officeDocument/2006/relationships/slideLayout" Target="../slideLayouts/slideLayout1.xml"/><Relationship Id="rId5" Type="http://schemas.openxmlformats.org/officeDocument/2006/relationships/image" Target="../media/image19.gif"/><Relationship Id="rId4" Type="http://schemas.openxmlformats.org/officeDocument/2006/relationships/image" Target="../media/image86.gif"/></Relationships>
</file>

<file path=ppt/slides/_rels/slide4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 Target="slide4.xml"/><Relationship Id="rId1" Type="http://schemas.openxmlformats.org/officeDocument/2006/relationships/slideLayout" Target="../slideLayouts/slideLayout1.xml"/><Relationship Id="rId6" Type="http://schemas.openxmlformats.org/officeDocument/2006/relationships/image" Target="../media/image89.gif"/><Relationship Id="rId5" Type="http://schemas.openxmlformats.org/officeDocument/2006/relationships/image" Target="../media/image19.gif"/><Relationship Id="rId4" Type="http://schemas.openxmlformats.org/officeDocument/2006/relationships/image" Target="../media/image88.png"/></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7"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1.xml"/><Relationship Id="rId6" Type="http://schemas.openxmlformats.org/officeDocument/2006/relationships/image" Target="../media/image11.gif"/><Relationship Id="rId5" Type="http://schemas.openxmlformats.org/officeDocument/2006/relationships/image" Target="../media/image10.gif"/><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slide" Target="slide4.xml"/><Relationship Id="rId1" Type="http://schemas.openxmlformats.org/officeDocument/2006/relationships/slideLayout" Target="../slideLayouts/slideLayout1.xml"/><Relationship Id="rId4" Type="http://schemas.openxmlformats.org/officeDocument/2006/relationships/image" Target="../media/image19.gif"/></Relationships>
</file>

<file path=ppt/slides/_rels/slide5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slide" Target="slide4.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slide" Target="slide4.xml"/><Relationship Id="rId1" Type="http://schemas.openxmlformats.org/officeDocument/2006/relationships/slideLayout" Target="../slideLayouts/slideLayout1.xml"/><Relationship Id="rId4" Type="http://schemas.openxmlformats.org/officeDocument/2006/relationships/image" Target="../media/image19.gif"/></Relationships>
</file>

<file path=ppt/slides/_rels/slide5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slide" Target="slide4.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slide" Target="slide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93.gif"/><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slide" Target="slide4.xml"/></Relationships>
</file>

<file path=ppt/slides/_rels/slide5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19.gif"/><Relationship Id="rId1" Type="http://schemas.openxmlformats.org/officeDocument/2006/relationships/slideLayout" Target="../slideLayouts/slideLayout2.xml"/><Relationship Id="rId4" Type="http://schemas.openxmlformats.org/officeDocument/2006/relationships/slide" Target="slide4.xml"/></Relationships>
</file>

<file path=ppt/slides/_rels/slide5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96.jpeg"/></Relationships>
</file>

<file path=ppt/slides/_rels/slide5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98.gif"/></Relationships>
</file>

<file path=ppt/slides/_rels/slide59.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100.png"/><Relationship Id="rId7" Type="http://schemas.openxmlformats.org/officeDocument/2006/relationships/image" Target="../media/image98.gif"/><Relationship Id="rId2" Type="http://schemas.openxmlformats.org/officeDocument/2006/relationships/image" Target="../media/image99.jpeg"/><Relationship Id="rId1" Type="http://schemas.openxmlformats.org/officeDocument/2006/relationships/slideLayout" Target="../slideLayouts/slideLayout7.xml"/><Relationship Id="rId6" Type="http://schemas.openxmlformats.org/officeDocument/2006/relationships/image" Target="../media/image19.gif"/><Relationship Id="rId5" Type="http://schemas.openxmlformats.org/officeDocument/2006/relationships/image" Target="../media/image102.jpeg"/><Relationship Id="rId4" Type="http://schemas.openxmlformats.org/officeDocument/2006/relationships/image" Target="../media/image101.png"/><Relationship Id="rId9"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gif"/><Relationship Id="rId1" Type="http://schemas.openxmlformats.org/officeDocument/2006/relationships/slideLayout" Target="../slideLayouts/slideLayout1.xml"/><Relationship Id="rId5" Type="http://schemas.openxmlformats.org/officeDocument/2006/relationships/slide" Target="slide4.xml"/><Relationship Id="rId4" Type="http://schemas.openxmlformats.org/officeDocument/2006/relationships/image" Target="../media/image14.gif"/></Relationships>
</file>

<file path=ppt/slides/_rels/slide60.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image" Target="../media/image104.png"/><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19.gif"/></Relationships>
</file>

<file path=ppt/slides/_rels/slide61.xml.rels><?xml version="1.0" encoding="UTF-8" standalone="yes"?>
<Relationships xmlns="http://schemas.openxmlformats.org/package/2006/relationships"><Relationship Id="rId3" Type="http://schemas.openxmlformats.org/officeDocument/2006/relationships/image" Target="../media/image105.gif"/><Relationship Id="rId2" Type="http://schemas.openxmlformats.org/officeDocument/2006/relationships/image" Target="../media/image19.gif"/><Relationship Id="rId1" Type="http://schemas.openxmlformats.org/officeDocument/2006/relationships/slideLayout" Target="../slideLayouts/slideLayout2.xml"/><Relationship Id="rId4" Type="http://schemas.openxmlformats.org/officeDocument/2006/relationships/slide" Target="slide4.xml"/></Relationships>
</file>

<file path=ppt/slides/_rels/slide62.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06.png"/><Relationship Id="rId1" Type="http://schemas.openxmlformats.org/officeDocument/2006/relationships/slideLayout" Target="../slideLayouts/slideLayout7.xml"/><Relationship Id="rId4" Type="http://schemas.openxmlformats.org/officeDocument/2006/relationships/slide" Target="slide4.xml"/></Relationships>
</file>

<file path=ppt/slides/_rels/slide6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07.png"/><Relationship Id="rId1" Type="http://schemas.openxmlformats.org/officeDocument/2006/relationships/slideLayout" Target="../slideLayouts/slideLayout7.xml"/><Relationship Id="rId4" Type="http://schemas.openxmlformats.org/officeDocument/2006/relationships/slide" Target="slide4.xml"/></Relationships>
</file>

<file path=ppt/slides/_rels/slide6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slide" Target="slide4.xml"/><Relationship Id="rId1" Type="http://schemas.openxmlformats.org/officeDocument/2006/relationships/slideLayout" Target="../slideLayouts/slideLayout1.xml"/><Relationship Id="rId4" Type="http://schemas.openxmlformats.org/officeDocument/2006/relationships/image" Target="../media/image19.gif"/></Relationships>
</file>

<file path=ppt/slides/_rels/slide65.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slide" Target="slide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9.gif"/><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9.gif"/><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11.png"/><Relationship Id="rId4" Type="http://schemas.openxmlformats.org/officeDocument/2006/relationships/image" Target="../media/image110.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gif"/><Relationship Id="rId1" Type="http://schemas.openxmlformats.org/officeDocument/2006/relationships/slideLayout" Target="../slideLayouts/slideLayout1.xml"/><Relationship Id="rId5" Type="http://schemas.openxmlformats.org/officeDocument/2006/relationships/image" Target="../media/image17.gif"/><Relationship Id="rId4" Type="http://schemas.openxmlformats.org/officeDocument/2006/relationships/slide" Target="slide5.xml"/></Relationships>
</file>

<file path=ppt/slides/_rels/slide70.xml.rels><?xml version="1.0" encoding="UTF-8" standalone="yes"?>
<Relationships xmlns="http://schemas.openxmlformats.org/package/2006/relationships"><Relationship Id="rId3" Type="http://schemas.openxmlformats.org/officeDocument/2006/relationships/image" Target="../media/image113.gif"/><Relationship Id="rId7" Type="http://schemas.openxmlformats.org/officeDocument/2006/relationships/slide" Target="slide4.xml"/><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9.gif"/></Relationships>
</file>

<file path=ppt/slides/_rels/slide7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slide" Target="slide4.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16.gif"/><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117.jpeg"/></Relationships>
</file>

<file path=ppt/slides/_rels/slide7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9.gif"/><Relationship Id="rId1" Type="http://schemas.openxmlformats.org/officeDocument/2006/relationships/slideLayout" Target="../slideLayouts/slideLayout2.xml"/><Relationship Id="rId4" Type="http://schemas.openxmlformats.org/officeDocument/2006/relationships/slide" Target="slide4.xml"/></Relationships>
</file>

<file path=ppt/slides/_rels/slide7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9.gif"/><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12.png"/><Relationship Id="rId4" Type="http://schemas.openxmlformats.org/officeDocument/2006/relationships/image" Target="../media/image114.png"/></Relationships>
</file>

<file path=ppt/slides/_rels/slide7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9.gif"/><Relationship Id="rId1" Type="http://schemas.openxmlformats.org/officeDocument/2006/relationships/slideLayout" Target="../slideLayouts/slideLayout2.xml"/><Relationship Id="rId4" Type="http://schemas.openxmlformats.org/officeDocument/2006/relationships/slide" Target="slide4.xml"/></Relationships>
</file>

<file path=ppt/slides/_rels/slide76.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20.jpeg"/><Relationship Id="rId1" Type="http://schemas.openxmlformats.org/officeDocument/2006/relationships/slideLayout" Target="../slideLayouts/slideLayout2.xml"/><Relationship Id="rId4" Type="http://schemas.openxmlformats.org/officeDocument/2006/relationships/slide" Target="slide4.xml"/></Relationships>
</file>

<file path=ppt/slides/_rels/slide77.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9.gif"/><Relationship Id="rId1" Type="http://schemas.openxmlformats.org/officeDocument/2006/relationships/slideLayout" Target="../slideLayouts/slideLayout2.xml"/><Relationship Id="rId4" Type="http://schemas.openxmlformats.org/officeDocument/2006/relationships/slide" Target="slide4.xml"/></Relationships>
</file>

<file path=ppt/slides/_rels/slide7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9.gif"/><Relationship Id="rId1" Type="http://schemas.openxmlformats.org/officeDocument/2006/relationships/slideLayout" Target="../slideLayouts/slideLayout2.xml"/><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slide" Target="slide4.xml"/></Relationships>
</file>

<file path=ppt/slides/_rels/slide8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9.gif"/><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124.png"/></Relationships>
</file>

<file path=ppt/slides/_rels/slide82.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image" Target="../media/image129.gif"/><Relationship Id="rId5" Type="http://schemas.openxmlformats.org/officeDocument/2006/relationships/image" Target="../media/image128.jpeg"/><Relationship Id="rId4" Type="http://schemas.openxmlformats.org/officeDocument/2006/relationships/image" Target="../media/image127.png"/><Relationship Id="rId9" Type="http://schemas.openxmlformats.org/officeDocument/2006/relationships/slide" Target="slide4.xml"/></Relationships>
</file>

<file path=ppt/slides/_rels/slide8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9.gif"/><Relationship Id="rId1" Type="http://schemas.openxmlformats.org/officeDocument/2006/relationships/slideLayout" Target="../slideLayouts/slideLayout2.xml"/><Relationship Id="rId4" Type="http://schemas.openxmlformats.org/officeDocument/2006/relationships/slide" Target="slide4.xml"/></Relationships>
</file>

<file path=ppt/slides/_rels/slide84.xml.rels><?xml version="1.0" encoding="UTF-8" standalone="yes"?>
<Relationships xmlns="http://schemas.openxmlformats.org/package/2006/relationships"><Relationship Id="rId8" Type="http://schemas.openxmlformats.org/officeDocument/2006/relationships/image" Target="../media/image137.jpeg"/><Relationship Id="rId3" Type="http://schemas.openxmlformats.org/officeDocument/2006/relationships/image" Target="../media/image132.jpeg"/><Relationship Id="rId7" Type="http://schemas.openxmlformats.org/officeDocument/2006/relationships/image" Target="../media/image136.jpeg"/><Relationship Id="rId2" Type="http://schemas.openxmlformats.org/officeDocument/2006/relationships/image" Target="../media/image19.gif"/><Relationship Id="rId1" Type="http://schemas.openxmlformats.org/officeDocument/2006/relationships/slideLayout" Target="../slideLayouts/slideLayout2.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 Id="rId9" Type="http://schemas.openxmlformats.org/officeDocument/2006/relationships/slide" Target="slide4.xml"/></Relationships>
</file>

<file path=ppt/slides/_rels/slide8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39.jpeg"/><Relationship Id="rId7" Type="http://schemas.openxmlformats.org/officeDocument/2006/relationships/image" Target="../media/image142.gif"/><Relationship Id="rId2" Type="http://schemas.openxmlformats.org/officeDocument/2006/relationships/image" Target="../media/image138.jpeg"/><Relationship Id="rId1" Type="http://schemas.openxmlformats.org/officeDocument/2006/relationships/slideLayout" Target="../slideLayouts/slideLayout1.xml"/><Relationship Id="rId6" Type="http://schemas.openxmlformats.org/officeDocument/2006/relationships/image" Target="../media/image19.gif"/><Relationship Id="rId5" Type="http://schemas.openxmlformats.org/officeDocument/2006/relationships/image" Target="../media/image141.jpeg"/><Relationship Id="rId4" Type="http://schemas.openxmlformats.org/officeDocument/2006/relationships/image" Target="../media/image140.jpeg"/></Relationships>
</file>

<file path=ppt/slides/_rels/slide86.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gif"/><Relationship Id="rId1" Type="http://schemas.openxmlformats.org/officeDocument/2006/relationships/slideLayout" Target="../slideLayouts/slideLayout1.xml"/><Relationship Id="rId5" Type="http://schemas.openxmlformats.org/officeDocument/2006/relationships/image" Target="../media/image19.gif"/><Relationship Id="rId4" Type="http://schemas.openxmlformats.org/officeDocument/2006/relationships/slide" Target="slide4.xml"/></Relationships>
</file>

<file path=ppt/slides/_rels/slide87.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slide" Target="slide4.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slide" Target="slide4.xml"/><Relationship Id="rId1" Type="http://schemas.openxmlformats.org/officeDocument/2006/relationships/slideLayout" Target="../slideLayouts/slideLayout1.xml"/><Relationship Id="rId5" Type="http://schemas.openxmlformats.org/officeDocument/2006/relationships/image" Target="../media/image145.png"/><Relationship Id="rId4" Type="http://schemas.openxmlformats.org/officeDocument/2006/relationships/image" Target="../media/image131.png"/></Relationships>
</file>

<file path=ppt/slides/_rels/slide89.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slide" Target="slide4.xml"/><Relationship Id="rId1" Type="http://schemas.openxmlformats.org/officeDocument/2006/relationships/slideLayout" Target="../slideLayouts/slideLayout1.xml"/><Relationship Id="rId4" Type="http://schemas.openxmlformats.org/officeDocument/2006/relationships/image" Target="../media/image146.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gif"/><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2.png"/><Relationship Id="rId4" Type="http://schemas.openxmlformats.org/officeDocument/2006/relationships/image" Target="../media/image21.png"/></Relationships>
</file>

<file path=ppt/slides/_rels/slide90.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slide" Target="slide4.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9.gif"/><Relationship Id="rId1" Type="http://schemas.openxmlformats.org/officeDocument/2006/relationships/slideLayout" Target="../slideLayouts/slideLayout2.xml"/><Relationship Id="rId4" Type="http://schemas.openxmlformats.org/officeDocument/2006/relationships/slide" Target="slide4.xml"/></Relationships>
</file>

<file path=ppt/slides/_rels/slide92.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9.gif"/><Relationship Id="rId1" Type="http://schemas.openxmlformats.org/officeDocument/2006/relationships/slideLayout" Target="../slideLayouts/slideLayout2.xml"/><Relationship Id="rId4" Type="http://schemas.openxmlformats.org/officeDocument/2006/relationships/slide" Target="slide4.xml"/></Relationships>
</file>

<file path=ppt/slides/_rels/slide9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49.jpeg"/><Relationship Id="rId7" Type="http://schemas.openxmlformats.org/officeDocument/2006/relationships/image" Target="../media/image153.jpeg"/><Relationship Id="rId2" Type="http://schemas.openxmlformats.org/officeDocument/2006/relationships/image" Target="../media/image19.gif"/><Relationship Id="rId1" Type="http://schemas.openxmlformats.org/officeDocument/2006/relationships/slideLayout" Target="../slideLayouts/slideLayout2.xml"/><Relationship Id="rId6" Type="http://schemas.openxmlformats.org/officeDocument/2006/relationships/image" Target="../media/image152.jpeg"/><Relationship Id="rId5" Type="http://schemas.openxmlformats.org/officeDocument/2006/relationships/image" Target="../media/image151.png"/><Relationship Id="rId4" Type="http://schemas.openxmlformats.org/officeDocument/2006/relationships/image" Target="../media/image150.png"/></Relationships>
</file>

<file path=ppt/slides/_rels/slide94.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155.jpeg"/><Relationship Id="rId7" Type="http://schemas.openxmlformats.org/officeDocument/2006/relationships/image" Target="../media/image152.jpeg"/><Relationship Id="rId2" Type="http://schemas.openxmlformats.org/officeDocument/2006/relationships/image" Target="../media/image154.jpeg"/><Relationship Id="rId1" Type="http://schemas.openxmlformats.org/officeDocument/2006/relationships/slideLayout" Target="../slideLayouts/slideLayout2.xml"/><Relationship Id="rId6" Type="http://schemas.openxmlformats.org/officeDocument/2006/relationships/image" Target="../media/image157.jpeg"/><Relationship Id="rId5" Type="http://schemas.openxmlformats.org/officeDocument/2006/relationships/image" Target="../media/image156.jpeg"/><Relationship Id="rId4" Type="http://schemas.openxmlformats.org/officeDocument/2006/relationships/image" Target="../media/image19.gif"/></Relationships>
</file>

<file path=ppt/slides/_rels/slide9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58.gif"/><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58.gif"/><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58.gif"/><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58.gi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58.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10"/>
          <p:cNvSpPr txBox="1">
            <a:spLocks noChangeArrowheads="1"/>
          </p:cNvSpPr>
          <p:nvPr/>
        </p:nvSpPr>
        <p:spPr bwMode="auto">
          <a:xfrm>
            <a:off x="0" y="5857892"/>
            <a:ext cx="9144000" cy="772519"/>
          </a:xfrm>
          <a:prstGeom prst="rect">
            <a:avLst/>
          </a:prstGeom>
          <a:noFill/>
          <a:ln w="9525">
            <a:noFill/>
            <a:miter lim="800000"/>
            <a:headEnd/>
            <a:tailEnd/>
          </a:ln>
          <a:effectLst/>
        </p:spPr>
        <p:txBody>
          <a:bodyPr wrap="square">
            <a:spAutoFit/>
          </a:bodyPr>
          <a:lstStyle/>
          <a:p>
            <a:pPr algn="ctr">
              <a:lnSpc>
                <a:spcPct val="85000"/>
              </a:lnSpc>
              <a:spcBef>
                <a:spcPts val="0"/>
              </a:spcBef>
              <a:defRPr/>
            </a:pPr>
            <a:r>
              <a:rPr lang="ru-RU" sz="26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Материал подготовлен </a:t>
            </a:r>
            <a:r>
              <a:rPr lang="ru-RU" sz="26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кандидатом технических наук Кузьминой Ириной Викторовной </a:t>
            </a:r>
            <a:endParaRPr lang="ru-RU" sz="26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pic>
        <p:nvPicPr>
          <p:cNvPr id="20" name="Picture 2" descr="Новости Белгорода - Ежедневная лента новостей о событиях в Белгороде и области. Белгородские новости: политика, экономика, культ"/>
          <p:cNvPicPr>
            <a:picLocks noChangeAspect="1" noChangeArrowheads="1"/>
          </p:cNvPicPr>
          <p:nvPr/>
        </p:nvPicPr>
        <p:blipFill>
          <a:blip r:embed="rId3" cstate="print"/>
          <a:srcRect/>
          <a:stretch>
            <a:fillRect/>
          </a:stretch>
        </p:blipFill>
        <p:spPr bwMode="auto">
          <a:xfrm>
            <a:off x="2571736" y="2966997"/>
            <a:ext cx="3857652" cy="2462267"/>
          </a:xfrm>
          <a:prstGeom prst="rect">
            <a:avLst/>
          </a:prstGeom>
          <a:noFill/>
        </p:spPr>
      </p:pic>
      <p:pic>
        <p:nvPicPr>
          <p:cNvPr id="25" name="Picture 21" descr="химик"/>
          <p:cNvPicPr>
            <a:picLocks noChangeAspect="1" noChangeArrowheads="1" noCrop="1"/>
          </p:cNvPicPr>
          <p:nvPr/>
        </p:nvPicPr>
        <p:blipFill>
          <a:blip r:embed="rId4" cstate="print"/>
          <a:srcRect/>
          <a:stretch>
            <a:fillRect/>
          </a:stretch>
        </p:blipFill>
        <p:spPr bwMode="auto">
          <a:xfrm>
            <a:off x="4071934" y="4473592"/>
            <a:ext cx="914400" cy="1455738"/>
          </a:xfrm>
          <a:prstGeom prst="rect">
            <a:avLst/>
          </a:prstGeom>
          <a:noFill/>
          <a:ln w="9525">
            <a:noFill/>
            <a:miter lim="800000"/>
            <a:headEnd/>
            <a:tailEnd/>
          </a:ln>
        </p:spPr>
      </p:pic>
      <p:sp>
        <p:nvSpPr>
          <p:cNvPr id="14" name="Управляющая кнопка: домой 13">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WordArt 7"/>
          <p:cNvSpPr>
            <a:spLocks noChangeArrowheads="1" noChangeShapeType="1" noTextEdit="1"/>
          </p:cNvSpPr>
          <p:nvPr/>
        </p:nvSpPr>
        <p:spPr bwMode="auto">
          <a:xfrm>
            <a:off x="303258" y="980728"/>
            <a:ext cx="8628121" cy="785818"/>
          </a:xfrm>
          <a:prstGeom prst="rect">
            <a:avLst/>
          </a:prstGeom>
        </p:spPr>
        <p:txBody>
          <a:bodyPr wrap="none" fromWordArt="1">
            <a:prstTxWarp prst="textPlain">
              <a:avLst>
                <a:gd name="adj" fmla="val 50000"/>
              </a:avLst>
            </a:prstTxWarp>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0000"/>
              </a:lnSpc>
            </a:pPr>
            <a:r>
              <a:rPr lang="ru-RU" sz="3600" b="1" dirty="0" smtClean="0">
                <a:ln w="11430">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rPr>
              <a:t>МДК.03.01«Очистка </a:t>
            </a:r>
            <a:r>
              <a:rPr lang="ru-RU" sz="3600" b="1" dirty="0" smtClean="0">
                <a:ln w="11430">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rPr>
              <a:t>и контроль качества </a:t>
            </a:r>
          </a:p>
          <a:p>
            <a:pPr algn="ctr">
              <a:lnSpc>
                <a:spcPct val="80000"/>
              </a:lnSpc>
            </a:pPr>
            <a:r>
              <a:rPr lang="ru-RU" sz="3600" b="1" dirty="0" smtClean="0">
                <a:ln w="11430">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rPr>
              <a:t>природных и сточных </a:t>
            </a:r>
            <a:r>
              <a:rPr lang="ru-RU" sz="3600" b="1" dirty="0" smtClean="0">
                <a:ln w="11430">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rPr>
              <a:t>вод»</a:t>
            </a:r>
            <a:r>
              <a:rPr lang="ru-RU" sz="3600" b="1" dirty="0" smtClean="0">
                <a:ln w="11430">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 </a:t>
            </a:r>
            <a:endParaRPr lang="ru-RU" sz="3600" b="1" kern="10" dirty="0">
              <a:ln w="11430">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endParaRPr>
          </a:p>
        </p:txBody>
      </p:sp>
      <p:sp>
        <p:nvSpPr>
          <p:cNvPr id="9" name="Прямоугольник 8"/>
          <p:cNvSpPr/>
          <p:nvPr/>
        </p:nvSpPr>
        <p:spPr>
          <a:xfrm>
            <a:off x="1785918" y="1988840"/>
            <a:ext cx="5787162" cy="707886"/>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4000" b="1" dirty="0" smtClean="0">
                <a:ln w="11430">
                  <a:solidFill>
                    <a:sysClr val="windowText" lastClr="000000"/>
                  </a:solidFill>
                </a:ln>
                <a:solidFill>
                  <a:srgbClr val="0000FF"/>
                </a:solidFill>
                <a:effectLst>
                  <a:outerShdw blurRad="50800" dist="39000" dir="5460000" algn="tl">
                    <a:srgbClr val="000000">
                      <a:alpha val="38000"/>
                    </a:srgbClr>
                  </a:outerShdw>
                </a:effectLst>
                <a:latin typeface="Arial Black" pitchFamily="34" charset="0"/>
                <a:cs typeface="Arial" pitchFamily="34" charset="0"/>
              </a:rPr>
              <a:t>Вода и ее свойства</a:t>
            </a:r>
            <a:endParaRPr lang="ru-RU" sz="4000" b="1" dirty="0">
              <a:ln w="11430">
                <a:solidFill>
                  <a:sysClr val="windowText" lastClr="000000"/>
                </a:solidFill>
              </a:ln>
              <a:solidFill>
                <a:srgbClr val="0000FF"/>
              </a:solidFill>
              <a:effectLst>
                <a:outerShdw blurRad="50800" dist="39000" dir="5460000" algn="tl">
                  <a:srgbClr val="000000">
                    <a:alpha val="38000"/>
                  </a:srgbClr>
                </a:outerShdw>
              </a:effectLst>
              <a:latin typeface="Arial Black" pitchFamily="34" charset="0"/>
            </a:endParaRPr>
          </a:p>
        </p:txBody>
      </p:sp>
      <p:sp>
        <p:nvSpPr>
          <p:cNvPr id="12" name="Прямоугольник 11"/>
          <p:cNvSpPr/>
          <p:nvPr/>
        </p:nvSpPr>
        <p:spPr>
          <a:xfrm>
            <a:off x="214282" y="71414"/>
            <a:ext cx="8786874" cy="722762"/>
          </a:xfrm>
          <a:prstGeom prst="rect">
            <a:avLst/>
          </a:prstGeom>
        </p:spPr>
        <p:txBody>
          <a:bodyPr wrap="square">
            <a:spAutoFit/>
            <a:scene3d>
              <a:camera prst="orthographicFront"/>
              <a:lightRig rig="threePt" dir="t"/>
            </a:scene3d>
            <a:sp3d extrusionH="57150">
              <a:bevelT w="38100" h="38100" prst="angle"/>
            </a:sp3d>
          </a:bodyPr>
          <a:lstStyle/>
          <a:p>
            <a:pPr lvl="0" algn="ctr" fontAlgn="base">
              <a:lnSpc>
                <a:spcPct val="85000"/>
              </a:lnSpc>
              <a:spcBef>
                <a:spcPct val="0"/>
              </a:spcBef>
              <a:spcAft>
                <a:spcPct val="0"/>
              </a:spcAft>
            </a:pPr>
            <a:r>
              <a:rPr lang="ru-RU" sz="24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ea typeface="Times New Roman" pitchFamily="18" charset="0"/>
                <a:cs typeface="Times New Roman" pitchFamily="18" charset="0"/>
              </a:rPr>
              <a:t>«Новороссийский колледж строительства и экономики»  </a:t>
            </a:r>
            <a:r>
              <a:rPr lang="ru-RU" sz="2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ea typeface="Times New Roman" pitchFamily="18" charset="0"/>
                <a:cs typeface="Times New Roman" pitchFamily="18" charset="0"/>
              </a:rPr>
              <a:t>(ГАПОУ КК «НКСЭ»)</a:t>
            </a:r>
            <a:endParaRPr lang="ru-RU" sz="2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45072" name="Rectangle 16"/>
          <p:cNvSpPr>
            <a:spLocks noChangeArrowheads="1"/>
          </p:cNvSpPr>
          <p:nvPr/>
        </p:nvSpPr>
        <p:spPr bwMode="auto">
          <a:xfrm>
            <a:off x="0" y="1343025"/>
            <a:ext cx="9144000" cy="0"/>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3" name="Прямоугольник 22"/>
          <p:cNvSpPr/>
          <p:nvPr/>
        </p:nvSpPr>
        <p:spPr>
          <a:xfrm>
            <a:off x="142844" y="75562"/>
            <a:ext cx="8786874" cy="4853636"/>
          </a:xfrm>
          <a:prstGeom prst="rect">
            <a:avLst/>
          </a:prstGeom>
        </p:spPr>
        <p:txBody>
          <a:bodyPr wrap="square">
            <a:spAutoFit/>
          </a:bodyPr>
          <a:lstStyle/>
          <a:p>
            <a:pPr lvl="0" indent="450850" algn="just" fontAlgn="base">
              <a:lnSpc>
                <a:spcPct val="85000"/>
              </a:lnSpc>
              <a:spcBef>
                <a:spcPct val="0"/>
              </a:spcBef>
              <a:spcAft>
                <a:spcPct val="0"/>
              </a:spcAft>
            </a:pPr>
            <a:r>
              <a:rPr lang="ru-RU" sz="26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Массовые числа изотопов </a:t>
            </a:r>
            <a:r>
              <a:rPr lang="ru-RU" sz="2600" b="1" u="sng" dirty="0" smtClean="0">
                <a:latin typeface="Arial" pitchFamily="34" charset="0"/>
                <a:ea typeface="Times New Roman" pitchFamily="18" charset="0"/>
                <a:cs typeface="Arial" pitchFamily="34" charset="0"/>
              </a:rPr>
              <a:t>всегда выражают целыми числами</a:t>
            </a:r>
            <a:r>
              <a:rPr lang="ru-RU" sz="2600" b="1" dirty="0" smtClean="0">
                <a:latin typeface="Arial" pitchFamily="34" charset="0"/>
                <a:ea typeface="Times New Roman" pitchFamily="18" charset="0"/>
                <a:cs typeface="Arial" pitchFamily="34" charset="0"/>
              </a:rPr>
              <a:t>. Но в природе содержание каждого изотопа различно, поэтому относительные атомные массы элементов имеют не целочисленные значения.</a:t>
            </a:r>
            <a:endParaRPr lang="ru-RU" sz="2600" b="1" dirty="0" smtClean="0">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26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Относительная атомная масса элемента</a:t>
            </a:r>
            <a:r>
              <a:rPr lang="ru-RU" sz="2600" b="1" dirty="0" smtClean="0">
                <a:latin typeface="Arial" pitchFamily="34" charset="0"/>
                <a:ea typeface="Times New Roman" pitchFamily="18" charset="0"/>
                <a:cs typeface="Arial" pitchFamily="34" charset="0"/>
              </a:rPr>
              <a:t>, которая указана в Периодической системе химических элементов, является средней величиной из массовых чисел всех его природных изотопов с учётом их распространённости.</a:t>
            </a:r>
            <a:endParaRPr lang="ru-RU" sz="2600" b="1" dirty="0" smtClean="0">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2600" b="1" dirty="0" smtClean="0">
                <a:latin typeface="Arial" pitchFamily="34" charset="0"/>
                <a:ea typeface="Times New Roman" pitchFamily="18" charset="0"/>
                <a:cs typeface="Arial" pitchFamily="34" charset="0"/>
              </a:rPr>
              <a:t>Например, </a:t>
            </a:r>
            <a:r>
              <a:rPr lang="ru-RU" sz="2600" b="1" u="sng" dirty="0" smtClean="0">
                <a:latin typeface="Arial" pitchFamily="34" charset="0"/>
                <a:ea typeface="Times New Roman" pitchFamily="18" charset="0"/>
                <a:cs typeface="Arial" pitchFamily="34" charset="0"/>
              </a:rPr>
              <a:t>содержание</a:t>
            </a:r>
            <a:r>
              <a:rPr lang="ru-RU" sz="2600" b="1" dirty="0" smtClean="0">
                <a:latin typeface="Arial" pitchFamily="34" charset="0"/>
                <a:ea typeface="Times New Roman" pitchFamily="18" charset="0"/>
                <a:cs typeface="Arial" pitchFamily="34" charset="0"/>
              </a:rPr>
              <a:t> </a:t>
            </a:r>
            <a:r>
              <a:rPr lang="ru-RU" sz="2600" b="1" dirty="0" smtClean="0">
                <a:solidFill>
                  <a:srgbClr val="4B5834"/>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 природе </a:t>
            </a:r>
            <a:r>
              <a:rPr lang="ru-RU" sz="2600" b="1" dirty="0" smtClean="0">
                <a:solidFill>
                  <a:srgbClr val="3366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изотопа хлора </a:t>
            </a:r>
            <a:r>
              <a:rPr lang="ru-RU" sz="2600" b="1" dirty="0" smtClean="0">
                <a:latin typeface="Arial" pitchFamily="34" charset="0"/>
                <a:ea typeface="Times New Roman" pitchFamily="18" charset="0"/>
                <a:cs typeface="Arial" pitchFamily="34" charset="0"/>
              </a:rPr>
              <a:t>с массовым числом 35 (  ) составляет 75,5%, а изотопа хлора с массовым числом 37 (    ) – 24,5 %. Следовательно:</a:t>
            </a:r>
            <a:endParaRPr lang="ru-RU" sz="2400" dirty="0" smtClean="0">
              <a:latin typeface="Arial" pitchFamily="34" charset="0"/>
              <a:cs typeface="Arial" pitchFamily="34" charset="0"/>
            </a:endParaRPr>
          </a:p>
        </p:txBody>
      </p:sp>
      <p:pic>
        <p:nvPicPr>
          <p:cNvPr id="27" name="Рисунок 374"/>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Lst>
          </a:blip>
          <a:srcRect/>
          <a:stretch>
            <a:fillRect/>
          </a:stretch>
        </p:blipFill>
        <p:spPr bwMode="auto">
          <a:xfrm>
            <a:off x="2993870" y="4929198"/>
            <a:ext cx="4507088" cy="714380"/>
          </a:xfrm>
          <a:prstGeom prst="roundRect">
            <a:avLst/>
          </a:prstGeom>
          <a:noFill/>
          <a:ln w="28575">
            <a:solidFill>
              <a:srgbClr val="C00000"/>
            </a:solidFill>
          </a:ln>
          <a:scene3d>
            <a:camera prst="orthographicFront"/>
            <a:lightRig rig="threePt" dir="t"/>
          </a:scene3d>
          <a:sp3d>
            <a:bevelT/>
          </a:sp3d>
        </p:spPr>
      </p:pic>
      <p:pic>
        <p:nvPicPr>
          <p:cNvPr id="28" name="Picture 5" descr="http://d3mlntcv38ck9k.cloudfront.net/content/konspekt_image/57349/9c0df170_fca0_0130_00aa_22000a1c9e18.jpg"/>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Lst>
          </a:blip>
          <a:srcRect/>
          <a:stretch>
            <a:fillRect/>
          </a:stretch>
        </p:blipFill>
        <p:spPr bwMode="auto">
          <a:xfrm>
            <a:off x="0" y="5072050"/>
            <a:ext cx="2428378" cy="1785950"/>
          </a:xfrm>
          <a:prstGeom prst="rect">
            <a:avLst/>
          </a:prstGeom>
          <a:noFill/>
          <a:scene3d>
            <a:camera prst="orthographicFront"/>
            <a:lightRig rig="threePt" dir="t"/>
          </a:scene3d>
          <a:sp3d>
            <a:bevelT/>
          </a:sp3d>
        </p:spPr>
      </p:pic>
      <p:pic>
        <p:nvPicPr>
          <p:cNvPr id="45073" name="Picture 17"/>
          <p:cNvPicPr>
            <a:picLocks noChangeAspect="1" noChangeArrowheads="1"/>
          </p:cNvPicPr>
          <p:nvPr/>
        </p:nvPicPr>
        <p:blipFill>
          <a:blip r:embed="rId7" cstate="print"/>
          <a:srcRect/>
          <a:stretch>
            <a:fillRect/>
          </a:stretch>
        </p:blipFill>
        <p:spPr bwMode="auto">
          <a:xfrm>
            <a:off x="4643439" y="3801589"/>
            <a:ext cx="428628" cy="346551"/>
          </a:xfrm>
          <a:prstGeom prst="rect">
            <a:avLst/>
          </a:prstGeom>
          <a:noFill/>
          <a:ln w="9525">
            <a:noFill/>
            <a:miter lim="800000"/>
            <a:headEnd/>
            <a:tailEnd/>
          </a:ln>
          <a:effectLst/>
        </p:spPr>
      </p:pic>
      <p:pic>
        <p:nvPicPr>
          <p:cNvPr id="45074" name="Picture 18"/>
          <p:cNvPicPr>
            <a:picLocks noChangeAspect="1" noChangeArrowheads="1"/>
          </p:cNvPicPr>
          <p:nvPr/>
        </p:nvPicPr>
        <p:blipFill>
          <a:blip r:embed="rId8" cstate="print"/>
          <a:srcRect/>
          <a:stretch>
            <a:fillRect/>
          </a:stretch>
        </p:blipFill>
        <p:spPr bwMode="auto">
          <a:xfrm>
            <a:off x="6786578" y="4165406"/>
            <a:ext cx="428628" cy="330400"/>
          </a:xfrm>
          <a:prstGeom prst="rect">
            <a:avLst/>
          </a:prstGeom>
          <a:noFill/>
          <a:ln w="9525">
            <a:noFill/>
            <a:miter lim="800000"/>
            <a:headEnd/>
            <a:tailEnd/>
          </a:ln>
          <a:effectLst/>
        </p:spPr>
      </p:pic>
      <p:sp>
        <p:nvSpPr>
          <p:cNvPr id="1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домой 17">
            <a:hlinkClick r:id="rId9"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Рисунок 8" descr="002.gif"/>
          <p:cNvPicPr>
            <a:picLocks noChangeAspect="1"/>
          </p:cNvPicPr>
          <p:nvPr/>
        </p:nvPicPr>
        <p:blipFill>
          <a:blip r:embed="rId3" cstate="print"/>
          <a:srcRect/>
          <a:stretch>
            <a:fillRect/>
          </a:stretch>
        </p:blipFill>
        <p:spPr bwMode="auto">
          <a:xfrm>
            <a:off x="142844" y="0"/>
            <a:ext cx="714383" cy="714383"/>
          </a:xfrm>
          <a:prstGeom prst="rect">
            <a:avLst/>
          </a:prstGeom>
          <a:noFill/>
          <a:ln w="9525">
            <a:noFill/>
            <a:miter lim="800000"/>
            <a:headEnd/>
            <a:tailEnd/>
          </a:ln>
        </p:spPr>
      </p:pic>
      <p:sp>
        <p:nvSpPr>
          <p:cNvPr id="12" name="Прямоугольник 11"/>
          <p:cNvSpPr/>
          <p:nvPr/>
        </p:nvSpPr>
        <p:spPr>
          <a:xfrm>
            <a:off x="142844" y="682269"/>
            <a:ext cx="8858312" cy="5389937"/>
          </a:xfrm>
          <a:prstGeom prst="rect">
            <a:avLst/>
          </a:prstGeom>
        </p:spPr>
        <p:txBody>
          <a:bodyPr wrap="square">
            <a:spAutoFit/>
          </a:bodyPr>
          <a:lstStyle/>
          <a:p>
            <a:pPr marL="514350" indent="-514350" algn="just">
              <a:lnSpc>
                <a:spcPct val="85000"/>
              </a:lnSpc>
              <a:buFont typeface="+mj-lt"/>
              <a:buAutoNum type="arabicPeriod" startAt="30"/>
            </a:pPr>
            <a:r>
              <a:rPr lang="ru-RU" sz="2700" b="1" dirty="0" smtClean="0">
                <a:latin typeface="Arial" pitchFamily="34" charset="0"/>
                <a:cs typeface="Arial" pitchFamily="34" charset="0"/>
              </a:rPr>
              <a:t>http://www.webqc.org/periodictable-Rutherfordium-Rf.html</a:t>
            </a:r>
          </a:p>
          <a:p>
            <a:pPr marL="514350" indent="-514350" algn="just">
              <a:lnSpc>
                <a:spcPct val="85000"/>
              </a:lnSpc>
              <a:buFont typeface="+mj-lt"/>
              <a:buAutoNum type="arabicPeriod" startAt="30"/>
            </a:pPr>
            <a:r>
              <a:rPr lang="en-US" sz="2700" b="1" dirty="0" smtClean="0">
                <a:latin typeface="Arial" pitchFamily="34" charset="0"/>
                <a:cs typeface="Arial" pitchFamily="34" charset="0"/>
              </a:rPr>
              <a:t>https://ru.wikipedia.org/wiki/%D0%9B%D1%8C%D1%8E%D0%B8%D1%81,_%D0%93%D0%B8%D0%BB%D0%B1%D0%B5%D1%80%D1%82_%D0%9D%D1%8C%D1%8E%D1%82%D0%BE%D0%BD</a:t>
            </a:r>
            <a:endParaRPr lang="ru-RU" sz="2700" b="1" dirty="0" smtClean="0">
              <a:latin typeface="Arial" pitchFamily="34" charset="0"/>
              <a:cs typeface="Arial" pitchFamily="34" charset="0"/>
            </a:endParaRPr>
          </a:p>
          <a:p>
            <a:pPr marL="514350" indent="-514350" algn="just">
              <a:lnSpc>
                <a:spcPct val="85000"/>
              </a:lnSpc>
              <a:buFont typeface="+mj-lt"/>
              <a:buAutoNum type="arabicPeriod" startAt="30"/>
            </a:pPr>
            <a:r>
              <a:rPr lang="en-US" sz="2700" b="1" dirty="0" smtClean="0">
                <a:latin typeface="Arial" pitchFamily="34" charset="0"/>
                <a:cs typeface="Arial" pitchFamily="34" charset="0"/>
              </a:rPr>
              <a:t>http://podelise.ru/docs/index-24513145-1.html</a:t>
            </a:r>
            <a:endParaRPr lang="ru-RU" sz="2700" b="1" dirty="0" smtClean="0">
              <a:latin typeface="Arial" pitchFamily="34" charset="0"/>
              <a:cs typeface="Arial" pitchFamily="34" charset="0"/>
            </a:endParaRPr>
          </a:p>
          <a:p>
            <a:pPr marL="514350" indent="-514350" algn="just">
              <a:lnSpc>
                <a:spcPct val="85000"/>
              </a:lnSpc>
              <a:buFont typeface="+mj-lt"/>
              <a:buAutoNum type="arabicPeriod" startAt="30"/>
            </a:pPr>
            <a:r>
              <a:rPr lang="en-US" sz="2700" b="1" dirty="0" smtClean="0">
                <a:latin typeface="Arial" pitchFamily="34" charset="0"/>
                <a:cs typeface="Arial" pitchFamily="34" charset="0"/>
              </a:rPr>
              <a:t>http://www.syl.ru/article/150485/mod_stepen-dissotsiatsii-elektrolityi-i-polojeniya-teorii-elektroliticheskoy-dissotsiatsii</a:t>
            </a:r>
            <a:endParaRPr lang="ru-RU" sz="2700" b="1" dirty="0" smtClean="0">
              <a:latin typeface="Arial" pitchFamily="34" charset="0"/>
              <a:cs typeface="Arial" pitchFamily="34" charset="0"/>
            </a:endParaRPr>
          </a:p>
          <a:p>
            <a:pPr marL="514350" indent="-514350" algn="just">
              <a:lnSpc>
                <a:spcPct val="85000"/>
              </a:lnSpc>
              <a:buFont typeface="+mj-lt"/>
              <a:buAutoNum type="arabicPeriod" startAt="30"/>
            </a:pPr>
            <a:r>
              <a:rPr lang="ru-RU" sz="2700" b="1" dirty="0" err="1" smtClean="0">
                <a:latin typeface="Arial" pitchFamily="34" charset="0"/>
                <a:cs typeface="Arial" pitchFamily="34" charset="0"/>
              </a:rPr>
              <a:t>Новошннский</a:t>
            </a:r>
            <a:r>
              <a:rPr lang="ru-RU" sz="2700" b="1" dirty="0" smtClean="0">
                <a:latin typeface="Arial" pitchFamily="34" charset="0"/>
                <a:cs typeface="Arial" pitchFamily="34" charset="0"/>
              </a:rPr>
              <a:t> И. И., </a:t>
            </a:r>
            <a:r>
              <a:rPr lang="ru-RU" sz="2700" b="1" dirty="0" err="1" smtClean="0">
                <a:latin typeface="Arial" pitchFamily="34" charset="0"/>
                <a:cs typeface="Arial" pitchFamily="34" charset="0"/>
              </a:rPr>
              <a:t>Новошинская</a:t>
            </a:r>
            <a:r>
              <a:rPr lang="ru-RU" sz="2700" b="1" dirty="0" smtClean="0">
                <a:latin typeface="Arial" pitchFamily="34" charset="0"/>
                <a:cs typeface="Arial" pitchFamily="34" charset="0"/>
              </a:rPr>
              <a:t> Н. С. Химия: учебник для 10(11) класса </a:t>
            </a:r>
            <a:r>
              <a:rPr lang="ru-RU" sz="2700" b="1" dirty="0" err="1" smtClean="0">
                <a:latin typeface="Arial" pitchFamily="34" charset="0"/>
                <a:cs typeface="Arial" pitchFamily="34" charset="0"/>
              </a:rPr>
              <a:t>общеобразователь-ных</a:t>
            </a:r>
            <a:r>
              <a:rPr lang="ru-RU" sz="2700" b="1" dirty="0" smtClean="0">
                <a:latin typeface="Arial" pitchFamily="34" charset="0"/>
                <a:cs typeface="Arial" pitchFamily="34" charset="0"/>
              </a:rPr>
              <a:t> учреждений/И. И. </a:t>
            </a:r>
            <a:r>
              <a:rPr lang="ru-RU" sz="2700" b="1" dirty="0" err="1" smtClean="0">
                <a:latin typeface="Arial" pitchFamily="34" charset="0"/>
                <a:cs typeface="Arial" pitchFamily="34" charset="0"/>
              </a:rPr>
              <a:t>Новошинский</a:t>
            </a:r>
            <a:r>
              <a:rPr lang="ru-RU" sz="2700" b="1" dirty="0" smtClean="0">
                <a:latin typeface="Arial" pitchFamily="34" charset="0"/>
                <a:cs typeface="Arial" pitchFamily="34" charset="0"/>
              </a:rPr>
              <a:t>, Н. С. </a:t>
            </a:r>
            <a:r>
              <a:rPr lang="ru-RU" sz="2700" b="1" dirty="0" err="1" smtClean="0">
                <a:latin typeface="Arial" pitchFamily="34" charset="0"/>
                <a:cs typeface="Arial" pitchFamily="34" charset="0"/>
              </a:rPr>
              <a:t>Новошинская</a:t>
            </a:r>
            <a:r>
              <a:rPr lang="ru-RU" sz="2700" b="1" dirty="0" smtClean="0">
                <a:latin typeface="Arial" pitchFamily="34" charset="0"/>
                <a:cs typeface="Arial" pitchFamily="34" charset="0"/>
              </a:rPr>
              <a:t>. – М.: ООО «Русское слово – учебник», 2014. (ФГОС. Инновационная школа).</a:t>
            </a:r>
            <a:endParaRPr lang="ru-RU" sz="2500" b="1" dirty="0" smtClean="0">
              <a:latin typeface="Arial" pitchFamily="34" charset="0"/>
              <a:cs typeface="Arial" pitchFamily="34" charset="0"/>
            </a:endParaRPr>
          </a:p>
        </p:txBody>
      </p:sp>
      <p:sp>
        <p:nvSpPr>
          <p:cNvPr id="18" name="TextBox 17"/>
          <p:cNvSpPr txBox="1"/>
          <p:nvPr/>
        </p:nvSpPr>
        <p:spPr>
          <a:xfrm>
            <a:off x="857224" y="129581"/>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endPar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Рисунок 8" descr="002.gif"/>
          <p:cNvPicPr>
            <a:picLocks noChangeAspect="1"/>
          </p:cNvPicPr>
          <p:nvPr/>
        </p:nvPicPr>
        <p:blipFill>
          <a:blip r:embed="rId2" cstate="print"/>
          <a:srcRect/>
          <a:stretch>
            <a:fillRect/>
          </a:stretch>
        </p:blipFill>
        <p:spPr bwMode="auto">
          <a:xfrm>
            <a:off x="142844" y="0"/>
            <a:ext cx="714383" cy="714383"/>
          </a:xfrm>
          <a:prstGeom prst="rect">
            <a:avLst/>
          </a:prstGeom>
          <a:noFill/>
          <a:ln w="9525">
            <a:noFill/>
            <a:miter lim="800000"/>
            <a:headEnd/>
            <a:tailEnd/>
          </a:ln>
        </p:spPr>
      </p:pic>
      <p:sp>
        <p:nvSpPr>
          <p:cNvPr id="12" name="Прямоугольник 11"/>
          <p:cNvSpPr/>
          <p:nvPr/>
        </p:nvSpPr>
        <p:spPr>
          <a:xfrm>
            <a:off x="142844" y="709418"/>
            <a:ext cx="8858312" cy="5743111"/>
          </a:xfrm>
          <a:prstGeom prst="rect">
            <a:avLst/>
          </a:prstGeom>
        </p:spPr>
        <p:txBody>
          <a:bodyPr wrap="square">
            <a:spAutoFit/>
          </a:bodyPr>
          <a:lstStyle/>
          <a:p>
            <a:pPr marL="514350" indent="-514350" algn="just">
              <a:lnSpc>
                <a:spcPct val="85000"/>
              </a:lnSpc>
              <a:buFont typeface="+mj-lt"/>
              <a:buAutoNum type="arabicPeriod" startAt="35"/>
              <a:tabLst>
                <a:tab pos="0" algn="l"/>
              </a:tabLst>
            </a:pPr>
            <a:r>
              <a:rPr lang="en-US" sz="2700" b="1" dirty="0" smtClean="0">
                <a:latin typeface="Arial" pitchFamily="34" charset="0"/>
                <a:cs typeface="Arial" pitchFamily="34" charset="0"/>
              </a:rPr>
              <a:t>http://ppt4web.ru/khimija/ehlektroliticheskaja-dissociacija.html</a:t>
            </a:r>
            <a:endParaRPr lang="ru-RU" sz="2700" b="1" dirty="0" smtClean="0">
              <a:latin typeface="Arial" pitchFamily="34" charset="0"/>
              <a:cs typeface="Arial" pitchFamily="34" charset="0"/>
            </a:endParaRPr>
          </a:p>
          <a:p>
            <a:pPr marL="514350" indent="-514350" algn="just">
              <a:lnSpc>
                <a:spcPct val="85000"/>
              </a:lnSpc>
              <a:buFont typeface="+mj-lt"/>
              <a:buAutoNum type="arabicPeriod" startAt="35"/>
              <a:tabLst>
                <a:tab pos="0" algn="l"/>
              </a:tabLst>
            </a:pPr>
            <a:r>
              <a:rPr lang="en-US" sz="2700" b="1" dirty="0" smtClean="0">
                <a:latin typeface="Arial" pitchFamily="34" charset="0"/>
                <a:cs typeface="Arial" pitchFamily="34" charset="0"/>
              </a:rPr>
              <a:t>http://www.tryphonov.ru/tryphonov5/terms5/pK4.htm</a:t>
            </a:r>
            <a:endParaRPr lang="ru-RU" sz="2700" b="1" dirty="0" smtClean="0">
              <a:latin typeface="Arial" pitchFamily="34" charset="0"/>
              <a:cs typeface="Arial" pitchFamily="34" charset="0"/>
            </a:endParaRPr>
          </a:p>
          <a:p>
            <a:pPr marL="514350" indent="-514350" algn="just">
              <a:lnSpc>
                <a:spcPct val="85000"/>
              </a:lnSpc>
              <a:buFont typeface="+mj-lt"/>
              <a:buAutoNum type="arabicPeriod" startAt="35"/>
              <a:tabLst>
                <a:tab pos="0" algn="l"/>
              </a:tabLst>
            </a:pPr>
            <a:r>
              <a:rPr lang="en-US" sz="2700" b="1" dirty="0" smtClean="0">
                <a:latin typeface="Arial" pitchFamily="34" charset="0"/>
                <a:cs typeface="Arial" pitchFamily="34" charset="0"/>
              </a:rPr>
              <a:t>http://demexp.pspu.ru/digital_resources?page=3</a:t>
            </a:r>
            <a:endParaRPr lang="ru-RU" sz="2700" b="1" dirty="0" smtClean="0">
              <a:latin typeface="Arial" pitchFamily="34" charset="0"/>
              <a:cs typeface="Arial" pitchFamily="34" charset="0"/>
            </a:endParaRPr>
          </a:p>
          <a:p>
            <a:pPr marL="457200" lvl="0" indent="-457200" algn="just">
              <a:lnSpc>
                <a:spcPct val="85000"/>
              </a:lnSpc>
              <a:buFont typeface="+mj-lt"/>
              <a:buAutoNum type="arabicPeriod" startAt="35"/>
            </a:pPr>
            <a:r>
              <a:rPr lang="ru-RU" sz="2700" b="1" dirty="0" smtClean="0">
                <a:latin typeface="Arial" pitchFamily="34" charset="0"/>
                <a:cs typeface="Arial" pitchFamily="34" charset="0"/>
              </a:rPr>
              <a:t>http://autosquad.ru/kak-polzovatsya-areometrom</a:t>
            </a:r>
          </a:p>
          <a:p>
            <a:pPr marL="457200" indent="-457200" algn="just">
              <a:lnSpc>
                <a:spcPct val="85000"/>
              </a:lnSpc>
              <a:buFont typeface="+mj-lt"/>
              <a:buAutoNum type="arabicPeriod" startAt="35"/>
            </a:pPr>
            <a:r>
              <a:rPr lang="ru-RU" sz="2700" b="1" dirty="0" smtClean="0">
                <a:latin typeface="Arial" pitchFamily="34" charset="0"/>
                <a:cs typeface="Arial" pitchFamily="34" charset="0"/>
              </a:rPr>
              <a:t>http://rpp.nashaucheba.ru/docs/index-53922.html</a:t>
            </a:r>
          </a:p>
          <a:p>
            <a:pPr marL="457200" indent="-457200" algn="just">
              <a:lnSpc>
                <a:spcPct val="85000"/>
              </a:lnSpc>
              <a:buFont typeface="+mj-lt"/>
              <a:buAutoNum type="arabicPeriod" startAt="35"/>
            </a:pPr>
            <a:r>
              <a:rPr lang="ru-RU" sz="2700" b="1" dirty="0" smtClean="0">
                <a:latin typeface="Arial" pitchFamily="34" charset="0"/>
                <a:cs typeface="Arial" pitchFamily="34" charset="0"/>
              </a:rPr>
              <a:t>http://fizhim.com/prigotovlenie-rastvora-i-izmerenie-e/</a:t>
            </a:r>
          </a:p>
          <a:p>
            <a:pPr marL="457200" indent="-457200" algn="just">
              <a:lnSpc>
                <a:spcPct val="85000"/>
              </a:lnSpc>
              <a:buFont typeface="+mj-lt"/>
              <a:buAutoNum type="arabicPeriod" startAt="35"/>
            </a:pPr>
            <a:r>
              <a:rPr lang="ru-RU" sz="2700" b="1" dirty="0" smtClean="0">
                <a:latin typeface="Arial" pitchFamily="34" charset="0"/>
                <a:cs typeface="Arial" pitchFamily="34" charset="0"/>
              </a:rPr>
              <a:t>http://pogrebok.net/shop/termometry_areometry/areometr_dlya_soli/</a:t>
            </a:r>
          </a:p>
          <a:p>
            <a:pPr marL="457200" indent="-457200" algn="just">
              <a:lnSpc>
                <a:spcPct val="85000"/>
              </a:lnSpc>
              <a:buFont typeface="+mj-lt"/>
              <a:buAutoNum type="arabicPeriod" startAt="35"/>
            </a:pPr>
            <a:r>
              <a:rPr lang="ru-RU" sz="2700" b="1" dirty="0" smtClean="0">
                <a:latin typeface="Arial" pitchFamily="34" charset="0"/>
                <a:cs typeface="Arial" pitchFamily="34" charset="0"/>
              </a:rPr>
              <a:t>http://lib.convdocs.org/docs/index-63955.html?page=7</a:t>
            </a:r>
          </a:p>
          <a:p>
            <a:pPr marL="457200" indent="-457200" algn="just">
              <a:lnSpc>
                <a:spcPct val="85000"/>
              </a:lnSpc>
              <a:buFont typeface="+mj-lt"/>
              <a:buAutoNum type="arabicPeriod" startAt="35"/>
            </a:pPr>
            <a:r>
              <a:rPr lang="ru-RU" sz="2700" b="1" dirty="0" smtClean="0">
                <a:latin typeface="Arial" pitchFamily="34" charset="0"/>
                <a:cs typeface="Arial" pitchFamily="34" charset="0"/>
              </a:rPr>
              <a:t>http://ru.convdocs.org/docs/index-160605.html</a:t>
            </a:r>
          </a:p>
          <a:p>
            <a:pPr marL="457200" indent="-457200" algn="just">
              <a:lnSpc>
                <a:spcPct val="85000"/>
              </a:lnSpc>
              <a:buFont typeface="+mj-lt"/>
              <a:buAutoNum type="arabicPeriod" startAt="35"/>
            </a:pPr>
            <a:r>
              <a:rPr lang="ru-RU" sz="2700" b="1" dirty="0" smtClean="0">
                <a:latin typeface="Arial" pitchFamily="34" charset="0"/>
                <a:cs typeface="Arial" pitchFamily="34" charset="0"/>
              </a:rPr>
              <a:t>http://www.gastroscan.ru/handbook/117/2846</a:t>
            </a:r>
          </a:p>
          <a:p>
            <a:pPr marL="457200" indent="-457200" algn="just">
              <a:lnSpc>
                <a:spcPct val="85000"/>
              </a:lnSpc>
              <a:buFont typeface="+mj-lt"/>
              <a:buAutoNum type="arabicPeriod" startAt="35"/>
            </a:pPr>
            <a:r>
              <a:rPr lang="ru-RU" sz="2700" b="1" dirty="0" smtClean="0">
                <a:latin typeface="Arial" pitchFamily="34" charset="0"/>
                <a:cs typeface="Arial" pitchFamily="34" charset="0"/>
              </a:rPr>
              <a:t>http://liidweb.com/node/7683</a:t>
            </a:r>
          </a:p>
        </p:txBody>
      </p:sp>
      <p:sp>
        <p:nvSpPr>
          <p:cNvPr id="18" name="TextBox 17"/>
          <p:cNvSpPr txBox="1"/>
          <p:nvPr/>
        </p:nvSpPr>
        <p:spPr>
          <a:xfrm>
            <a:off x="857224" y="129581"/>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endPar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Рисунок 8" descr="002.gif"/>
          <p:cNvPicPr>
            <a:picLocks noChangeAspect="1"/>
          </p:cNvPicPr>
          <p:nvPr/>
        </p:nvPicPr>
        <p:blipFill>
          <a:blip r:embed="rId2" cstate="print"/>
          <a:srcRect/>
          <a:stretch>
            <a:fillRect/>
          </a:stretch>
        </p:blipFill>
        <p:spPr bwMode="auto">
          <a:xfrm>
            <a:off x="142844" y="0"/>
            <a:ext cx="714383" cy="714383"/>
          </a:xfrm>
          <a:prstGeom prst="rect">
            <a:avLst/>
          </a:prstGeom>
          <a:noFill/>
          <a:ln w="9525">
            <a:noFill/>
            <a:miter lim="800000"/>
            <a:headEnd/>
            <a:tailEnd/>
          </a:ln>
        </p:spPr>
      </p:pic>
      <p:sp>
        <p:nvSpPr>
          <p:cNvPr id="12" name="Прямоугольник 11"/>
          <p:cNvSpPr/>
          <p:nvPr/>
        </p:nvSpPr>
        <p:spPr>
          <a:xfrm>
            <a:off x="142844" y="1124744"/>
            <a:ext cx="8858312" cy="2996205"/>
          </a:xfrm>
          <a:prstGeom prst="rect">
            <a:avLst/>
          </a:prstGeom>
        </p:spPr>
        <p:txBody>
          <a:bodyPr wrap="square">
            <a:spAutoFit/>
          </a:bodyPr>
          <a:lstStyle/>
          <a:p>
            <a:pPr marL="514350" indent="-514350" algn="just">
              <a:lnSpc>
                <a:spcPct val="85000"/>
              </a:lnSpc>
              <a:buFont typeface="+mj-lt"/>
              <a:buAutoNum type="arabicPeriod" startAt="46"/>
            </a:pPr>
            <a:r>
              <a:rPr lang="ru-RU" sz="2800" b="1" dirty="0" smtClean="0">
                <a:latin typeface="Arial" pitchFamily="34" charset="0"/>
                <a:cs typeface="Arial" pitchFamily="34" charset="0"/>
              </a:rPr>
              <a:t>http://www.kristallikov.net/page5.html</a:t>
            </a:r>
          </a:p>
          <a:p>
            <a:pPr marL="457200" indent="-457200" algn="just">
              <a:lnSpc>
                <a:spcPct val="85000"/>
              </a:lnSpc>
              <a:buFont typeface="+mj-lt"/>
              <a:buAutoNum type="arabicPeriod" startAt="46"/>
            </a:pPr>
            <a:r>
              <a:rPr lang="ru-RU" sz="2800" b="1" dirty="0" smtClean="0">
                <a:latin typeface="Arial" pitchFamily="34" charset="0"/>
                <a:cs typeface="Arial" pitchFamily="34" charset="0"/>
              </a:rPr>
              <a:t>http://texvedkom.org/archives/115</a:t>
            </a:r>
          </a:p>
          <a:p>
            <a:pPr marL="457200" indent="-457200" algn="just">
              <a:lnSpc>
                <a:spcPct val="85000"/>
              </a:lnSpc>
              <a:buFont typeface="+mj-lt"/>
              <a:buAutoNum type="arabicPeriod" startAt="46"/>
            </a:pPr>
            <a:r>
              <a:rPr lang="ru-RU" sz="2800" b="1" dirty="0" smtClean="0">
                <a:latin typeface="Arial" pitchFamily="34" charset="0"/>
                <a:cs typeface="Arial" pitchFamily="34" charset="0"/>
              </a:rPr>
              <a:t>http://wiseparents.ru/eksperiment-s-kapustoj-ili-kak-menya-obvinili-v-besxozyajstvenosti/</a:t>
            </a:r>
          </a:p>
          <a:p>
            <a:pPr marL="457200" indent="-457200" algn="just">
              <a:lnSpc>
                <a:spcPct val="85000"/>
              </a:lnSpc>
              <a:buFont typeface="+mj-lt"/>
              <a:buAutoNum type="arabicPeriod" startAt="46"/>
            </a:pPr>
            <a:r>
              <a:rPr lang="ru-RU" sz="2800" b="1" dirty="0" smtClean="0">
                <a:latin typeface="Arial" pitchFamily="34" charset="0"/>
                <a:cs typeface="Arial" pitchFamily="34" charset="0"/>
              </a:rPr>
              <a:t>http://interactions.iciq.es/divulgaciocientifica/es/2013/01/06/larc-de-sant-marti-de-la-col-llombarda/</a:t>
            </a:r>
          </a:p>
          <a:p>
            <a:pPr marL="514350" indent="-514350" algn="just">
              <a:lnSpc>
                <a:spcPct val="85000"/>
              </a:lnSpc>
              <a:buFont typeface="+mj-lt"/>
              <a:buAutoNum type="arabicPeriod" startAt="46"/>
              <a:tabLst>
                <a:tab pos="0" algn="l"/>
              </a:tabLst>
            </a:pPr>
            <a:endParaRPr lang="ru-RU" sz="2600" b="1" dirty="0" smtClean="0">
              <a:solidFill>
                <a:schemeClr val="accent2">
                  <a:lumMod val="50000"/>
                </a:schemeClr>
              </a:solidFill>
              <a:latin typeface="Arial" pitchFamily="34" charset="0"/>
              <a:cs typeface="Arial" pitchFamily="34" charset="0"/>
            </a:endParaRPr>
          </a:p>
        </p:txBody>
      </p:sp>
      <p:sp>
        <p:nvSpPr>
          <p:cNvPr id="18" name="TextBox 17"/>
          <p:cNvSpPr txBox="1"/>
          <p:nvPr/>
        </p:nvSpPr>
        <p:spPr>
          <a:xfrm>
            <a:off x="857224" y="129581"/>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endPar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3c2dec3b108b"/>
          <p:cNvPicPr>
            <a:picLocks noChangeAspect="1" noChangeArrowheads="1"/>
          </p:cNvPicPr>
          <p:nvPr/>
        </p:nvPicPr>
        <p:blipFill>
          <a:blip r:embed="rId2" cstate="print"/>
          <a:srcRect/>
          <a:stretch>
            <a:fillRect/>
          </a:stretch>
        </p:blipFill>
        <p:spPr bwMode="auto">
          <a:xfrm>
            <a:off x="2411760" y="1196752"/>
            <a:ext cx="4511675" cy="4443412"/>
          </a:xfrm>
          <a:prstGeom prst="rect">
            <a:avLst/>
          </a:prstGeom>
          <a:noFill/>
          <a:ln w="9525">
            <a:noFill/>
            <a:miter lim="800000"/>
            <a:headEnd/>
            <a:tailEnd/>
          </a:ln>
        </p:spPr>
      </p:pic>
      <p:sp>
        <p:nvSpPr>
          <p:cNvPr id="9" name="Управляющая кнопка: назад 10">
            <a:hlinkClick r:id="" action="ppaction://hlinkshowjump?jump=previousslide" highlightClick="1"/>
          </p:cNvPr>
          <p:cNvSpPr/>
          <p:nvPr/>
        </p:nvSpPr>
        <p:spPr>
          <a:xfrm>
            <a:off x="800102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6" name="Управляющая кнопка: домой 5">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60418"/>
                                        </p:tgtEl>
                                        <p:attrNameLst>
                                          <p:attrName>style.visibility</p:attrName>
                                        </p:attrNameLst>
                                      </p:cBhvr>
                                      <p:to>
                                        <p:strVal val="visible"/>
                                      </p:to>
                                    </p:set>
                                    <p:anim calcmode="lin" valueType="num">
                                      <p:cBhvr>
                                        <p:cTn id="7" dur="500" fill="hold"/>
                                        <p:tgtEl>
                                          <p:spTgt spid="60418"/>
                                        </p:tgtEl>
                                        <p:attrNameLst>
                                          <p:attrName>ppt_w</p:attrName>
                                        </p:attrNameLst>
                                      </p:cBhvr>
                                      <p:tavLst>
                                        <p:tav tm="0">
                                          <p:val>
                                            <p:fltVal val="0"/>
                                          </p:val>
                                        </p:tav>
                                        <p:tav tm="100000">
                                          <p:val>
                                            <p:strVal val="#ppt_w"/>
                                          </p:val>
                                        </p:tav>
                                      </p:tavLst>
                                    </p:anim>
                                    <p:anim calcmode="lin" valueType="num">
                                      <p:cBhvr>
                                        <p:cTn id="8" dur="500" fill="hold"/>
                                        <p:tgtEl>
                                          <p:spTgt spid="60418"/>
                                        </p:tgtEl>
                                        <p:attrNameLst>
                                          <p:attrName>ppt_h</p:attrName>
                                        </p:attrNameLst>
                                      </p:cBhvr>
                                      <p:tavLst>
                                        <p:tav tm="0">
                                          <p:val>
                                            <p:fltVal val="0"/>
                                          </p:val>
                                        </p:tav>
                                        <p:tav tm="100000">
                                          <p:val>
                                            <p:strVal val="#ppt_h"/>
                                          </p:val>
                                        </p:tav>
                                      </p:tavLst>
                                    </p:anim>
                                    <p:animEffect transition="in" filter="fade">
                                      <p:cBhvr>
                                        <p:cTn id="9" dur="500"/>
                                        <p:tgtEl>
                                          <p:spTgt spid="60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54279" name="Picture 7" descr="D:\23.05.13-домашние документы\Лаб. раб YES\Виртуальные лабораторные YES\Анимашки и картинки\Химия\Реакции\анимашки\atom_volcano.gif"/>
          <p:cNvPicPr>
            <a:picLocks noChangeAspect="1" noChangeArrowheads="1" noCrop="1"/>
          </p:cNvPicPr>
          <p:nvPr/>
        </p:nvPicPr>
        <p:blipFill>
          <a:blip r:embed="rId3" cstate="print"/>
          <a:srcRect/>
          <a:stretch>
            <a:fillRect/>
          </a:stretch>
        </p:blipFill>
        <p:spPr bwMode="auto">
          <a:xfrm>
            <a:off x="0" y="4000500"/>
            <a:ext cx="1905000" cy="2857500"/>
          </a:xfrm>
          <a:prstGeom prst="rect">
            <a:avLst/>
          </a:prstGeom>
          <a:noFill/>
        </p:spPr>
      </p:pic>
      <p:pic>
        <p:nvPicPr>
          <p:cNvPr id="14" name="Picture 5" descr="D:\23.05.13-домашние документы\Лаб. раб YES\Виртуальные лабораторные YES\Анимашки и картинки\Вода, жидкости,\Рисунок1.gif"/>
          <p:cNvPicPr>
            <a:picLocks noChangeAspect="1" noChangeArrowheads="1" noCrop="1"/>
          </p:cNvPicPr>
          <p:nvPr/>
        </p:nvPicPr>
        <p:blipFill>
          <a:blip r:embed="rId4" cstate="print"/>
          <a:srcRect/>
          <a:stretch>
            <a:fillRect/>
          </a:stretch>
        </p:blipFill>
        <p:spPr bwMode="auto">
          <a:xfrm>
            <a:off x="5429256" y="5429264"/>
            <a:ext cx="1714479" cy="1285860"/>
          </a:xfrm>
          <a:prstGeom prst="rect">
            <a:avLst/>
          </a:prstGeom>
          <a:noFill/>
        </p:spPr>
      </p:pic>
      <p:cxnSp>
        <p:nvCxnSpPr>
          <p:cNvPr id="16" name="Прямая со стрелкой 15"/>
          <p:cNvCxnSpPr/>
          <p:nvPr/>
        </p:nvCxnSpPr>
        <p:spPr>
          <a:xfrm flipV="1">
            <a:off x="1428728" y="4071942"/>
            <a:ext cx="785818" cy="285752"/>
          </a:xfrm>
          <a:prstGeom prst="straightConnector1">
            <a:avLst/>
          </a:prstGeom>
          <a:ln w="76200">
            <a:solidFill>
              <a:srgbClr val="3366FF"/>
            </a:solidFill>
            <a:tailEnd type="arrow"/>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a:off x="4357686" y="4643446"/>
            <a:ext cx="1285884" cy="928694"/>
          </a:xfrm>
          <a:prstGeom prst="straightConnector1">
            <a:avLst/>
          </a:prstGeom>
          <a:ln w="76200">
            <a:solidFill>
              <a:srgbClr val="3366FF"/>
            </a:solidFill>
            <a:tailEnd type="arrow"/>
          </a:ln>
        </p:spPr>
        <p:style>
          <a:lnRef idx="1">
            <a:schemeClr val="accent1"/>
          </a:lnRef>
          <a:fillRef idx="0">
            <a:schemeClr val="accent1"/>
          </a:fillRef>
          <a:effectRef idx="0">
            <a:schemeClr val="accent1"/>
          </a:effectRef>
          <a:fontRef idx="minor">
            <a:schemeClr val="tx1"/>
          </a:fontRef>
        </p:style>
      </p:cxnSp>
      <p:sp>
        <p:nvSpPr>
          <p:cNvPr id="22" name="Прямоугольник 21"/>
          <p:cNvSpPr/>
          <p:nvPr/>
        </p:nvSpPr>
        <p:spPr>
          <a:xfrm>
            <a:off x="1214414" y="4669705"/>
            <a:ext cx="2435229" cy="830997"/>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0000"/>
              </a:lnSpc>
            </a:pPr>
            <a:r>
              <a:rPr lang="ru-RU" sz="3000" b="1" dirty="0" smtClean="0">
                <a:ln w="11430">
                  <a:solidFill>
                    <a:srgbClr val="002060"/>
                  </a:solidFill>
                </a:ln>
                <a:solidFill>
                  <a:srgbClr val="0070C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Молекулы воды </a:t>
            </a:r>
            <a:endParaRPr lang="ru-RU" sz="3000" b="1" dirty="0">
              <a:ln w="11430">
                <a:solidFill>
                  <a:srgbClr val="002060"/>
                </a:solidFill>
              </a:ln>
              <a:solidFill>
                <a:srgbClr val="0070C0"/>
              </a:solidFill>
              <a:effectLst>
                <a:outerShdw blurRad="50800" dist="39000" dir="5460000" algn="tl">
                  <a:srgbClr val="000000">
                    <a:alpha val="38000"/>
                  </a:srgbClr>
                </a:outerShdw>
              </a:effectLst>
            </a:endParaRPr>
          </a:p>
        </p:txBody>
      </p:sp>
      <p:sp>
        <p:nvSpPr>
          <p:cNvPr id="23" name="Прямоугольник 22"/>
          <p:cNvSpPr/>
          <p:nvPr/>
        </p:nvSpPr>
        <p:spPr>
          <a:xfrm>
            <a:off x="2143108" y="5465406"/>
            <a:ext cx="2701486" cy="892552"/>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600" b="1" dirty="0" smtClean="0">
                <a:ln w="11430"/>
                <a:solidFill>
                  <a:srgbClr val="3366FF"/>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Молекулы водорода</a:t>
            </a:r>
            <a:endParaRPr lang="ru-RU" sz="2600" b="1" dirty="0">
              <a:ln w="11430"/>
              <a:solidFill>
                <a:srgbClr val="3366FF"/>
              </a:solidFill>
              <a:effectLst>
                <a:outerShdw blurRad="50800" dist="39000" dir="5460000" algn="tl">
                  <a:srgbClr val="000000">
                    <a:alpha val="38000"/>
                  </a:srgbClr>
                </a:outerShdw>
              </a:effectLst>
            </a:endParaRPr>
          </a:p>
        </p:txBody>
      </p:sp>
      <p:sp>
        <p:nvSpPr>
          <p:cNvPr id="24" name="Прямоугольник 23"/>
          <p:cNvSpPr/>
          <p:nvPr/>
        </p:nvSpPr>
        <p:spPr>
          <a:xfrm>
            <a:off x="1957569" y="6357958"/>
            <a:ext cx="3757439" cy="412421"/>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0000"/>
              </a:lnSpc>
            </a:pPr>
            <a:r>
              <a:rPr lang="ru-RU" sz="2600" b="1" dirty="0" smtClean="0">
                <a:ln w="11430"/>
                <a:solidFill>
                  <a:srgbClr val="C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Молекулы кислорода</a:t>
            </a:r>
            <a:endParaRPr lang="ru-RU" sz="2600" b="1" dirty="0">
              <a:ln w="11430"/>
              <a:solidFill>
                <a:srgbClr val="C00000"/>
              </a:solidFill>
              <a:effectLst>
                <a:outerShdw blurRad="50800" dist="39000" dir="5460000" algn="tl">
                  <a:srgbClr val="000000">
                    <a:alpha val="38000"/>
                  </a:srgbClr>
                </a:outerShdw>
              </a:effectLst>
            </a:endParaRPr>
          </a:p>
        </p:txBody>
      </p:sp>
      <p:cxnSp>
        <p:nvCxnSpPr>
          <p:cNvPr id="26" name="Прямая со стрелкой 25"/>
          <p:cNvCxnSpPr/>
          <p:nvPr/>
        </p:nvCxnSpPr>
        <p:spPr>
          <a:xfrm rot="10800000" flipV="1">
            <a:off x="1428728" y="5929330"/>
            <a:ext cx="1643074" cy="214314"/>
          </a:xfrm>
          <a:prstGeom prst="straightConnector1">
            <a:avLst/>
          </a:prstGeom>
          <a:ln w="57150">
            <a:solidFill>
              <a:srgbClr val="3366FF"/>
            </a:solidFill>
            <a:tailEnd type="arrow"/>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p:cNvCxnSpPr/>
          <p:nvPr/>
        </p:nvCxnSpPr>
        <p:spPr>
          <a:xfrm rot="10800000">
            <a:off x="714348" y="6643710"/>
            <a:ext cx="2357454" cy="714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9" name="Picture 2" descr="D:\23.05.13-домашние документы\Виртуальные лекции 28.07.11\Химия\анимашки ... разное\water_molecule_hg_clr (1).gif"/>
          <p:cNvPicPr>
            <a:picLocks noChangeAspect="1" noChangeArrowheads="1" noCrop="1"/>
          </p:cNvPicPr>
          <p:nvPr/>
        </p:nvPicPr>
        <p:blipFill>
          <a:blip r:embed="rId5" cstate="print"/>
          <a:srcRect/>
          <a:stretch>
            <a:fillRect/>
          </a:stretch>
        </p:blipFill>
        <p:spPr bwMode="auto">
          <a:xfrm>
            <a:off x="1714480" y="3067063"/>
            <a:ext cx="3333750" cy="2219325"/>
          </a:xfrm>
          <a:prstGeom prst="rect">
            <a:avLst/>
          </a:prstGeom>
          <a:noFill/>
        </p:spPr>
      </p:pic>
      <p:sp>
        <p:nvSpPr>
          <p:cNvPr id="31" name="Прямоугольник 30"/>
          <p:cNvSpPr/>
          <p:nvPr/>
        </p:nvSpPr>
        <p:spPr>
          <a:xfrm>
            <a:off x="142844" y="71414"/>
            <a:ext cx="8858312" cy="3194721"/>
          </a:xfrm>
          <a:prstGeom prst="rect">
            <a:avLst/>
          </a:prstGeom>
        </p:spPr>
        <p:txBody>
          <a:bodyPr wrap="square">
            <a:spAutoFit/>
          </a:bodyPr>
          <a:lstStyle/>
          <a:p>
            <a:pPr lvl="0" indent="450850" algn="just" fontAlgn="base">
              <a:lnSpc>
                <a:spcPct val="80000"/>
              </a:lnSpc>
              <a:spcBef>
                <a:spcPct val="0"/>
              </a:spcBef>
              <a:spcAft>
                <a:spcPct val="0"/>
              </a:spcAft>
            </a:pPr>
            <a:r>
              <a:rPr lang="ru-RU" sz="2800" b="1" dirty="0"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Вода</a:t>
            </a:r>
            <a:r>
              <a:rPr lang="ru-RU" sz="2800" b="1" dirty="0" smtClean="0">
                <a:latin typeface="Arial" pitchFamily="34" charset="0"/>
                <a:ea typeface="Times New Roman" pitchFamily="18" charset="0"/>
                <a:cs typeface="Arial" pitchFamily="34" charset="0"/>
              </a:rPr>
              <a:t> – продукт соединения двух химических элементов: водорода и кислорода. Оба эти элемента имеют несколько изотопов. </a:t>
            </a:r>
          </a:p>
          <a:p>
            <a:pPr lvl="0" indent="450850" algn="just" fontAlgn="base">
              <a:lnSpc>
                <a:spcPct val="80000"/>
              </a:lnSpc>
              <a:spcBef>
                <a:spcPct val="0"/>
              </a:spcBef>
              <a:spcAft>
                <a:spcPct val="0"/>
              </a:spcAft>
            </a:pPr>
            <a:r>
              <a:rPr lang="ru-RU" sz="2800" b="1" dirty="0" smtClean="0">
                <a:latin typeface="Arial" pitchFamily="34" charset="0"/>
                <a:ea typeface="Times New Roman" pitchFamily="18" charset="0"/>
                <a:cs typeface="Arial" pitchFamily="34" charset="0"/>
              </a:rPr>
              <a:t>Для </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водорода</a:t>
            </a:r>
            <a:r>
              <a:rPr lang="ru-RU" sz="2800" b="1" dirty="0" smtClean="0">
                <a:latin typeface="Arial" pitchFamily="34" charset="0"/>
                <a:ea typeface="Times New Roman" pitchFamily="18" charset="0"/>
                <a:cs typeface="Arial" pitchFamily="34" charset="0"/>
              </a:rPr>
              <a:t> характерны три изотопа:</a:t>
            </a:r>
            <a:endParaRPr lang="ru-RU" sz="2800" b="1" dirty="0" smtClean="0">
              <a:latin typeface="Arial" pitchFamily="34" charset="0"/>
              <a:cs typeface="Arial" pitchFamily="34" charset="0"/>
            </a:endParaRPr>
          </a:p>
          <a:p>
            <a:pPr marL="269875" lvl="0" indent="-269875" algn="just" eaLnBrk="0" fontAlgn="base" hangingPunct="0">
              <a:lnSpc>
                <a:spcPct val="80000"/>
              </a:lnSpc>
              <a:spcBef>
                <a:spcPct val="0"/>
              </a:spcBef>
              <a:spcAft>
                <a:spcPct val="0"/>
              </a:spcAft>
              <a:buClr>
                <a:srgbClr val="0000FF"/>
              </a:buClr>
              <a:buFont typeface="Wingdings" pitchFamily="2" charset="2"/>
              <a:buChar char="Ø"/>
            </a:pPr>
            <a:r>
              <a:rPr lang="ru-RU" sz="2800" b="1" dirty="0" smtClean="0">
                <a:solidFill>
                  <a:srgbClr val="7030A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протий</a:t>
            </a:r>
            <a:r>
              <a:rPr lang="ru-RU" sz="2800" b="1" dirty="0" smtClean="0">
                <a:latin typeface="Arial" pitchFamily="34" charset="0"/>
                <a:ea typeface="Times New Roman" pitchFamily="18" charset="0"/>
                <a:cs typeface="Arial" pitchFamily="34" charset="0"/>
              </a:rPr>
              <a:t> – Н – массой 1,007822 углеродных единиц (</a:t>
            </a:r>
            <a:r>
              <a:rPr lang="ru-RU" sz="2800" b="1" dirty="0" err="1" smtClean="0">
                <a:latin typeface="Arial" pitchFamily="34" charset="0"/>
                <a:ea typeface="Times New Roman" pitchFamily="18" charset="0"/>
                <a:cs typeface="Arial" pitchFamily="34" charset="0"/>
              </a:rPr>
              <a:t>у.е</a:t>
            </a:r>
            <a:r>
              <a:rPr lang="ru-RU" sz="2800" b="1" dirty="0" smtClean="0">
                <a:latin typeface="Arial" pitchFamily="34" charset="0"/>
                <a:ea typeface="Times New Roman" pitchFamily="18" charset="0"/>
                <a:cs typeface="Arial" pitchFamily="34" charset="0"/>
              </a:rPr>
              <a:t>.);</a:t>
            </a:r>
            <a:endParaRPr lang="ru-RU" sz="2800" b="1" dirty="0" smtClean="0">
              <a:latin typeface="Arial" pitchFamily="34" charset="0"/>
              <a:cs typeface="Arial" pitchFamily="34" charset="0"/>
            </a:endParaRPr>
          </a:p>
          <a:p>
            <a:pPr marL="269875" lvl="0" indent="-269875" algn="just" eaLnBrk="0" fontAlgn="base" hangingPunct="0">
              <a:lnSpc>
                <a:spcPct val="80000"/>
              </a:lnSpc>
              <a:spcBef>
                <a:spcPct val="0"/>
              </a:spcBef>
              <a:spcAft>
                <a:spcPct val="0"/>
              </a:spcAft>
              <a:buClr>
                <a:srgbClr val="0000FF"/>
              </a:buClr>
              <a:buFont typeface="Wingdings" pitchFamily="2" charset="2"/>
              <a:buChar char="Ø"/>
            </a:pPr>
            <a:r>
              <a:rPr lang="ru-RU" sz="2800" b="1" dirty="0" smtClean="0">
                <a:solidFill>
                  <a:srgbClr val="7030A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дейтерий</a:t>
            </a:r>
            <a:r>
              <a:rPr lang="ru-RU" sz="2800" b="1" dirty="0" smtClean="0">
                <a:latin typeface="Arial" pitchFamily="34" charset="0"/>
                <a:ea typeface="Times New Roman" pitchFamily="18" charset="0"/>
                <a:cs typeface="Arial" pitchFamily="34" charset="0"/>
              </a:rPr>
              <a:t> – D – 2,0141 </a:t>
            </a:r>
            <a:r>
              <a:rPr lang="ru-RU" sz="2800" b="1" dirty="0" err="1" smtClean="0">
                <a:latin typeface="Arial" pitchFamily="34" charset="0"/>
                <a:ea typeface="Times New Roman" pitchFamily="18" charset="0"/>
                <a:cs typeface="Arial" pitchFamily="34" charset="0"/>
              </a:rPr>
              <a:t>у.е</a:t>
            </a:r>
            <a:r>
              <a:rPr lang="ru-RU" sz="2800" b="1" dirty="0" smtClean="0">
                <a:latin typeface="Arial" pitchFamily="34" charset="0"/>
                <a:ea typeface="Times New Roman" pitchFamily="18" charset="0"/>
                <a:cs typeface="Arial" pitchFamily="34" charset="0"/>
              </a:rPr>
              <a:t>.;</a:t>
            </a:r>
            <a:endParaRPr lang="ru-RU" sz="2800" b="1" dirty="0" smtClean="0">
              <a:latin typeface="Arial" pitchFamily="34" charset="0"/>
              <a:cs typeface="Arial" pitchFamily="34" charset="0"/>
            </a:endParaRPr>
          </a:p>
          <a:p>
            <a:pPr marL="269875" lvl="0" indent="-269875" algn="just" eaLnBrk="0" fontAlgn="base" hangingPunct="0">
              <a:lnSpc>
                <a:spcPct val="80000"/>
              </a:lnSpc>
              <a:spcBef>
                <a:spcPct val="0"/>
              </a:spcBef>
              <a:spcAft>
                <a:spcPct val="0"/>
              </a:spcAft>
              <a:buClr>
                <a:srgbClr val="0000FF"/>
              </a:buClr>
              <a:buFont typeface="Wingdings" pitchFamily="2" charset="2"/>
              <a:buChar char="Ø"/>
            </a:pPr>
            <a:r>
              <a:rPr lang="ru-RU" sz="2800" b="1" dirty="0" smtClean="0">
                <a:solidFill>
                  <a:srgbClr val="7030A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тритий</a:t>
            </a:r>
            <a:r>
              <a:rPr lang="ru-RU" sz="2800" b="1" dirty="0" smtClean="0">
                <a:latin typeface="Arial" pitchFamily="34" charset="0"/>
                <a:ea typeface="Times New Roman" pitchFamily="18" charset="0"/>
                <a:cs typeface="Arial" pitchFamily="34" charset="0"/>
              </a:rPr>
              <a:t> – Т – 3,017001 </a:t>
            </a:r>
            <a:r>
              <a:rPr lang="ru-RU" sz="2800" b="1" dirty="0" err="1" smtClean="0">
                <a:latin typeface="Arial" pitchFamily="34" charset="0"/>
                <a:ea typeface="Times New Roman" pitchFamily="18" charset="0"/>
                <a:cs typeface="Arial" pitchFamily="34" charset="0"/>
              </a:rPr>
              <a:t>у.е</a:t>
            </a:r>
            <a:r>
              <a:rPr lang="ru-RU" sz="2800" b="1" dirty="0" smtClean="0">
                <a:latin typeface="Arial" pitchFamily="34" charset="0"/>
                <a:ea typeface="Times New Roman" pitchFamily="18" charset="0"/>
                <a:cs typeface="Arial" pitchFamily="34" charset="0"/>
              </a:rPr>
              <a:t>., образуется при ядерном распаде. </a:t>
            </a:r>
            <a:endParaRPr lang="ru-RU" sz="2800" b="1" dirty="0" smtClean="0">
              <a:latin typeface="Arial" pitchFamily="34" charset="0"/>
              <a:cs typeface="Arial" pitchFamily="34" charset="0"/>
            </a:endParaRPr>
          </a:p>
        </p:txBody>
      </p:sp>
      <p:pic>
        <p:nvPicPr>
          <p:cNvPr id="33" name="Picture 4" descr="D:\23.05.13-домашние документы\Лаб. раб YES\Виртуальные лабораторные YES\Анимашки и картинки\Химия-картинки\Атомы и молекулы\Изотопы\Protium_deuterium_tritium.jpg"/>
          <p:cNvPicPr>
            <a:picLocks noChangeAspect="1" noChangeArrowheads="1"/>
          </p:cNvPicPr>
          <p:nvPr/>
        </p:nvPicPr>
        <p:blipFill>
          <a:blip r:embed="rId6" cstate="print"/>
          <a:srcRect/>
          <a:stretch>
            <a:fillRect/>
          </a:stretch>
        </p:blipFill>
        <p:spPr bwMode="auto">
          <a:xfrm>
            <a:off x="4955485" y="2928934"/>
            <a:ext cx="3974233" cy="2000264"/>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6" name="Управляющая кнопка: домой 35">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142844" y="142852"/>
            <a:ext cx="8858312" cy="1191095"/>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Для </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кислорода</a:t>
            </a:r>
            <a:r>
              <a:rPr lang="ru-RU" sz="2800" b="1" dirty="0" smtClean="0">
                <a:latin typeface="Arial" pitchFamily="34" charset="0"/>
                <a:ea typeface="Times New Roman" pitchFamily="18" charset="0"/>
                <a:cs typeface="Arial" pitchFamily="34" charset="0"/>
              </a:rPr>
              <a:t> характерны изотопы с массовыми числами 16, </a:t>
            </a:r>
            <a:r>
              <a:rPr lang="ru-RU" sz="2800" b="1" dirty="0" smtClean="0">
                <a:latin typeface="Arial" pitchFamily="34" charset="0"/>
                <a:ea typeface="Calibri" pitchFamily="34" charset="0"/>
                <a:cs typeface="Arial" pitchFamily="34" charset="0"/>
              </a:rPr>
              <a:t>17 </a:t>
            </a:r>
            <a:r>
              <a:rPr lang="ru-RU" sz="2800" b="1" dirty="0" smtClean="0">
                <a:latin typeface="Arial" pitchFamily="34" charset="0"/>
                <a:ea typeface="Times New Roman" pitchFamily="18" charset="0"/>
                <a:cs typeface="Arial" pitchFamily="34" charset="0"/>
              </a:rPr>
              <a:t>и 18. Соотношение их в природной смеси: 2670 : 1 : 5.</a:t>
            </a:r>
            <a:endParaRPr lang="ru-RU" sz="2800" b="1" dirty="0"/>
          </a:p>
        </p:txBody>
      </p:sp>
      <p:pic>
        <p:nvPicPr>
          <p:cNvPr id="20489" name="Picture 9" descr="D:\23.05.13-домашние документы\Лаб. раб YES\Виртуальные лабораторные YES\Анимашки и картинки\Химия-картинки\Атомы и молекулы\Изотопы\Izotopy-kisloroda (1).png"/>
          <p:cNvPicPr>
            <a:picLocks noChangeAspect="1" noChangeArrowheads="1"/>
          </p:cNvPicPr>
          <p:nvPr/>
        </p:nvPicPr>
        <p:blipFill>
          <a:blip r:embed="rId2" cstate="print"/>
          <a:srcRect/>
          <a:stretch>
            <a:fillRect/>
          </a:stretch>
        </p:blipFill>
        <p:spPr bwMode="auto">
          <a:xfrm>
            <a:off x="4119560" y="1428736"/>
            <a:ext cx="4500594" cy="1928826"/>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0490" name="Picture 10" descr="D:\23.05.13-домашние документы\Лаб. раб YES\Виртуальные лабораторные YES\Анимашки и картинки\Химия-картинки\Атомы и молекулы\Изотопы\OxygenIsotope.gif"/>
          <p:cNvPicPr>
            <a:picLocks noChangeAspect="1" noChangeArrowheads="1"/>
          </p:cNvPicPr>
          <p:nvPr/>
        </p:nvPicPr>
        <p:blipFill>
          <a:blip r:embed="rId3" cstate="print"/>
          <a:srcRect l="2143" t="16467" r="2499" b="4191"/>
          <a:stretch>
            <a:fillRect/>
          </a:stretch>
        </p:blipFill>
        <p:spPr bwMode="auto">
          <a:xfrm>
            <a:off x="214282" y="3357562"/>
            <a:ext cx="5518249" cy="3286148"/>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Управляющая кнопка: домой 2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D:\23.05.13-домашние документы\Лаб. раб YES\Виртуальные лабораторные YES\Анимашки и картинки\Химия-картинки\Электролиз\анимашки - эл\electrolisisdelagua (2).gif"/>
          <p:cNvPicPr>
            <a:picLocks noChangeAspect="1" noChangeArrowheads="1" noCrop="1"/>
          </p:cNvPicPr>
          <p:nvPr/>
        </p:nvPicPr>
        <p:blipFill>
          <a:blip r:embed="rId2" cstate="print"/>
          <a:srcRect/>
          <a:stretch>
            <a:fillRect/>
          </a:stretch>
        </p:blipFill>
        <p:spPr bwMode="auto">
          <a:xfrm>
            <a:off x="3167086" y="3214711"/>
            <a:ext cx="4762500" cy="3571875"/>
          </a:xfrm>
          <a:prstGeom prst="rect">
            <a:avLst/>
          </a:prstGeom>
          <a:noFill/>
        </p:spPr>
      </p:pic>
      <p:sp>
        <p:nvSpPr>
          <p:cNvPr id="11" name="Прямоугольник 10"/>
          <p:cNvSpPr/>
          <p:nvPr/>
        </p:nvSpPr>
        <p:spPr>
          <a:xfrm>
            <a:off x="142844" y="71414"/>
            <a:ext cx="8858312" cy="1191095"/>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Вода состава DНО является </a:t>
            </a:r>
            <a:r>
              <a:rPr lang="ru-RU" sz="2800" b="1" dirty="0" smtClean="0">
                <a:ln>
                  <a:solidFill>
                    <a:sysClr val="windowText" lastClr="000000"/>
                  </a:solidFill>
                </a:ln>
                <a:solidFill>
                  <a:srgbClr val="7030A0"/>
                </a:solidFill>
                <a:latin typeface="Arial" pitchFamily="34" charset="0"/>
                <a:ea typeface="Times New Roman" pitchFamily="18" charset="0"/>
                <a:cs typeface="Arial" pitchFamily="34" charset="0"/>
              </a:rPr>
              <a:t>тяжелой</a:t>
            </a:r>
            <a:r>
              <a:rPr lang="ru-RU" sz="2800" b="1" dirty="0" smtClean="0">
                <a:latin typeface="Arial" pitchFamily="34" charset="0"/>
                <a:ea typeface="Times New Roman" pitchFamily="18" charset="0"/>
                <a:cs typeface="Arial" pitchFamily="34" charset="0"/>
              </a:rPr>
              <a:t>, ТНО – </a:t>
            </a:r>
            <a:r>
              <a:rPr lang="ru-RU" sz="2800" b="1" dirty="0" smtClean="0">
                <a:ln>
                  <a:solidFill>
                    <a:sysClr val="windowText" lastClr="000000"/>
                  </a:solidFill>
                </a:ln>
                <a:solidFill>
                  <a:srgbClr val="0000FF"/>
                </a:solidFill>
                <a:latin typeface="Arial" pitchFamily="34" charset="0"/>
                <a:ea typeface="Times New Roman" pitchFamily="18" charset="0"/>
                <a:cs typeface="Arial" pitchFamily="34" charset="0"/>
              </a:rPr>
              <a:t>сверхтяжелой</a:t>
            </a:r>
            <a:r>
              <a:rPr lang="ru-RU" sz="2800" b="1" dirty="0" smtClean="0">
                <a:latin typeface="Arial" pitchFamily="34" charset="0"/>
                <a:ea typeface="Times New Roman" pitchFamily="18" charset="0"/>
                <a:cs typeface="Arial" pitchFamily="34" charset="0"/>
              </a:rPr>
              <a:t>. </a:t>
            </a:r>
            <a:r>
              <a:rPr lang="ru-RU" sz="2800" b="1" dirty="0" smtClean="0">
                <a:ln>
                  <a:solidFill>
                    <a:sysClr val="windowText" lastClr="000000"/>
                  </a:solidFill>
                </a:ln>
                <a:solidFill>
                  <a:srgbClr val="7030A0"/>
                </a:solidFill>
                <a:latin typeface="Arial" pitchFamily="34" charset="0"/>
                <a:ea typeface="Times New Roman" pitchFamily="18" charset="0"/>
                <a:cs typeface="Arial" pitchFamily="34" charset="0"/>
              </a:rPr>
              <a:t>Тяжелую воду</a:t>
            </a:r>
            <a:r>
              <a:rPr lang="ru-RU" sz="2800" b="1" dirty="0" smtClean="0">
                <a:ln>
                  <a:solidFill>
                    <a:sysClr val="windowText" lastClr="000000"/>
                  </a:solidFill>
                </a:ln>
                <a:latin typeface="Arial" pitchFamily="34" charset="0"/>
                <a:ea typeface="Times New Roman" pitchFamily="18" charset="0"/>
                <a:cs typeface="Arial" pitchFamily="34" charset="0"/>
              </a:rPr>
              <a:t> </a:t>
            </a:r>
            <a:r>
              <a:rPr lang="ru-RU" sz="2800" b="1" u="sng" dirty="0" smtClean="0">
                <a:latin typeface="Arial" pitchFamily="34" charset="0"/>
                <a:ea typeface="Times New Roman" pitchFamily="18" charset="0"/>
                <a:cs typeface="Arial" pitchFamily="34" charset="0"/>
              </a:rPr>
              <a:t>получают</a:t>
            </a:r>
            <a:r>
              <a:rPr lang="ru-RU" sz="2800" b="1" dirty="0" smtClean="0">
                <a:latin typeface="Arial" pitchFamily="34" charset="0"/>
                <a:ea typeface="Times New Roman" pitchFamily="18" charset="0"/>
                <a:cs typeface="Arial" pitchFamily="34" charset="0"/>
              </a:rPr>
              <a:t> путем электролиза природной воды.</a:t>
            </a:r>
          </a:p>
        </p:txBody>
      </p:sp>
      <p:pic>
        <p:nvPicPr>
          <p:cNvPr id="52227" name="Picture 3" descr="D:\23.05.13-домашние документы\Лаб. раб YES\Виртуальные лабораторные YES\Анимашки и картинки\Химия-картинки\Электролиз\addgateway_electrolysis_2.gif"/>
          <p:cNvPicPr>
            <a:picLocks noChangeAspect="1" noChangeArrowheads="1"/>
          </p:cNvPicPr>
          <p:nvPr/>
        </p:nvPicPr>
        <p:blipFill>
          <a:blip r:embed="rId3" cstate="print"/>
          <a:srcRect l="15110" r="16208"/>
          <a:stretch>
            <a:fillRect/>
          </a:stretch>
        </p:blipFill>
        <p:spPr bwMode="auto">
          <a:xfrm>
            <a:off x="285720" y="1381133"/>
            <a:ext cx="3571900" cy="3190875"/>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a:xfrm>
            <a:off x="142844" y="71414"/>
            <a:ext cx="8858312" cy="3754874"/>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800" b="1" u="sng" dirty="0" smtClean="0">
                <a:latin typeface="Arial" pitchFamily="34" charset="0"/>
                <a:ea typeface="Times New Roman" pitchFamily="18" charset="0"/>
                <a:cs typeface="Arial" pitchFamily="34" charset="0"/>
              </a:rPr>
              <a:t>По свойствам</a:t>
            </a:r>
            <a:r>
              <a:rPr lang="ru-RU" sz="2800" b="1" dirty="0" smtClean="0">
                <a:latin typeface="Arial" pitchFamily="34" charset="0"/>
                <a:ea typeface="Times New Roman" pitchFamily="18" charset="0"/>
                <a:cs typeface="Arial" pitchFamily="34" charset="0"/>
              </a:rPr>
              <a:t> </a:t>
            </a:r>
            <a:r>
              <a:rPr lang="ru-RU" sz="2800" b="1" dirty="0" smtClean="0">
                <a:solidFill>
                  <a:srgbClr val="7030A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тяжелая вода</a:t>
            </a:r>
            <a:r>
              <a:rPr lang="ru-RU" sz="2800" b="1" dirty="0" smtClean="0">
                <a:latin typeface="Arial" pitchFamily="34" charset="0"/>
                <a:ea typeface="Times New Roman" pitchFamily="18" charset="0"/>
                <a:cs typeface="Arial" pitchFamily="34" charset="0"/>
              </a:rPr>
              <a:t> отличается от обычной: </a:t>
            </a:r>
            <a:r>
              <a:rPr lang="ru-RU" sz="2800" b="1" u="sng" dirty="0" smtClean="0">
                <a:latin typeface="Arial" pitchFamily="34" charset="0"/>
                <a:ea typeface="Times New Roman" pitchFamily="18" charset="0"/>
                <a:cs typeface="Arial" pitchFamily="34" charset="0"/>
              </a:rPr>
              <a:t>замерзает</a:t>
            </a:r>
            <a:r>
              <a:rPr lang="ru-RU" sz="2800" b="1" dirty="0" smtClean="0">
                <a:latin typeface="Arial" pitchFamily="34" charset="0"/>
                <a:ea typeface="Times New Roman" pitchFamily="18" charset="0"/>
                <a:cs typeface="Arial" pitchFamily="34" charset="0"/>
              </a:rPr>
              <a:t> при температуре –3,8 °С, </a:t>
            </a:r>
            <a:r>
              <a:rPr lang="ru-RU" sz="2800" b="1" u="sng" dirty="0" smtClean="0">
                <a:latin typeface="Arial" pitchFamily="34" charset="0"/>
                <a:ea typeface="Times New Roman" pitchFamily="18" charset="0"/>
                <a:cs typeface="Arial" pitchFamily="34" charset="0"/>
              </a:rPr>
              <a:t>кипит</a:t>
            </a:r>
            <a:r>
              <a:rPr lang="ru-RU" sz="2800" b="1" dirty="0" smtClean="0">
                <a:latin typeface="Arial" pitchFamily="34" charset="0"/>
                <a:ea typeface="Times New Roman" pitchFamily="18" charset="0"/>
                <a:cs typeface="Arial" pitchFamily="34" charset="0"/>
              </a:rPr>
              <a:t> при температуре 101,4 °С, ее плотность – 1,1059 г/см</a:t>
            </a:r>
            <a:r>
              <a:rPr lang="ru-RU" sz="2800" b="1" baseline="30000" dirty="0" smtClean="0">
                <a:latin typeface="Arial" pitchFamily="34" charset="0"/>
                <a:ea typeface="Times New Roman" pitchFamily="18" charset="0"/>
                <a:cs typeface="Arial" pitchFamily="34" charset="0"/>
              </a:rPr>
              <a:t>3</a:t>
            </a:r>
            <a:r>
              <a:rPr lang="ru-RU" sz="2800" b="1" dirty="0" smtClean="0">
                <a:latin typeface="Arial" pitchFamily="34" charset="0"/>
                <a:ea typeface="Times New Roman" pitchFamily="18" charset="0"/>
                <a:cs typeface="Arial" pitchFamily="34" charset="0"/>
              </a:rPr>
              <a:t> при 20 °С, максимальная плотность – +11 °С. Растворимость солей в ней ниже, чем в обычной. </a:t>
            </a:r>
            <a:r>
              <a:rPr lang="ru-RU" sz="2800" b="1" dirty="0" smtClean="0">
                <a:solidFill>
                  <a:srgbClr val="7030A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Тяжелая вода</a:t>
            </a:r>
            <a:r>
              <a:rPr lang="ru-RU" sz="2800" b="1" dirty="0" smtClean="0">
                <a:latin typeface="Arial" pitchFamily="34" charset="0"/>
                <a:ea typeface="Times New Roman" pitchFamily="18" charset="0"/>
                <a:cs typeface="Arial" pitchFamily="34" charset="0"/>
              </a:rPr>
              <a:t> оказывает тормозящее действие на кинетику процессов в животных и растительных организмах, </a:t>
            </a:r>
            <a:r>
              <a:rPr lang="ru-RU" sz="2800" b="1" u="sng" dirty="0" smtClean="0">
                <a:latin typeface="Arial" pitchFamily="34" charset="0"/>
                <a:ea typeface="Times New Roman" pitchFamily="18" charset="0"/>
                <a:cs typeface="Arial" pitchFamily="34" charset="0"/>
              </a:rPr>
              <a:t>применяется</a:t>
            </a:r>
            <a:r>
              <a:rPr lang="ru-RU" sz="2800" b="1" dirty="0" smtClean="0">
                <a:latin typeface="Arial" pitchFamily="34" charset="0"/>
                <a:ea typeface="Times New Roman" pitchFamily="18" charset="0"/>
                <a:cs typeface="Arial" pitchFamily="34" charset="0"/>
              </a:rPr>
              <a:t> в атомных реакторах как замедлитель нейтронов при ядерном распаде.</a:t>
            </a:r>
            <a:endParaRPr lang="ru-RU" sz="2800" b="1" dirty="0"/>
          </a:p>
        </p:txBody>
      </p:sp>
      <p:pic>
        <p:nvPicPr>
          <p:cNvPr id="56322" name="Picture 2" descr="D:\23.05.13-домашние документы\Лаб. раб YES\Виртуальные лабораторные YES\Анимашки и картинки\Вода, жидкости,\замерзание\анимашки\97374254_tumblr_m3nzr73Web1qja3fho1_500.gif"/>
          <p:cNvPicPr>
            <a:picLocks noChangeAspect="1" noChangeArrowheads="1" noCrop="1"/>
          </p:cNvPicPr>
          <p:nvPr/>
        </p:nvPicPr>
        <p:blipFill>
          <a:blip r:embed="rId2" cstate="print"/>
          <a:srcRect/>
          <a:stretch>
            <a:fillRect/>
          </a:stretch>
        </p:blipFill>
        <p:spPr bwMode="auto">
          <a:xfrm>
            <a:off x="2000232" y="3929066"/>
            <a:ext cx="4762500" cy="2733675"/>
          </a:xfrm>
          <a:prstGeom prst="rect">
            <a:avLst/>
          </a:prstGeom>
          <a:noFill/>
        </p:spPr>
      </p:pic>
      <p:sp>
        <p:nvSpPr>
          <p:cNvPr id="1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7"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42844" y="14263"/>
            <a:ext cx="8858312" cy="1557349"/>
          </a:xfrm>
          <a:prstGeom prst="rect">
            <a:avLst/>
          </a:prstGeom>
        </p:spPr>
        <p:txBody>
          <a:bodyPr wrap="square">
            <a:spAutoFit/>
          </a:bodyPr>
          <a:lstStyle/>
          <a:p>
            <a:pPr indent="450000" algn="just">
              <a:lnSpc>
                <a:spcPct val="85000"/>
              </a:lnSpc>
            </a:pPr>
            <a:r>
              <a:rPr lang="ru-RU" sz="2800" b="1" dirty="0" smtClean="0">
                <a:solidFill>
                  <a:srgbClr val="0000FF"/>
                </a:solidFill>
                <a:effectLst>
                  <a:outerShdw blurRad="38100" dist="38100" dir="2700000" algn="tl">
                    <a:srgbClr val="000000">
                      <a:alpha val="43137"/>
                    </a:srgbClr>
                  </a:outerShdw>
                </a:effectLst>
                <a:latin typeface="Arial" pitchFamily="34" charset="0"/>
                <a:cs typeface="Arial" pitchFamily="34" charset="0"/>
              </a:rPr>
              <a:t>Вода</a:t>
            </a:r>
            <a:r>
              <a:rPr lang="ru-RU" sz="2800" b="1" dirty="0" smtClean="0">
                <a:latin typeface="Arial" pitchFamily="34" charset="0"/>
                <a:cs typeface="Arial" pitchFamily="34" charset="0"/>
              </a:rPr>
              <a:t> – это смесь девяти видов молекул, поэтому в зависимости от их количественного соотношения все ее свойства, особенно плотность, изменяются.</a:t>
            </a:r>
            <a:endParaRPr lang="ru-RU" sz="2800" b="1" dirty="0">
              <a:latin typeface="Arial" pitchFamily="34" charset="0"/>
              <a:cs typeface="Arial" pitchFamily="34" charset="0"/>
            </a:endParaRPr>
          </a:p>
        </p:txBody>
      </p:sp>
      <p:pic>
        <p:nvPicPr>
          <p:cNvPr id="51202" name="Picture 2" descr="D:\23.05.13-домашние документы\Лаб. раб YES\Виртуальные лабораторные YES\Анимашки и картинки\Вода, жидкости,\Реки\0_59512_d82768ba_S.gif"/>
          <p:cNvPicPr>
            <a:picLocks noChangeAspect="1" noChangeArrowheads="1" noCrop="1"/>
          </p:cNvPicPr>
          <p:nvPr/>
        </p:nvPicPr>
        <p:blipFill>
          <a:blip r:embed="rId2" cstate="print"/>
          <a:srcRect/>
          <a:stretch>
            <a:fillRect/>
          </a:stretch>
        </p:blipFill>
        <p:spPr bwMode="auto">
          <a:xfrm>
            <a:off x="285720" y="5429264"/>
            <a:ext cx="1428750" cy="1076325"/>
          </a:xfrm>
          <a:prstGeom prst="rect">
            <a:avLst/>
          </a:prstGeom>
          <a:noFill/>
        </p:spPr>
      </p:pic>
      <p:pic>
        <p:nvPicPr>
          <p:cNvPr id="51204" name="Picture 4" descr="D:\23.05.13-домашние документы\Лаб. раб YES\Виртуальные лабораторные YES\Анимашки и картинки\Вода, жидкости,\Море и др\95887048_tumblr_m3vb6iTf741rvp9c6o1_500.gif"/>
          <p:cNvPicPr>
            <a:picLocks noChangeAspect="1" noChangeArrowheads="1" noCrop="1"/>
          </p:cNvPicPr>
          <p:nvPr/>
        </p:nvPicPr>
        <p:blipFill>
          <a:blip r:embed="rId3" cstate="print"/>
          <a:srcRect/>
          <a:stretch>
            <a:fillRect/>
          </a:stretch>
        </p:blipFill>
        <p:spPr bwMode="auto">
          <a:xfrm>
            <a:off x="1857356" y="4233886"/>
            <a:ext cx="4762500" cy="2552700"/>
          </a:xfrm>
          <a:prstGeom prst="rect">
            <a:avLst/>
          </a:prstGeom>
          <a:noFill/>
        </p:spPr>
      </p:pic>
      <p:pic>
        <p:nvPicPr>
          <p:cNvPr id="51206" name="Picture 6" descr="D:\23.05.13-домашние документы\Лаб. раб YES\Виртуальные лабораторные YES\Анимашки и картинки\Органы\22754_13.gif"/>
          <p:cNvPicPr>
            <a:picLocks noChangeAspect="1" noChangeArrowheads="1" noCrop="1"/>
          </p:cNvPicPr>
          <p:nvPr/>
        </p:nvPicPr>
        <p:blipFill>
          <a:blip r:embed="rId4" cstate="print"/>
          <a:srcRect/>
          <a:stretch>
            <a:fillRect/>
          </a:stretch>
        </p:blipFill>
        <p:spPr bwMode="auto">
          <a:xfrm rot="10800000">
            <a:off x="6738966" y="4738709"/>
            <a:ext cx="1905000" cy="1905000"/>
          </a:xfrm>
          <a:prstGeom prst="rect">
            <a:avLst/>
          </a:prstGeom>
          <a:noFill/>
        </p:spPr>
      </p:pic>
      <p:graphicFrame>
        <p:nvGraphicFramePr>
          <p:cNvPr id="20" name="Таблица 19"/>
          <p:cNvGraphicFramePr>
            <a:graphicFrameLocks noGrp="1"/>
          </p:cNvGraphicFramePr>
          <p:nvPr/>
        </p:nvGraphicFramePr>
        <p:xfrm>
          <a:off x="142844" y="1643050"/>
          <a:ext cx="8786874" cy="3989832"/>
        </p:xfrm>
        <a:graphic>
          <a:graphicData uri="http://schemas.openxmlformats.org/drawingml/2006/table">
            <a:tbl>
              <a:tblPr>
                <a:tableStyleId>{35758FB7-9AC5-4552-8A53-C91805E547FA}</a:tableStyleId>
              </a:tblPr>
              <a:tblGrid>
                <a:gridCol w="4714908"/>
                <a:gridCol w="4071966"/>
              </a:tblGrid>
              <a:tr h="212497">
                <a:tc>
                  <a:txBody>
                    <a:bodyPr/>
                    <a:lstStyle/>
                    <a:p>
                      <a:pPr algn="ctr">
                        <a:lnSpc>
                          <a:spcPct val="85000"/>
                        </a:lnSpc>
                        <a:spcAft>
                          <a:spcPts val="0"/>
                        </a:spcAft>
                      </a:pPr>
                      <a:r>
                        <a:rPr lang="ru-RU" sz="2800" b="1" dirty="0"/>
                        <a:t>Вода</a:t>
                      </a:r>
                      <a:endParaRPr lang="ru-RU" sz="2800" b="1" dirty="0">
                        <a:latin typeface="Arial" pitchFamily="34" charset="0"/>
                        <a:ea typeface="Times New Roman"/>
                        <a:cs typeface="Arial" pitchFamily="34" charset="0"/>
                      </a:endParaRPr>
                    </a:p>
                  </a:txBody>
                  <a:tcPr marL="25297" marR="25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CCFFFF"/>
                    </a:solidFill>
                  </a:tcPr>
                </a:tc>
                <a:tc>
                  <a:txBody>
                    <a:bodyPr/>
                    <a:lstStyle/>
                    <a:p>
                      <a:pPr algn="ctr">
                        <a:lnSpc>
                          <a:spcPct val="85000"/>
                        </a:lnSpc>
                        <a:spcAft>
                          <a:spcPts val="0"/>
                        </a:spcAft>
                      </a:pPr>
                      <a:r>
                        <a:rPr lang="ru-RU" sz="2800" b="1" dirty="0"/>
                        <a:t>Плотность при температуре 4 </a:t>
                      </a:r>
                      <a:r>
                        <a:rPr lang="ru-RU" sz="2800" b="1" dirty="0" smtClean="0"/>
                        <a:t>°С</a:t>
                      </a:r>
                      <a:endParaRPr lang="ru-RU" sz="2800" b="1" dirty="0">
                        <a:latin typeface="Arial" pitchFamily="34" charset="0"/>
                        <a:ea typeface="Times New Roman"/>
                        <a:cs typeface="Arial" pitchFamily="34" charset="0"/>
                      </a:endParaRPr>
                    </a:p>
                  </a:txBody>
                  <a:tcPr marL="25297" marR="25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CCFFFF"/>
                    </a:solidFill>
                  </a:tcPr>
                </a:tc>
              </a:tr>
              <a:tr h="212497">
                <a:tc>
                  <a:txBody>
                    <a:bodyPr/>
                    <a:lstStyle/>
                    <a:p>
                      <a:pPr algn="just">
                        <a:lnSpc>
                          <a:spcPct val="85000"/>
                        </a:lnSpc>
                        <a:spcAft>
                          <a:spcPts val="0"/>
                        </a:spcAft>
                      </a:pPr>
                      <a:r>
                        <a:rPr lang="ru-RU" sz="2800" b="1" dirty="0"/>
                        <a:t>Снеговая</a:t>
                      </a:r>
                      <a:endParaRPr lang="ru-RU" sz="2800" b="1" dirty="0">
                        <a:latin typeface="Arial" pitchFamily="34" charset="0"/>
                        <a:ea typeface="Times New Roman"/>
                        <a:cs typeface="Arial" pitchFamily="34" charset="0"/>
                      </a:endParaRPr>
                    </a:p>
                  </a:txBody>
                  <a:tcPr marL="25297" marR="25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CCFFFF"/>
                    </a:solidFill>
                  </a:tcPr>
                </a:tc>
                <a:tc>
                  <a:txBody>
                    <a:bodyPr/>
                    <a:lstStyle/>
                    <a:p>
                      <a:pPr algn="ctr">
                        <a:lnSpc>
                          <a:spcPct val="85000"/>
                        </a:lnSpc>
                        <a:spcAft>
                          <a:spcPts val="0"/>
                        </a:spcAft>
                      </a:pPr>
                      <a:r>
                        <a:rPr lang="ru-RU" sz="2800" b="1"/>
                        <a:t>0,9999977</a:t>
                      </a:r>
                      <a:endParaRPr lang="ru-RU" sz="2800" b="1">
                        <a:latin typeface="Arial" pitchFamily="34" charset="0"/>
                        <a:ea typeface="Times New Roman"/>
                        <a:cs typeface="Arial" pitchFamily="34" charset="0"/>
                      </a:endParaRPr>
                    </a:p>
                  </a:txBody>
                  <a:tcPr marL="25297" marR="25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CCFFFF"/>
                    </a:solidFill>
                  </a:tcPr>
                </a:tc>
              </a:tr>
              <a:tr h="212497">
                <a:tc>
                  <a:txBody>
                    <a:bodyPr/>
                    <a:lstStyle/>
                    <a:p>
                      <a:pPr algn="just">
                        <a:lnSpc>
                          <a:spcPct val="85000"/>
                        </a:lnSpc>
                        <a:spcAft>
                          <a:spcPts val="0"/>
                        </a:spcAft>
                      </a:pPr>
                      <a:r>
                        <a:rPr lang="ru-RU" sz="2800" b="1" dirty="0"/>
                        <a:t>Дождевая</a:t>
                      </a:r>
                      <a:endParaRPr lang="ru-RU" sz="2800" b="1" dirty="0">
                        <a:latin typeface="Arial" pitchFamily="34" charset="0"/>
                        <a:ea typeface="Times New Roman"/>
                        <a:cs typeface="Arial" pitchFamily="34" charset="0"/>
                      </a:endParaRPr>
                    </a:p>
                  </a:txBody>
                  <a:tcPr marL="25297" marR="25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CCFFFF"/>
                    </a:solidFill>
                  </a:tcPr>
                </a:tc>
                <a:tc>
                  <a:txBody>
                    <a:bodyPr/>
                    <a:lstStyle/>
                    <a:p>
                      <a:pPr algn="ctr">
                        <a:lnSpc>
                          <a:spcPct val="85000"/>
                        </a:lnSpc>
                        <a:spcAft>
                          <a:spcPts val="0"/>
                        </a:spcAft>
                      </a:pPr>
                      <a:r>
                        <a:rPr lang="ru-RU" sz="2800" b="1" dirty="0" smtClean="0"/>
                        <a:t>0,9999990</a:t>
                      </a:r>
                      <a:endParaRPr lang="ru-RU" sz="2800" b="1" dirty="0">
                        <a:latin typeface="Arial" pitchFamily="34" charset="0"/>
                        <a:ea typeface="Times New Roman"/>
                        <a:cs typeface="Arial" pitchFamily="34" charset="0"/>
                      </a:endParaRPr>
                    </a:p>
                  </a:txBody>
                  <a:tcPr marL="25297" marR="25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CCFFFF"/>
                    </a:solidFill>
                  </a:tcPr>
                </a:tc>
              </a:tr>
              <a:tr h="212497">
                <a:tc>
                  <a:txBody>
                    <a:bodyPr/>
                    <a:lstStyle/>
                    <a:p>
                      <a:pPr algn="just">
                        <a:lnSpc>
                          <a:spcPct val="85000"/>
                        </a:lnSpc>
                        <a:spcAft>
                          <a:spcPts val="0"/>
                        </a:spcAft>
                      </a:pPr>
                      <a:r>
                        <a:rPr lang="ru-RU" sz="2800" b="1"/>
                        <a:t>Речная</a:t>
                      </a:r>
                      <a:endParaRPr lang="ru-RU" sz="2800" b="1">
                        <a:latin typeface="Arial" pitchFamily="34" charset="0"/>
                        <a:ea typeface="Times New Roman"/>
                        <a:cs typeface="Arial" pitchFamily="34" charset="0"/>
                      </a:endParaRPr>
                    </a:p>
                  </a:txBody>
                  <a:tcPr marL="25297" marR="25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CCFFFF"/>
                    </a:solidFill>
                  </a:tcPr>
                </a:tc>
                <a:tc>
                  <a:txBody>
                    <a:bodyPr/>
                    <a:lstStyle/>
                    <a:p>
                      <a:pPr algn="ctr">
                        <a:lnSpc>
                          <a:spcPct val="85000"/>
                        </a:lnSpc>
                        <a:spcAft>
                          <a:spcPts val="0"/>
                        </a:spcAft>
                      </a:pPr>
                      <a:r>
                        <a:rPr lang="ru-RU" sz="2800" b="1" dirty="0"/>
                        <a:t>1,0</a:t>
                      </a:r>
                      <a:endParaRPr lang="ru-RU" sz="2800" b="1" dirty="0">
                        <a:latin typeface="Arial" pitchFamily="34" charset="0"/>
                        <a:ea typeface="Times New Roman"/>
                        <a:cs typeface="Arial" pitchFamily="34" charset="0"/>
                      </a:endParaRPr>
                    </a:p>
                  </a:txBody>
                  <a:tcPr marL="25297" marR="25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CCFFFF"/>
                    </a:solidFill>
                  </a:tcPr>
                </a:tc>
              </a:tr>
              <a:tr h="212497">
                <a:tc>
                  <a:txBody>
                    <a:bodyPr/>
                    <a:lstStyle/>
                    <a:p>
                      <a:pPr algn="just">
                        <a:lnSpc>
                          <a:spcPct val="85000"/>
                        </a:lnSpc>
                        <a:spcAft>
                          <a:spcPts val="0"/>
                        </a:spcAft>
                      </a:pPr>
                      <a:r>
                        <a:rPr lang="ru-RU" sz="2800" b="1"/>
                        <a:t>Океанская</a:t>
                      </a:r>
                      <a:endParaRPr lang="ru-RU" sz="2800" b="1">
                        <a:latin typeface="Arial" pitchFamily="34" charset="0"/>
                        <a:ea typeface="Times New Roman"/>
                        <a:cs typeface="Arial" pitchFamily="34" charset="0"/>
                      </a:endParaRPr>
                    </a:p>
                  </a:txBody>
                  <a:tcPr marL="25297" marR="25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CCFFFF"/>
                    </a:solidFill>
                  </a:tcPr>
                </a:tc>
                <a:tc>
                  <a:txBody>
                    <a:bodyPr/>
                    <a:lstStyle/>
                    <a:p>
                      <a:pPr algn="ctr">
                        <a:lnSpc>
                          <a:spcPct val="85000"/>
                        </a:lnSpc>
                        <a:spcAft>
                          <a:spcPts val="0"/>
                        </a:spcAft>
                      </a:pPr>
                      <a:r>
                        <a:rPr lang="ru-RU" sz="2800" b="1" dirty="0"/>
                        <a:t>1,0000015</a:t>
                      </a:r>
                      <a:endParaRPr lang="ru-RU" sz="2800" b="1" dirty="0">
                        <a:latin typeface="Arial" pitchFamily="34" charset="0"/>
                        <a:ea typeface="Times New Roman"/>
                        <a:cs typeface="Arial" pitchFamily="34" charset="0"/>
                      </a:endParaRPr>
                    </a:p>
                  </a:txBody>
                  <a:tcPr marL="25297" marR="25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CCFFFF"/>
                    </a:solidFill>
                  </a:tcPr>
                </a:tc>
              </a:tr>
              <a:tr h="212497">
                <a:tc>
                  <a:txBody>
                    <a:bodyPr/>
                    <a:lstStyle/>
                    <a:p>
                      <a:pPr algn="just">
                        <a:lnSpc>
                          <a:spcPct val="85000"/>
                        </a:lnSpc>
                        <a:spcAft>
                          <a:spcPts val="0"/>
                        </a:spcAft>
                      </a:pPr>
                      <a:r>
                        <a:rPr lang="ru-RU" sz="2800" b="1"/>
                        <a:t>Из живого организма</a:t>
                      </a:r>
                      <a:endParaRPr lang="ru-RU" sz="2800" b="1">
                        <a:latin typeface="Arial" pitchFamily="34" charset="0"/>
                        <a:ea typeface="Times New Roman"/>
                        <a:cs typeface="Arial" pitchFamily="34" charset="0"/>
                      </a:endParaRPr>
                    </a:p>
                  </a:txBody>
                  <a:tcPr marL="25297" marR="25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CCFFFF"/>
                    </a:solidFill>
                  </a:tcPr>
                </a:tc>
                <a:tc>
                  <a:txBody>
                    <a:bodyPr/>
                    <a:lstStyle/>
                    <a:p>
                      <a:pPr algn="ctr">
                        <a:lnSpc>
                          <a:spcPct val="85000"/>
                        </a:lnSpc>
                        <a:spcAft>
                          <a:spcPts val="0"/>
                        </a:spcAft>
                      </a:pPr>
                      <a:r>
                        <a:rPr lang="ru-RU" sz="2800" b="1" dirty="0"/>
                        <a:t>1,0000012</a:t>
                      </a:r>
                      <a:endParaRPr lang="ru-RU" sz="2800" b="1" dirty="0">
                        <a:latin typeface="Arial" pitchFamily="34" charset="0"/>
                        <a:ea typeface="Times New Roman"/>
                        <a:cs typeface="Arial" pitchFamily="34" charset="0"/>
                      </a:endParaRPr>
                    </a:p>
                  </a:txBody>
                  <a:tcPr marL="25297" marR="25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CCFFFF"/>
                    </a:solidFill>
                  </a:tcPr>
                </a:tc>
              </a:tr>
              <a:tr h="212497">
                <a:tc>
                  <a:txBody>
                    <a:bodyPr/>
                    <a:lstStyle/>
                    <a:p>
                      <a:pPr algn="just">
                        <a:lnSpc>
                          <a:spcPct val="85000"/>
                        </a:lnSpc>
                        <a:spcAft>
                          <a:spcPts val="0"/>
                        </a:spcAft>
                      </a:pPr>
                      <a:r>
                        <a:rPr lang="ru-RU" sz="2800" b="1"/>
                        <a:t>Из растительных организмов</a:t>
                      </a:r>
                      <a:endParaRPr lang="ru-RU" sz="2800" b="1">
                        <a:latin typeface="Arial" pitchFamily="34" charset="0"/>
                        <a:ea typeface="Times New Roman"/>
                        <a:cs typeface="Arial" pitchFamily="34" charset="0"/>
                      </a:endParaRPr>
                    </a:p>
                  </a:txBody>
                  <a:tcPr marL="25297" marR="25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CCFFFF"/>
                    </a:solidFill>
                  </a:tcPr>
                </a:tc>
                <a:tc>
                  <a:txBody>
                    <a:bodyPr/>
                    <a:lstStyle/>
                    <a:p>
                      <a:pPr algn="ctr">
                        <a:lnSpc>
                          <a:spcPct val="85000"/>
                        </a:lnSpc>
                        <a:spcAft>
                          <a:spcPts val="0"/>
                        </a:spcAft>
                      </a:pPr>
                      <a:r>
                        <a:rPr lang="ru-RU" sz="2800" b="1" dirty="0"/>
                        <a:t>1,0000017</a:t>
                      </a:r>
                      <a:endParaRPr lang="ru-RU" sz="2800" b="1" dirty="0">
                        <a:latin typeface="Arial" pitchFamily="34" charset="0"/>
                        <a:ea typeface="Times New Roman"/>
                        <a:cs typeface="Arial" pitchFamily="34" charset="0"/>
                      </a:endParaRPr>
                    </a:p>
                  </a:txBody>
                  <a:tcPr marL="25297" marR="25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CCFFFF"/>
                    </a:solidFill>
                  </a:tcPr>
                </a:tc>
              </a:tr>
              <a:tr h="212497">
                <a:tc>
                  <a:txBody>
                    <a:bodyPr/>
                    <a:lstStyle/>
                    <a:p>
                      <a:pPr algn="just">
                        <a:lnSpc>
                          <a:spcPct val="85000"/>
                        </a:lnSpc>
                        <a:spcAft>
                          <a:spcPts val="0"/>
                        </a:spcAft>
                      </a:pPr>
                      <a:r>
                        <a:rPr lang="ru-RU" sz="2800" b="1"/>
                        <a:t>Кристаллизационная вода минералов</a:t>
                      </a:r>
                      <a:endParaRPr lang="ru-RU" sz="2800" b="1">
                        <a:latin typeface="Arial" pitchFamily="34" charset="0"/>
                        <a:ea typeface="Times New Roman"/>
                        <a:cs typeface="Arial" pitchFamily="34" charset="0"/>
                      </a:endParaRPr>
                    </a:p>
                  </a:txBody>
                  <a:tcPr marL="25297" marR="25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CCFFFF"/>
                    </a:solidFill>
                  </a:tcPr>
                </a:tc>
                <a:tc>
                  <a:txBody>
                    <a:bodyPr/>
                    <a:lstStyle/>
                    <a:p>
                      <a:pPr algn="ctr">
                        <a:lnSpc>
                          <a:spcPct val="85000"/>
                        </a:lnSpc>
                        <a:spcAft>
                          <a:spcPts val="0"/>
                        </a:spcAft>
                      </a:pPr>
                      <a:r>
                        <a:rPr lang="ru-RU" sz="2800" b="1" dirty="0"/>
                        <a:t>1,0000024</a:t>
                      </a:r>
                      <a:endParaRPr lang="ru-RU" sz="2800" b="1" dirty="0">
                        <a:latin typeface="Arial" pitchFamily="34" charset="0"/>
                        <a:ea typeface="Times New Roman"/>
                        <a:cs typeface="Arial" pitchFamily="34" charset="0"/>
                      </a:endParaRPr>
                    </a:p>
                  </a:txBody>
                  <a:tcPr marL="25297" marR="252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CCFFFF"/>
                    </a:solidFill>
                  </a:tcPr>
                </a:tc>
              </a:tr>
            </a:tbl>
          </a:graphicData>
        </a:graphic>
      </p:graphicFrame>
      <p:sp>
        <p:nvSpPr>
          <p:cNvPr id="2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3" name="Управляющая кнопка: домой 22">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44035" name="Picture 3" descr="Свойства воды"/>
          <p:cNvPicPr>
            <a:picLocks noChangeAspect="1" noChangeArrowheads="1"/>
          </p:cNvPicPr>
          <p:nvPr/>
        </p:nvPicPr>
        <p:blipFill>
          <a:blip r:embed="rId6" cstate="print"/>
          <a:srcRect/>
          <a:stretch>
            <a:fillRect/>
          </a:stretch>
        </p:blipFill>
        <p:spPr bwMode="auto">
          <a:xfrm>
            <a:off x="3428992" y="2165678"/>
            <a:ext cx="1220786" cy="1620512"/>
          </a:xfrm>
          <a:prstGeom prst="rect">
            <a:avLst/>
          </a:prstGeom>
          <a:noFill/>
          <a:ln w="9525">
            <a:noFill/>
            <a:miter lim="800000"/>
            <a:headEnd/>
            <a:tailEnd/>
          </a:ln>
          <a:scene3d>
            <a:camera prst="orthographicFront"/>
            <a:lightRig rig="threePt" dir="t"/>
          </a:scene3d>
          <a:sp3d>
            <a:bevelT/>
          </a:sp3d>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2" name="Picture 6" descr="D:\23.05.13-домашние документы\Лаб. раб YES\Виртуальные лабораторные YES\Анимашки и картинки\Химия-картинки\Атомы и молекулы\Вода\250px-Water-2D-labelled_png.jpg"/>
          <p:cNvPicPr>
            <a:picLocks noChangeAspect="1" noChangeArrowheads="1"/>
          </p:cNvPicPr>
          <p:nvPr/>
        </p:nvPicPr>
        <p:blipFill>
          <a:blip r:embed="rId2" cstate="print"/>
          <a:srcRect/>
          <a:stretch>
            <a:fillRect/>
          </a:stretch>
        </p:blipFill>
        <p:spPr bwMode="auto">
          <a:xfrm>
            <a:off x="3714744" y="5429264"/>
            <a:ext cx="2817842" cy="1228579"/>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50184" name="Picture 8" descr="D:\23.05.13-домашние документы\Лаб. раб YES\Виртуальные лабораторные YES\Анимашки и картинки\Химия-картинки\Атомы и молекулы\Вода\untitled.bmp"/>
          <p:cNvPicPr>
            <a:picLocks noChangeAspect="1" noChangeArrowheads="1"/>
          </p:cNvPicPr>
          <p:nvPr/>
        </p:nvPicPr>
        <p:blipFill>
          <a:blip r:embed="rId3" cstate="print"/>
          <a:srcRect t="10638" b="14893"/>
          <a:stretch>
            <a:fillRect/>
          </a:stretch>
        </p:blipFill>
        <p:spPr bwMode="auto">
          <a:xfrm>
            <a:off x="7000892" y="2214554"/>
            <a:ext cx="1734911" cy="107157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50189" name="Picture 13" descr="D:\23.05.13-домашние документы\Лаб. раб YES\Виртуальные лабораторные YES\Анимашки и картинки\Химия-картинки\Атомы и молекулы\Вода\molecule3.jpg"/>
          <p:cNvPicPr>
            <a:picLocks noChangeAspect="1" noChangeArrowheads="1"/>
          </p:cNvPicPr>
          <p:nvPr/>
        </p:nvPicPr>
        <p:blipFill>
          <a:blip r:embed="rId4" cstate="print"/>
          <a:srcRect/>
          <a:stretch>
            <a:fillRect/>
          </a:stretch>
        </p:blipFill>
        <p:spPr bwMode="auto">
          <a:xfrm>
            <a:off x="214282" y="2285992"/>
            <a:ext cx="2643206" cy="2981327"/>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0" name="Прямоугольник 19"/>
          <p:cNvSpPr/>
          <p:nvPr/>
        </p:nvSpPr>
        <p:spPr>
          <a:xfrm>
            <a:off x="142844" y="142852"/>
            <a:ext cx="8858312" cy="1923604"/>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Вода</a:t>
            </a:r>
            <a:r>
              <a:rPr lang="ru-RU" sz="2800" b="1" dirty="0" smtClean="0">
                <a:latin typeface="Arial" pitchFamily="34" charset="0"/>
                <a:ea typeface="Times New Roman" pitchFamily="18" charset="0"/>
                <a:cs typeface="Arial" pitchFamily="34" charset="0"/>
              </a:rPr>
              <a:t> – очень устойчивое соединение.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Схема ее молекулы </a:t>
            </a:r>
            <a:r>
              <a:rPr lang="ru-RU" sz="2800" b="1" dirty="0" smtClean="0">
                <a:latin typeface="Arial" pitchFamily="34" charset="0"/>
                <a:ea typeface="Times New Roman" pitchFamily="18" charset="0"/>
                <a:cs typeface="Arial" pitchFamily="34" charset="0"/>
              </a:rPr>
              <a:t>– </a:t>
            </a:r>
            <a:r>
              <a:rPr lang="ru-RU" sz="2800" b="1" u="sng" dirty="0" smtClean="0">
                <a:latin typeface="Arial" pitchFamily="34" charset="0"/>
                <a:ea typeface="Times New Roman" pitchFamily="18" charset="0"/>
                <a:cs typeface="Arial" pitchFamily="34" charset="0"/>
              </a:rPr>
              <a:t>три сферы молекул</a:t>
            </a:r>
            <a:r>
              <a:rPr lang="ru-RU" sz="2800" b="1" dirty="0" smtClean="0">
                <a:latin typeface="Arial" pitchFamily="34" charset="0"/>
                <a:ea typeface="Times New Roman" pitchFamily="18" charset="0"/>
                <a:cs typeface="Arial" pitchFamily="34" charset="0"/>
              </a:rPr>
              <a:t>: в середине атом кислорода, который с двумя атома водорода образует связи О–Н, их длина составляет 96 пм, валентный угол равен 104,5°.</a:t>
            </a:r>
            <a:endParaRPr lang="ru-RU" sz="2800" b="1" dirty="0" smtClean="0">
              <a:latin typeface="Arial" pitchFamily="34" charset="0"/>
              <a:cs typeface="Arial" pitchFamily="34" charset="0"/>
            </a:endParaRPr>
          </a:p>
        </p:txBody>
      </p:sp>
      <p:pic>
        <p:nvPicPr>
          <p:cNvPr id="23" name="Picture 2" descr="D:\23.05.13-домашние документы\Лаб. раб YES\Виртуальные лабораторные YES\Анимашки и картинки\Химия-картинки\Атомы и молекулы\Вода\image001.gif"/>
          <p:cNvPicPr>
            <a:picLocks noChangeAspect="1" noChangeArrowheads="1"/>
          </p:cNvPicPr>
          <p:nvPr/>
        </p:nvPicPr>
        <p:blipFill>
          <a:blip r:embed="rId5" cstate="print"/>
          <a:srcRect/>
          <a:stretch>
            <a:fillRect/>
          </a:stretch>
        </p:blipFill>
        <p:spPr bwMode="auto">
          <a:xfrm>
            <a:off x="3000364" y="2714620"/>
            <a:ext cx="4580810" cy="2643206"/>
          </a:xfrm>
          <a:prstGeom prst="rect">
            <a:avLst/>
          </a:prstGeom>
          <a:noFill/>
        </p:spPr>
      </p:pic>
      <p:pic>
        <p:nvPicPr>
          <p:cNvPr id="50192" name="Picture 16" descr="D:\23.05.13-домашние документы\Лаб. раб YES\Виртуальные лабораторные YES\Анимашки и картинки\Химия-картинки\Атомы и молекулы\Вода\molecula11.gif"/>
          <p:cNvPicPr>
            <a:picLocks noChangeAspect="1" noChangeArrowheads="1"/>
          </p:cNvPicPr>
          <p:nvPr/>
        </p:nvPicPr>
        <p:blipFill>
          <a:blip r:embed="rId6" cstate="print"/>
          <a:srcRect/>
          <a:stretch>
            <a:fillRect/>
          </a:stretch>
        </p:blipFill>
        <p:spPr bwMode="auto">
          <a:xfrm>
            <a:off x="285720" y="5286388"/>
            <a:ext cx="2000275" cy="1500206"/>
          </a:xfrm>
          <a:prstGeom prst="rect">
            <a:avLst/>
          </a:prstGeom>
          <a:noFill/>
        </p:spPr>
      </p:pic>
      <p:sp>
        <p:nvSpPr>
          <p:cNvPr id="2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7" name="Управляющая кнопка: домой 26">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1" name="Picture 12" descr="пишу 1"/>
          <p:cNvPicPr>
            <a:picLocks noChangeAspect="1" noChangeArrowheads="1" noCrop="1"/>
          </p:cNvPicPr>
          <p:nvPr/>
        </p:nvPicPr>
        <p:blipFill>
          <a:blip r:embed="rId8"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214282" y="142852"/>
            <a:ext cx="8643998" cy="3388620"/>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Молекула </a:t>
            </a:r>
            <a:r>
              <a:rPr lang="ru-RU" sz="2800" b="1" dirty="0"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воды</a:t>
            </a:r>
            <a:r>
              <a:rPr lang="ru-RU" sz="2800" b="1" dirty="0" smtClean="0">
                <a:latin typeface="Arial" pitchFamily="34" charset="0"/>
                <a:ea typeface="Times New Roman" pitchFamily="18" charset="0"/>
                <a:cs typeface="Arial" pitchFamily="34" charset="0"/>
              </a:rPr>
              <a:t> </a:t>
            </a:r>
            <a:r>
              <a:rPr lang="ru-RU" sz="2800" b="1" u="sng" dirty="0" smtClean="0">
                <a:latin typeface="Arial" pitchFamily="34" charset="0"/>
                <a:ea typeface="Times New Roman" pitchFamily="18" charset="0"/>
                <a:cs typeface="Arial" pitchFamily="34" charset="0"/>
              </a:rPr>
              <a:t>сильно поляризована</a:t>
            </a:r>
            <a:r>
              <a:rPr lang="ru-RU" sz="2800" b="1" dirty="0" smtClean="0">
                <a:latin typeface="Arial" pitchFamily="34" charset="0"/>
                <a:ea typeface="Times New Roman" pitchFamily="18" charset="0"/>
                <a:cs typeface="Arial" pitchFamily="34" charset="0"/>
              </a:rPr>
              <a:t>, имея три полюса зарядов: отрицательный, обусловленный избытком электронной плотности, и два положительных, обусловленных ее недостатком.</a:t>
            </a:r>
            <a:endParaRPr lang="ru-RU" sz="2800" b="1" dirty="0" smtClean="0">
              <a:latin typeface="Arial" pitchFamily="34" charset="0"/>
              <a:cs typeface="Arial" pitchFamily="34" charset="0"/>
            </a:endParaRPr>
          </a:p>
          <a:p>
            <a:pPr marL="452438" lvl="0" indent="-1588"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Радиус молекулы …………………..…138 пм.</a:t>
            </a:r>
            <a:endParaRPr lang="ru-RU" sz="2800" b="1" dirty="0" smtClean="0">
              <a:latin typeface="Arial" pitchFamily="34" charset="0"/>
              <a:cs typeface="Arial" pitchFamily="34" charset="0"/>
            </a:endParaRPr>
          </a:p>
          <a:p>
            <a:pPr marL="452438" lvl="0" indent="-1588"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Расстояние О–Н …………………….… 95,84 пм.</a:t>
            </a:r>
            <a:endParaRPr lang="ru-RU" sz="2800" b="1" dirty="0" smtClean="0">
              <a:latin typeface="Arial" pitchFamily="34" charset="0"/>
              <a:cs typeface="Arial" pitchFamily="34" charset="0"/>
            </a:endParaRPr>
          </a:p>
          <a:p>
            <a:pPr marL="452438" lvl="0" indent="-1588"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Расстояние Н–Н …………………….….151,5 пм.</a:t>
            </a:r>
          </a:p>
          <a:p>
            <a:pPr marL="452438" lvl="0" indent="-1588"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Угол </a:t>
            </a:r>
            <a:r>
              <a:rPr lang="ru-RU" sz="2800" b="1" dirty="0" smtClean="0">
                <a:latin typeface="Arial" pitchFamily="34" charset="0"/>
                <a:ea typeface="Times New Roman" pitchFamily="18" charset="0"/>
                <a:cs typeface="Arial" pitchFamily="34" charset="0"/>
                <a:sym typeface="Symbol" pitchFamily="18" charset="2"/>
              </a:rPr>
              <a:t></a:t>
            </a:r>
            <a:r>
              <a:rPr lang="ru-RU" sz="2800" b="1" dirty="0" smtClean="0">
                <a:latin typeface="Arial" pitchFamily="34" charset="0"/>
                <a:ea typeface="Times New Roman" pitchFamily="18" charset="0"/>
                <a:cs typeface="Arial" pitchFamily="34" charset="0"/>
              </a:rPr>
              <a:t>Н–О–Н между связями О–Н</a:t>
            </a:r>
            <a:r>
              <a:rPr lang="ru-RU" sz="2800" b="1" dirty="0" smtClean="0">
                <a:latin typeface="Arial" pitchFamily="34" charset="0"/>
                <a:ea typeface="Times New Roman" pitchFamily="18" charset="0"/>
                <a:cs typeface="Arial" pitchFamily="34" charset="0"/>
                <a:sym typeface="Symbol" pitchFamily="18" charset="2"/>
              </a:rPr>
              <a:t>…104° 27'.</a:t>
            </a:r>
            <a:r>
              <a:rPr lang="ru-RU" sz="2800" b="1" dirty="0" smtClean="0">
                <a:latin typeface="Arial" pitchFamily="34" charset="0"/>
                <a:cs typeface="Arial" pitchFamily="34" charset="0"/>
                <a:sym typeface="Symbol" pitchFamily="18" charset="2"/>
              </a:rPr>
              <a:t> </a:t>
            </a:r>
            <a:endParaRPr lang="ru-RU" sz="2800" b="1" dirty="0" smtClean="0">
              <a:latin typeface="Arial" pitchFamily="34" charset="0"/>
              <a:ea typeface="Times New Roman" pitchFamily="18" charset="0"/>
              <a:cs typeface="Arial" pitchFamily="34" charset="0"/>
              <a:sym typeface="Symbol" pitchFamily="18" charset="2"/>
            </a:endParaRPr>
          </a:p>
        </p:txBody>
      </p:sp>
      <p:pic>
        <p:nvPicPr>
          <p:cNvPr id="8" name="Picture 3" descr="D:\23.05.13-домашние документы\Лаб. раб YES\Виртуальные лабораторные YES\Анимашки и картинки\Химия-картинки\Атомы и молекулы\Вода\cb9759a8a0427afadc78f4f9363cd95b_1_orig.jpg"/>
          <p:cNvPicPr>
            <a:picLocks noChangeAspect="1" noChangeArrowheads="1"/>
          </p:cNvPicPr>
          <p:nvPr/>
        </p:nvPicPr>
        <p:blipFill>
          <a:blip r:embed="rId2" cstate="print"/>
          <a:srcRect/>
          <a:stretch>
            <a:fillRect/>
          </a:stretch>
        </p:blipFill>
        <p:spPr bwMode="auto">
          <a:xfrm>
            <a:off x="4143372" y="4000504"/>
            <a:ext cx="2676241" cy="2428892"/>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9" name="Picture 5" descr="D:\23.05.13-домашние документы\Лаб. раб YES\Виртуальные лабораторные YES\Анимашки и картинки\Химия-картинки\Атомы и молекулы\Вода\0020-014-KHimicheskie-soedinenija-kletki.png"/>
          <p:cNvPicPr>
            <a:picLocks noChangeAspect="1" noChangeArrowheads="1"/>
          </p:cNvPicPr>
          <p:nvPr/>
        </p:nvPicPr>
        <p:blipFill>
          <a:blip r:embed="rId3" cstate="print"/>
          <a:srcRect/>
          <a:stretch>
            <a:fillRect/>
          </a:stretch>
        </p:blipFill>
        <p:spPr bwMode="auto">
          <a:xfrm>
            <a:off x="857224" y="3624859"/>
            <a:ext cx="2716737" cy="3090289"/>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3"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Таблица 6"/>
          <p:cNvGraphicFramePr>
            <a:graphicFrameLocks noGrp="1"/>
          </p:cNvGraphicFramePr>
          <p:nvPr>
            <p:extLst>
              <p:ext uri="{D42A27DB-BD31-4B8C-83A1-F6EECF244321}">
                <p14:modId xmlns:p14="http://schemas.microsoft.com/office/powerpoint/2010/main" val="164446728"/>
              </p:ext>
            </p:extLst>
          </p:nvPr>
        </p:nvGraphicFramePr>
        <p:xfrm>
          <a:off x="142844" y="571480"/>
          <a:ext cx="8786873" cy="4238244"/>
        </p:xfrm>
        <a:graphic>
          <a:graphicData uri="http://schemas.openxmlformats.org/drawingml/2006/table">
            <a:tbl>
              <a:tblPr>
                <a:tableStyleId>{2D5ABB26-0587-4C30-8999-92F81FD0307C}</a:tableStyleId>
              </a:tblPr>
              <a:tblGrid>
                <a:gridCol w="880745"/>
                <a:gridCol w="884115"/>
                <a:gridCol w="1296144"/>
                <a:gridCol w="1080120"/>
                <a:gridCol w="1080120"/>
                <a:gridCol w="1080120"/>
                <a:gridCol w="1148524"/>
                <a:gridCol w="1336985"/>
              </a:tblGrid>
              <a:tr h="199908">
                <a:tc gridSpan="8">
                  <a:txBody>
                    <a:bodyPr/>
                    <a:lstStyle/>
                    <a:p>
                      <a:pPr algn="ctr">
                        <a:lnSpc>
                          <a:spcPct val="90000"/>
                        </a:lnSpc>
                        <a:spcBef>
                          <a:spcPts val="1000"/>
                        </a:spcBef>
                        <a:spcAft>
                          <a:spcPts val="0"/>
                        </a:spcAft>
                      </a:pPr>
                      <a:r>
                        <a:rPr lang="ru-RU" sz="2400" b="1" dirty="0"/>
                        <a:t>Десятичные приставки к названиям единиц</a:t>
                      </a:r>
                      <a:endParaRPr lang="ru-RU" sz="2400" b="1" i="1" dirty="0">
                        <a:solidFill>
                          <a:srgbClr val="4F81BD"/>
                        </a:solidFill>
                        <a:latin typeface="Calibri"/>
                        <a:ea typeface="Times New Roman"/>
                        <a:cs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99908">
                <a:tc rowSpan="2">
                  <a:txBody>
                    <a:bodyPr/>
                    <a:lstStyle/>
                    <a:p>
                      <a:pPr algn="ctr">
                        <a:lnSpc>
                          <a:spcPct val="90000"/>
                        </a:lnSpc>
                        <a:spcAft>
                          <a:spcPts val="0"/>
                        </a:spcAft>
                      </a:pPr>
                      <a:r>
                        <a:rPr lang="ru-RU" sz="2400" b="1" dirty="0"/>
                        <a:t>Приставки</a:t>
                      </a:r>
                      <a:endParaRPr lang="ru-RU" sz="2400" b="1" dirty="0">
                        <a:latin typeface="Times New Roman"/>
                        <a:ea typeface="Times New Roman"/>
                      </a:endParaRPr>
                    </a:p>
                  </a:txBody>
                  <a:tcPr marL="64256" marR="642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gridSpan="2">
                  <a:txBody>
                    <a:bodyPr/>
                    <a:lstStyle/>
                    <a:p>
                      <a:pPr algn="ctr">
                        <a:lnSpc>
                          <a:spcPct val="90000"/>
                        </a:lnSpc>
                        <a:spcAft>
                          <a:spcPts val="0"/>
                        </a:spcAft>
                      </a:pPr>
                      <a:r>
                        <a:rPr lang="ru-RU" sz="2400" b="1" dirty="0"/>
                        <a:t>Обозначение</a:t>
                      </a:r>
                      <a:endParaRPr lang="ru-RU" sz="2400" b="1" dirty="0">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hMerge="1">
                  <a:txBody>
                    <a:bodyPr/>
                    <a:lstStyle/>
                    <a:p>
                      <a:endParaRPr lang="ru-RU"/>
                    </a:p>
                  </a:txBody>
                  <a:tcPr/>
                </a:tc>
                <a:tc rowSpan="2">
                  <a:txBody>
                    <a:bodyPr/>
                    <a:lstStyle/>
                    <a:p>
                      <a:pPr marR="21590" algn="ctr">
                        <a:lnSpc>
                          <a:spcPct val="90000"/>
                        </a:lnSpc>
                        <a:spcAft>
                          <a:spcPts val="0"/>
                        </a:spcAft>
                      </a:pPr>
                      <a:r>
                        <a:rPr lang="ru-RU" sz="2300" b="1" dirty="0" smtClean="0"/>
                        <a:t>Множитель</a:t>
                      </a:r>
                      <a:endParaRPr lang="ru-RU" sz="2300" b="1" dirty="0">
                        <a:latin typeface="Times New Roman"/>
                        <a:ea typeface="Times New Roman"/>
                      </a:endParaRPr>
                    </a:p>
                  </a:txBody>
                  <a:tcPr marL="64256" marR="642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rowSpan="2">
                  <a:txBody>
                    <a:bodyPr/>
                    <a:lstStyle/>
                    <a:p>
                      <a:pPr marR="21590" algn="ctr">
                        <a:lnSpc>
                          <a:spcPct val="90000"/>
                        </a:lnSpc>
                        <a:spcAft>
                          <a:spcPts val="0"/>
                        </a:spcAft>
                      </a:pPr>
                      <a:r>
                        <a:rPr lang="ru-RU" sz="2300" b="1" dirty="0"/>
                        <a:t>Приставки</a:t>
                      </a:r>
                      <a:endParaRPr lang="ru-RU" sz="2300" b="1" dirty="0">
                        <a:latin typeface="Times New Roman"/>
                        <a:ea typeface="Times New Roman"/>
                      </a:endParaRPr>
                    </a:p>
                  </a:txBody>
                  <a:tcPr marL="64256" marR="642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gridSpan="2">
                  <a:txBody>
                    <a:bodyPr/>
                    <a:lstStyle/>
                    <a:p>
                      <a:pPr algn="ctr">
                        <a:lnSpc>
                          <a:spcPct val="90000"/>
                        </a:lnSpc>
                        <a:spcAft>
                          <a:spcPts val="0"/>
                        </a:spcAft>
                      </a:pPr>
                      <a:r>
                        <a:rPr lang="ru-RU" sz="2400" b="1"/>
                        <a:t>Обозначение</a:t>
                      </a:r>
                      <a:endParaRPr lang="ru-RU" sz="2400" b="1">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hMerge="1">
                  <a:txBody>
                    <a:bodyPr/>
                    <a:lstStyle/>
                    <a:p>
                      <a:endParaRPr lang="ru-RU"/>
                    </a:p>
                  </a:txBody>
                  <a:tcPr/>
                </a:tc>
                <a:tc rowSpan="2">
                  <a:txBody>
                    <a:bodyPr/>
                    <a:lstStyle/>
                    <a:p>
                      <a:pPr marR="21590" algn="ctr">
                        <a:lnSpc>
                          <a:spcPct val="90000"/>
                        </a:lnSpc>
                        <a:spcAft>
                          <a:spcPts val="0"/>
                        </a:spcAft>
                      </a:pPr>
                      <a:r>
                        <a:rPr lang="ru-RU" sz="2400" b="1" dirty="0" err="1" smtClean="0"/>
                        <a:t>Множи-тель</a:t>
                      </a:r>
                      <a:endParaRPr lang="ru-RU" sz="2400" b="1" dirty="0">
                        <a:latin typeface="Times New Roman"/>
                        <a:ea typeface="Times New Roman"/>
                      </a:endParaRPr>
                    </a:p>
                  </a:txBody>
                  <a:tcPr marL="64256" marR="6425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399816">
                <a:tc vMerge="1">
                  <a:txBody>
                    <a:bodyPr/>
                    <a:lstStyle/>
                    <a:p>
                      <a:endParaRPr lang="ru-RU"/>
                    </a:p>
                  </a:txBody>
                  <a:tcPr/>
                </a:tc>
                <a:tc>
                  <a:txBody>
                    <a:bodyPr/>
                    <a:lstStyle/>
                    <a:p>
                      <a:pPr algn="ctr">
                        <a:lnSpc>
                          <a:spcPct val="90000"/>
                        </a:lnSpc>
                        <a:spcAft>
                          <a:spcPts val="0"/>
                        </a:spcAft>
                      </a:pPr>
                      <a:r>
                        <a:rPr lang="ru-RU" sz="2400" b="1" dirty="0" err="1" smtClean="0"/>
                        <a:t>рус-ское</a:t>
                      </a:r>
                      <a:endParaRPr lang="ru-RU" sz="2400" b="1" dirty="0">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90000"/>
                        </a:lnSpc>
                        <a:spcAft>
                          <a:spcPts val="0"/>
                        </a:spcAft>
                      </a:pPr>
                      <a:r>
                        <a:rPr lang="ru-RU" sz="2300" b="1" dirty="0" smtClean="0"/>
                        <a:t>между-народное</a:t>
                      </a:r>
                      <a:endParaRPr lang="ru-RU" sz="2300" b="1" dirty="0">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vMerge="1">
                  <a:txBody>
                    <a:bodyPr/>
                    <a:lstStyle/>
                    <a:p>
                      <a:endParaRPr lang="ru-RU"/>
                    </a:p>
                  </a:txBody>
                  <a:tcPr/>
                </a:tc>
                <a:tc vMerge="1">
                  <a:txBody>
                    <a:bodyPr/>
                    <a:lstStyle/>
                    <a:p>
                      <a:endParaRPr lang="ru-RU"/>
                    </a:p>
                  </a:txBody>
                  <a:tcPr/>
                </a:tc>
                <a:tc>
                  <a:txBody>
                    <a:bodyPr/>
                    <a:lstStyle/>
                    <a:p>
                      <a:pPr algn="ctr">
                        <a:lnSpc>
                          <a:spcPct val="90000"/>
                        </a:lnSpc>
                        <a:spcAft>
                          <a:spcPts val="0"/>
                        </a:spcAft>
                      </a:pPr>
                      <a:r>
                        <a:rPr lang="ru-RU" sz="2400" b="1" dirty="0" err="1" smtClean="0"/>
                        <a:t>рус-ское</a:t>
                      </a:r>
                      <a:endParaRPr lang="ru-RU" sz="2400" b="1" dirty="0">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90000"/>
                        </a:lnSpc>
                        <a:spcAft>
                          <a:spcPts val="0"/>
                        </a:spcAft>
                      </a:pPr>
                      <a:r>
                        <a:rPr lang="ru-RU" sz="2300" b="1" dirty="0" err="1" smtClean="0"/>
                        <a:t>международ-ное</a:t>
                      </a:r>
                      <a:endParaRPr lang="ru-RU" sz="2300" b="1" dirty="0">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vMerge="1">
                  <a:txBody>
                    <a:bodyPr/>
                    <a:lstStyle/>
                    <a:p>
                      <a:endParaRPr lang="ru-RU"/>
                    </a:p>
                  </a:txBody>
                  <a:tcPr/>
                </a:tc>
              </a:tr>
              <a:tr h="199908">
                <a:tc>
                  <a:txBody>
                    <a:bodyPr/>
                    <a:lstStyle/>
                    <a:p>
                      <a:pPr algn="ctr">
                        <a:lnSpc>
                          <a:spcPct val="90000"/>
                        </a:lnSpc>
                        <a:spcAft>
                          <a:spcPts val="0"/>
                        </a:spcAft>
                      </a:pPr>
                      <a:r>
                        <a:rPr lang="ru-RU" sz="2400" b="1" dirty="0" err="1"/>
                        <a:t>Тера</a:t>
                      </a:r>
                      <a:endParaRPr lang="ru-RU" sz="2400" b="1" dirty="0">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90000"/>
                        </a:lnSpc>
                        <a:spcAft>
                          <a:spcPts val="0"/>
                        </a:spcAft>
                      </a:pPr>
                      <a:r>
                        <a:rPr lang="ru-RU" sz="2400" b="1"/>
                        <a:t>Т</a:t>
                      </a:r>
                      <a:endParaRPr lang="ru-RU" sz="2400" b="1">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90000"/>
                        </a:lnSpc>
                        <a:spcAft>
                          <a:spcPts val="0"/>
                        </a:spcAft>
                      </a:pPr>
                      <a:r>
                        <a:rPr lang="ru-RU" sz="2400" b="1"/>
                        <a:t>T</a:t>
                      </a:r>
                      <a:endParaRPr lang="ru-RU" sz="2400" b="1">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90000"/>
                        </a:lnSpc>
                        <a:spcAft>
                          <a:spcPts val="0"/>
                        </a:spcAft>
                      </a:pPr>
                      <a:r>
                        <a:rPr lang="ru-RU" sz="2400" b="1"/>
                        <a:t>10</a:t>
                      </a:r>
                      <a:r>
                        <a:rPr lang="ru-RU" sz="2400" b="1" baseline="30000"/>
                        <a:t>12</a:t>
                      </a:r>
                      <a:endParaRPr lang="ru-RU" sz="2400" b="1">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90000"/>
                        </a:lnSpc>
                        <a:spcAft>
                          <a:spcPts val="0"/>
                        </a:spcAft>
                      </a:pPr>
                      <a:r>
                        <a:rPr lang="ru-RU" sz="2300" b="1" dirty="0" err="1"/>
                        <a:t>санти</a:t>
                      </a:r>
                      <a:endParaRPr lang="ru-RU" sz="2300" b="1" dirty="0">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90000"/>
                        </a:lnSpc>
                        <a:spcAft>
                          <a:spcPts val="0"/>
                        </a:spcAft>
                      </a:pPr>
                      <a:r>
                        <a:rPr lang="ru-RU" sz="2400" b="1" dirty="0"/>
                        <a:t>с</a:t>
                      </a:r>
                      <a:endParaRPr lang="ru-RU" sz="2400" b="1" dirty="0">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90000"/>
                        </a:lnSpc>
                        <a:spcAft>
                          <a:spcPts val="0"/>
                        </a:spcAft>
                      </a:pPr>
                      <a:r>
                        <a:rPr lang="ru-RU" sz="2400" b="1"/>
                        <a:t>c</a:t>
                      </a:r>
                      <a:endParaRPr lang="ru-RU" sz="2400" b="1">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90000"/>
                        </a:lnSpc>
                        <a:spcAft>
                          <a:spcPts val="0"/>
                        </a:spcAft>
                      </a:pPr>
                      <a:r>
                        <a:rPr lang="ru-RU" sz="2400" b="1"/>
                        <a:t>10</a:t>
                      </a:r>
                      <a:r>
                        <a:rPr lang="ru-RU" sz="2400" b="1" baseline="30000"/>
                        <a:t>-2</a:t>
                      </a:r>
                      <a:endParaRPr lang="ru-RU" sz="2400" b="1">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199908">
                <a:tc>
                  <a:txBody>
                    <a:bodyPr/>
                    <a:lstStyle/>
                    <a:p>
                      <a:pPr algn="ctr">
                        <a:lnSpc>
                          <a:spcPct val="90000"/>
                        </a:lnSpc>
                        <a:spcAft>
                          <a:spcPts val="0"/>
                        </a:spcAft>
                      </a:pPr>
                      <a:r>
                        <a:rPr lang="ru-RU" sz="2400" b="1"/>
                        <a:t>Гига</a:t>
                      </a:r>
                      <a:endParaRPr lang="ru-RU" sz="2400" b="1">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90000"/>
                        </a:lnSpc>
                        <a:spcAft>
                          <a:spcPts val="0"/>
                        </a:spcAft>
                      </a:pPr>
                      <a:r>
                        <a:rPr lang="ru-RU" sz="2400" b="1"/>
                        <a:t>Г</a:t>
                      </a:r>
                      <a:endParaRPr lang="ru-RU" sz="2400" b="1">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90000"/>
                        </a:lnSpc>
                        <a:spcAft>
                          <a:spcPts val="0"/>
                        </a:spcAft>
                      </a:pPr>
                      <a:r>
                        <a:rPr lang="ru-RU" sz="2400" b="1"/>
                        <a:t>G</a:t>
                      </a:r>
                      <a:endParaRPr lang="ru-RU" sz="2400" b="1">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90000"/>
                        </a:lnSpc>
                        <a:spcAft>
                          <a:spcPts val="0"/>
                        </a:spcAft>
                      </a:pPr>
                      <a:r>
                        <a:rPr lang="ru-RU" sz="2400" b="1"/>
                        <a:t>10</a:t>
                      </a:r>
                      <a:r>
                        <a:rPr lang="ru-RU" sz="2400" b="1" baseline="30000"/>
                        <a:t>9</a:t>
                      </a:r>
                      <a:endParaRPr lang="ru-RU" sz="2400" b="1">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90000"/>
                        </a:lnSpc>
                        <a:spcAft>
                          <a:spcPts val="0"/>
                        </a:spcAft>
                      </a:pPr>
                      <a:r>
                        <a:rPr lang="ru-RU" sz="2200" b="1" dirty="0" err="1"/>
                        <a:t>милли</a:t>
                      </a:r>
                      <a:endParaRPr lang="ru-RU" sz="2200" b="1" dirty="0">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90000"/>
                        </a:lnSpc>
                        <a:spcAft>
                          <a:spcPts val="0"/>
                        </a:spcAft>
                      </a:pPr>
                      <a:r>
                        <a:rPr lang="ru-RU" sz="2400" b="1" dirty="0"/>
                        <a:t>м</a:t>
                      </a:r>
                      <a:endParaRPr lang="ru-RU" sz="2400" b="1" dirty="0">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90000"/>
                        </a:lnSpc>
                        <a:spcAft>
                          <a:spcPts val="0"/>
                        </a:spcAft>
                      </a:pPr>
                      <a:r>
                        <a:rPr lang="ru-RU" sz="2400" b="1"/>
                        <a:t>m</a:t>
                      </a:r>
                      <a:endParaRPr lang="ru-RU" sz="2400" b="1">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90000"/>
                        </a:lnSpc>
                        <a:spcAft>
                          <a:spcPts val="0"/>
                        </a:spcAft>
                      </a:pPr>
                      <a:r>
                        <a:rPr lang="ru-RU" sz="2400" b="1"/>
                        <a:t>10</a:t>
                      </a:r>
                      <a:r>
                        <a:rPr lang="ru-RU" sz="2400" b="1" baseline="30000"/>
                        <a:t>-3</a:t>
                      </a:r>
                      <a:endParaRPr lang="ru-RU" sz="2400" b="1">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199908">
                <a:tc>
                  <a:txBody>
                    <a:bodyPr/>
                    <a:lstStyle/>
                    <a:p>
                      <a:pPr algn="ctr">
                        <a:lnSpc>
                          <a:spcPct val="90000"/>
                        </a:lnSpc>
                        <a:spcAft>
                          <a:spcPts val="0"/>
                        </a:spcAft>
                      </a:pPr>
                      <a:r>
                        <a:rPr lang="ru-RU" sz="2400" b="1" dirty="0"/>
                        <a:t>Мега</a:t>
                      </a:r>
                      <a:endParaRPr lang="ru-RU" sz="2400" b="1" dirty="0">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90000"/>
                        </a:lnSpc>
                        <a:spcAft>
                          <a:spcPts val="0"/>
                        </a:spcAft>
                      </a:pPr>
                      <a:r>
                        <a:rPr lang="ru-RU" sz="2400" b="1" dirty="0"/>
                        <a:t>М</a:t>
                      </a:r>
                      <a:endParaRPr lang="ru-RU" sz="2400" b="1" dirty="0">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90000"/>
                        </a:lnSpc>
                        <a:spcAft>
                          <a:spcPts val="0"/>
                        </a:spcAft>
                      </a:pPr>
                      <a:r>
                        <a:rPr lang="ru-RU" sz="2400" b="1"/>
                        <a:t>M</a:t>
                      </a:r>
                      <a:endParaRPr lang="ru-RU" sz="2400" b="1">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90000"/>
                        </a:lnSpc>
                        <a:spcAft>
                          <a:spcPts val="0"/>
                        </a:spcAft>
                      </a:pPr>
                      <a:r>
                        <a:rPr lang="ru-RU" sz="2400" b="1"/>
                        <a:t>10</a:t>
                      </a:r>
                      <a:r>
                        <a:rPr lang="ru-RU" sz="2400" b="1" baseline="30000"/>
                        <a:t>6</a:t>
                      </a:r>
                      <a:endParaRPr lang="ru-RU" sz="2400" b="1">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90000"/>
                        </a:lnSpc>
                        <a:spcAft>
                          <a:spcPts val="0"/>
                        </a:spcAft>
                      </a:pPr>
                      <a:r>
                        <a:rPr lang="ru-RU" sz="2200" b="1" dirty="0"/>
                        <a:t>микро</a:t>
                      </a:r>
                      <a:endParaRPr lang="ru-RU" sz="2200" b="1" dirty="0">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90000"/>
                        </a:lnSpc>
                        <a:spcAft>
                          <a:spcPts val="0"/>
                        </a:spcAft>
                      </a:pPr>
                      <a:r>
                        <a:rPr lang="ru-RU" sz="2400" b="1" dirty="0" err="1"/>
                        <a:t>мк</a:t>
                      </a:r>
                      <a:endParaRPr lang="ru-RU" sz="2400" b="1" dirty="0">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90000"/>
                        </a:lnSpc>
                        <a:spcAft>
                          <a:spcPts val="0"/>
                        </a:spcAft>
                      </a:pPr>
                      <a:r>
                        <a:rPr lang="ru-RU" sz="2400" b="1">
                          <a:sym typeface="Symbol"/>
                        </a:rPr>
                        <a:t></a:t>
                      </a:r>
                      <a:endParaRPr lang="ru-RU" sz="2400" b="1">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90000"/>
                        </a:lnSpc>
                        <a:spcAft>
                          <a:spcPts val="0"/>
                        </a:spcAft>
                      </a:pPr>
                      <a:r>
                        <a:rPr lang="ru-RU" sz="2400" b="1"/>
                        <a:t>10</a:t>
                      </a:r>
                      <a:r>
                        <a:rPr lang="ru-RU" sz="2400" b="1" baseline="30000"/>
                        <a:t>-6</a:t>
                      </a:r>
                      <a:endParaRPr lang="ru-RU" sz="2400" b="1">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199908">
                <a:tc>
                  <a:txBody>
                    <a:bodyPr/>
                    <a:lstStyle/>
                    <a:p>
                      <a:pPr algn="ctr">
                        <a:lnSpc>
                          <a:spcPct val="90000"/>
                        </a:lnSpc>
                        <a:spcAft>
                          <a:spcPts val="0"/>
                        </a:spcAft>
                      </a:pPr>
                      <a:r>
                        <a:rPr lang="ru-RU" sz="2400" b="1" dirty="0"/>
                        <a:t>кило</a:t>
                      </a:r>
                      <a:endParaRPr lang="ru-RU" sz="2400" b="1" dirty="0">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90000"/>
                        </a:lnSpc>
                        <a:spcAft>
                          <a:spcPts val="0"/>
                        </a:spcAft>
                      </a:pPr>
                      <a:r>
                        <a:rPr lang="ru-RU" sz="2400" b="1" dirty="0"/>
                        <a:t>к</a:t>
                      </a:r>
                      <a:endParaRPr lang="ru-RU" sz="2400" b="1" dirty="0">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90000"/>
                        </a:lnSpc>
                        <a:spcAft>
                          <a:spcPts val="0"/>
                        </a:spcAft>
                      </a:pPr>
                      <a:r>
                        <a:rPr lang="ru-RU" sz="2400" b="1"/>
                        <a:t>k</a:t>
                      </a:r>
                      <a:endParaRPr lang="ru-RU" sz="2400" b="1">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90000"/>
                        </a:lnSpc>
                        <a:spcAft>
                          <a:spcPts val="0"/>
                        </a:spcAft>
                      </a:pPr>
                      <a:r>
                        <a:rPr lang="ru-RU" sz="2400" b="1"/>
                        <a:t>10</a:t>
                      </a:r>
                      <a:r>
                        <a:rPr lang="ru-RU" sz="2400" b="1" baseline="30000"/>
                        <a:t>3</a:t>
                      </a:r>
                      <a:endParaRPr lang="ru-RU" sz="2400" b="1">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90000"/>
                        </a:lnSpc>
                        <a:spcAft>
                          <a:spcPts val="0"/>
                        </a:spcAft>
                      </a:pPr>
                      <a:r>
                        <a:rPr lang="ru-RU" sz="2300" b="1"/>
                        <a:t>нано</a:t>
                      </a:r>
                      <a:endParaRPr lang="ru-RU" sz="2300" b="1">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90000"/>
                        </a:lnSpc>
                        <a:spcAft>
                          <a:spcPts val="0"/>
                        </a:spcAft>
                      </a:pPr>
                      <a:r>
                        <a:rPr lang="ru-RU" sz="2400" b="1"/>
                        <a:t>н</a:t>
                      </a:r>
                      <a:endParaRPr lang="ru-RU" sz="2400" b="1">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90000"/>
                        </a:lnSpc>
                        <a:spcAft>
                          <a:spcPts val="0"/>
                        </a:spcAft>
                      </a:pPr>
                      <a:r>
                        <a:rPr lang="ru-RU" sz="2400" b="1" dirty="0" err="1"/>
                        <a:t>n</a:t>
                      </a:r>
                      <a:endParaRPr lang="ru-RU" sz="2400" b="1" dirty="0">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90000"/>
                        </a:lnSpc>
                        <a:spcAft>
                          <a:spcPts val="0"/>
                        </a:spcAft>
                      </a:pPr>
                      <a:r>
                        <a:rPr lang="ru-RU" sz="2400" b="1"/>
                        <a:t>10</a:t>
                      </a:r>
                      <a:r>
                        <a:rPr lang="ru-RU" sz="2400" b="1" baseline="30000"/>
                        <a:t>-9</a:t>
                      </a:r>
                      <a:endParaRPr lang="ru-RU" sz="2400" b="1">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199908">
                <a:tc>
                  <a:txBody>
                    <a:bodyPr/>
                    <a:lstStyle/>
                    <a:p>
                      <a:pPr algn="ctr">
                        <a:lnSpc>
                          <a:spcPct val="90000"/>
                        </a:lnSpc>
                        <a:spcAft>
                          <a:spcPts val="0"/>
                        </a:spcAft>
                      </a:pPr>
                      <a:r>
                        <a:rPr lang="ru-RU" sz="2400" b="1" dirty="0" err="1"/>
                        <a:t>гекто</a:t>
                      </a:r>
                      <a:endParaRPr lang="ru-RU" sz="2400" b="1" dirty="0">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90000"/>
                        </a:lnSpc>
                        <a:spcAft>
                          <a:spcPts val="0"/>
                        </a:spcAft>
                      </a:pPr>
                      <a:r>
                        <a:rPr lang="ru-RU" sz="2400" b="1" dirty="0"/>
                        <a:t>г</a:t>
                      </a:r>
                      <a:endParaRPr lang="ru-RU" sz="2400" b="1" dirty="0">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90000"/>
                        </a:lnSpc>
                        <a:spcAft>
                          <a:spcPts val="0"/>
                        </a:spcAft>
                      </a:pPr>
                      <a:r>
                        <a:rPr lang="ru-RU" sz="2400" b="1"/>
                        <a:t>h</a:t>
                      </a:r>
                      <a:endParaRPr lang="ru-RU" sz="2400" b="1">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90000"/>
                        </a:lnSpc>
                        <a:spcAft>
                          <a:spcPts val="0"/>
                        </a:spcAft>
                      </a:pPr>
                      <a:r>
                        <a:rPr lang="ru-RU" sz="2400" b="1"/>
                        <a:t>10</a:t>
                      </a:r>
                      <a:r>
                        <a:rPr lang="ru-RU" sz="2400" b="1" baseline="30000"/>
                        <a:t>2</a:t>
                      </a:r>
                      <a:endParaRPr lang="ru-RU" sz="2400" b="1">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90000"/>
                        </a:lnSpc>
                        <a:spcAft>
                          <a:spcPts val="0"/>
                        </a:spcAft>
                      </a:pPr>
                      <a:r>
                        <a:rPr lang="ru-RU" sz="2300" b="1" dirty="0">
                          <a:solidFill>
                            <a:srgbClr val="0000FF"/>
                          </a:solidFill>
                          <a:effectLst>
                            <a:outerShdw blurRad="38100" dist="38100" dir="2700000" algn="tl">
                              <a:srgbClr val="000000">
                                <a:alpha val="43137"/>
                              </a:srgbClr>
                            </a:outerShdw>
                          </a:effectLst>
                        </a:rPr>
                        <a:t>пико</a:t>
                      </a:r>
                      <a:endParaRPr lang="ru-RU" sz="2300" b="1" dirty="0">
                        <a:solidFill>
                          <a:srgbClr val="0000FF"/>
                        </a:solidFill>
                        <a:effectLst>
                          <a:outerShdw blurRad="38100" dist="38100" dir="2700000" algn="tl">
                            <a:srgbClr val="000000">
                              <a:alpha val="43137"/>
                            </a:srgbClr>
                          </a:outerShdw>
                        </a:effectLst>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90000"/>
                        </a:lnSpc>
                        <a:spcAft>
                          <a:spcPts val="0"/>
                        </a:spcAft>
                      </a:pPr>
                      <a:r>
                        <a:rPr lang="ru-RU" sz="2400" b="1" dirty="0" err="1">
                          <a:solidFill>
                            <a:srgbClr val="0000FF"/>
                          </a:solidFill>
                          <a:effectLst>
                            <a:outerShdw blurRad="38100" dist="38100" dir="2700000" algn="tl">
                              <a:srgbClr val="000000">
                                <a:alpha val="43137"/>
                              </a:srgbClr>
                            </a:outerShdw>
                          </a:effectLst>
                        </a:rPr>
                        <a:t>п</a:t>
                      </a:r>
                      <a:endParaRPr lang="ru-RU" sz="2400" b="1" dirty="0">
                        <a:solidFill>
                          <a:srgbClr val="0000FF"/>
                        </a:solidFill>
                        <a:effectLst>
                          <a:outerShdw blurRad="38100" dist="38100" dir="2700000" algn="tl">
                            <a:srgbClr val="000000">
                              <a:alpha val="43137"/>
                            </a:srgbClr>
                          </a:outerShdw>
                        </a:effectLst>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90000"/>
                        </a:lnSpc>
                        <a:spcAft>
                          <a:spcPts val="0"/>
                        </a:spcAft>
                      </a:pPr>
                      <a:r>
                        <a:rPr lang="ru-RU" sz="2400" b="1" dirty="0" err="1">
                          <a:solidFill>
                            <a:srgbClr val="0000FF"/>
                          </a:solidFill>
                          <a:effectLst>
                            <a:outerShdw blurRad="38100" dist="38100" dir="2700000" algn="tl">
                              <a:srgbClr val="000000">
                                <a:alpha val="43137"/>
                              </a:srgbClr>
                            </a:outerShdw>
                          </a:effectLst>
                        </a:rPr>
                        <a:t>p</a:t>
                      </a:r>
                      <a:endParaRPr lang="ru-RU" sz="2400" b="1" dirty="0">
                        <a:solidFill>
                          <a:srgbClr val="0000FF"/>
                        </a:solidFill>
                        <a:effectLst>
                          <a:outerShdw blurRad="38100" dist="38100" dir="2700000" algn="tl">
                            <a:srgbClr val="000000">
                              <a:alpha val="43137"/>
                            </a:srgbClr>
                          </a:outerShdw>
                        </a:effectLst>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90000"/>
                        </a:lnSpc>
                        <a:spcAft>
                          <a:spcPts val="0"/>
                        </a:spcAft>
                      </a:pPr>
                      <a:r>
                        <a:rPr lang="ru-RU" sz="2400" b="1" dirty="0">
                          <a:solidFill>
                            <a:srgbClr val="0000FF"/>
                          </a:solidFill>
                          <a:effectLst>
                            <a:outerShdw blurRad="38100" dist="38100" dir="2700000" algn="tl">
                              <a:srgbClr val="000000">
                                <a:alpha val="43137"/>
                              </a:srgbClr>
                            </a:outerShdw>
                          </a:effectLst>
                        </a:rPr>
                        <a:t>10</a:t>
                      </a:r>
                      <a:r>
                        <a:rPr lang="ru-RU" sz="2400" b="1" baseline="30000" dirty="0">
                          <a:solidFill>
                            <a:srgbClr val="0000FF"/>
                          </a:solidFill>
                          <a:effectLst>
                            <a:outerShdw blurRad="38100" dist="38100" dir="2700000" algn="tl">
                              <a:srgbClr val="000000">
                                <a:alpha val="43137"/>
                              </a:srgbClr>
                            </a:outerShdw>
                          </a:effectLst>
                        </a:rPr>
                        <a:t>-12</a:t>
                      </a:r>
                      <a:endParaRPr lang="ru-RU" sz="2400" b="1" dirty="0">
                        <a:solidFill>
                          <a:srgbClr val="0000FF"/>
                        </a:solidFill>
                        <a:effectLst>
                          <a:outerShdw blurRad="38100" dist="38100" dir="2700000" algn="tl">
                            <a:srgbClr val="000000">
                              <a:alpha val="43137"/>
                            </a:srgbClr>
                          </a:outerShdw>
                        </a:effectLst>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199908">
                <a:tc>
                  <a:txBody>
                    <a:bodyPr/>
                    <a:lstStyle/>
                    <a:p>
                      <a:pPr algn="ctr">
                        <a:lnSpc>
                          <a:spcPct val="90000"/>
                        </a:lnSpc>
                        <a:spcAft>
                          <a:spcPts val="0"/>
                        </a:spcAft>
                      </a:pPr>
                      <a:r>
                        <a:rPr lang="ru-RU" sz="2400" b="1" dirty="0"/>
                        <a:t>дека</a:t>
                      </a:r>
                      <a:endParaRPr lang="ru-RU" sz="2400" b="1" dirty="0">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90000"/>
                        </a:lnSpc>
                        <a:spcAft>
                          <a:spcPts val="0"/>
                        </a:spcAft>
                      </a:pPr>
                      <a:r>
                        <a:rPr lang="ru-RU" sz="2400" b="1" dirty="0"/>
                        <a:t>да</a:t>
                      </a:r>
                      <a:endParaRPr lang="ru-RU" sz="2400" b="1" dirty="0">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90000"/>
                        </a:lnSpc>
                        <a:spcAft>
                          <a:spcPts val="0"/>
                        </a:spcAft>
                      </a:pPr>
                      <a:r>
                        <a:rPr lang="ru-RU" sz="2400" b="1" dirty="0" err="1"/>
                        <a:t>da</a:t>
                      </a:r>
                      <a:endParaRPr lang="ru-RU" sz="2400" b="1" dirty="0">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90000"/>
                        </a:lnSpc>
                        <a:spcAft>
                          <a:spcPts val="0"/>
                        </a:spcAft>
                      </a:pPr>
                      <a:r>
                        <a:rPr lang="ru-RU" sz="2400" b="1"/>
                        <a:t>10</a:t>
                      </a:r>
                      <a:endParaRPr lang="ru-RU" sz="2400" b="1">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90000"/>
                        </a:lnSpc>
                        <a:spcAft>
                          <a:spcPts val="0"/>
                        </a:spcAft>
                      </a:pPr>
                      <a:r>
                        <a:rPr lang="ru-RU" sz="2300" b="1" dirty="0" err="1"/>
                        <a:t>фемто</a:t>
                      </a:r>
                      <a:endParaRPr lang="ru-RU" sz="2300" b="1" dirty="0">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90000"/>
                        </a:lnSpc>
                        <a:spcAft>
                          <a:spcPts val="0"/>
                        </a:spcAft>
                      </a:pPr>
                      <a:r>
                        <a:rPr lang="ru-RU" sz="2400" b="1"/>
                        <a:t>ф</a:t>
                      </a:r>
                      <a:endParaRPr lang="ru-RU" sz="2400" b="1">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90000"/>
                        </a:lnSpc>
                        <a:spcAft>
                          <a:spcPts val="0"/>
                        </a:spcAft>
                      </a:pPr>
                      <a:r>
                        <a:rPr lang="ru-RU" sz="2400" b="1"/>
                        <a:t>f</a:t>
                      </a:r>
                      <a:endParaRPr lang="ru-RU" sz="2400" b="1">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90000"/>
                        </a:lnSpc>
                        <a:spcAft>
                          <a:spcPts val="0"/>
                        </a:spcAft>
                      </a:pPr>
                      <a:r>
                        <a:rPr lang="ru-RU" sz="2400" b="1" dirty="0"/>
                        <a:t>10</a:t>
                      </a:r>
                      <a:r>
                        <a:rPr lang="ru-RU" sz="2400" b="1" baseline="30000" dirty="0"/>
                        <a:t>-15</a:t>
                      </a:r>
                      <a:endParaRPr lang="ru-RU" sz="2400" b="1" dirty="0">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199908">
                <a:tc>
                  <a:txBody>
                    <a:bodyPr/>
                    <a:lstStyle/>
                    <a:p>
                      <a:pPr algn="ctr">
                        <a:lnSpc>
                          <a:spcPct val="90000"/>
                        </a:lnSpc>
                        <a:spcAft>
                          <a:spcPts val="0"/>
                        </a:spcAft>
                      </a:pPr>
                      <a:r>
                        <a:rPr lang="ru-RU" sz="2400" b="1"/>
                        <a:t>деци</a:t>
                      </a:r>
                      <a:endParaRPr lang="ru-RU" sz="2400" b="1">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90000"/>
                        </a:lnSpc>
                        <a:spcAft>
                          <a:spcPts val="0"/>
                        </a:spcAft>
                      </a:pPr>
                      <a:r>
                        <a:rPr lang="ru-RU" sz="2400" b="1" dirty="0" err="1"/>
                        <a:t>д</a:t>
                      </a:r>
                      <a:endParaRPr lang="ru-RU" sz="2400" b="1" dirty="0">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90000"/>
                        </a:lnSpc>
                        <a:spcAft>
                          <a:spcPts val="0"/>
                        </a:spcAft>
                      </a:pPr>
                      <a:r>
                        <a:rPr lang="ru-RU" sz="2400" b="1" dirty="0" err="1"/>
                        <a:t>d</a:t>
                      </a:r>
                      <a:endParaRPr lang="ru-RU" sz="2400" b="1" dirty="0">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90000"/>
                        </a:lnSpc>
                        <a:spcAft>
                          <a:spcPts val="0"/>
                        </a:spcAft>
                      </a:pPr>
                      <a:r>
                        <a:rPr lang="ru-RU" sz="2400" b="1" dirty="0"/>
                        <a:t>10</a:t>
                      </a:r>
                      <a:r>
                        <a:rPr lang="ru-RU" sz="2400" b="1" baseline="30000" dirty="0"/>
                        <a:t>-1</a:t>
                      </a:r>
                      <a:endParaRPr lang="ru-RU" sz="2400" b="1" dirty="0">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90000"/>
                        </a:lnSpc>
                        <a:spcAft>
                          <a:spcPts val="0"/>
                        </a:spcAft>
                      </a:pPr>
                      <a:r>
                        <a:rPr lang="ru-RU" sz="2300" b="1" dirty="0" err="1"/>
                        <a:t>атто</a:t>
                      </a:r>
                      <a:endParaRPr lang="ru-RU" sz="2300" b="1" dirty="0">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90000"/>
                        </a:lnSpc>
                        <a:spcAft>
                          <a:spcPts val="0"/>
                        </a:spcAft>
                      </a:pPr>
                      <a:r>
                        <a:rPr lang="ru-RU" sz="2400" b="1" dirty="0"/>
                        <a:t>а</a:t>
                      </a:r>
                      <a:endParaRPr lang="ru-RU" sz="2400" b="1" dirty="0">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90000"/>
                        </a:lnSpc>
                        <a:spcAft>
                          <a:spcPts val="0"/>
                        </a:spcAft>
                      </a:pPr>
                      <a:r>
                        <a:rPr lang="ru-RU" sz="2400" b="1" dirty="0" err="1"/>
                        <a:t>a</a:t>
                      </a:r>
                      <a:endParaRPr lang="ru-RU" sz="2400" b="1" dirty="0">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90000"/>
                        </a:lnSpc>
                        <a:spcAft>
                          <a:spcPts val="0"/>
                        </a:spcAft>
                      </a:pPr>
                      <a:r>
                        <a:rPr lang="ru-RU" sz="2400" b="1" dirty="0"/>
                        <a:t>10</a:t>
                      </a:r>
                      <a:r>
                        <a:rPr lang="ru-RU" sz="2400" b="1" baseline="30000" dirty="0"/>
                        <a:t>-18</a:t>
                      </a:r>
                      <a:endParaRPr lang="ru-RU" sz="2400" b="1" dirty="0">
                        <a:latin typeface="Times New Roman"/>
                        <a:ea typeface="Times New Roman"/>
                      </a:endParaRPr>
                    </a:p>
                  </a:txBody>
                  <a:tcPr marL="64256" marR="6425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bl>
          </a:graphicData>
        </a:graphic>
      </p:graphicFrame>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6"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srcRect/>
          <a:stretch>
            <a:fillRect/>
          </a:stretch>
        </p:blipFill>
        <p:spPr bwMode="auto">
          <a:xfrm>
            <a:off x="0" y="285728"/>
            <a:ext cx="9144000" cy="6572272"/>
          </a:xfrm>
          <a:prstGeom prst="rect">
            <a:avLst/>
          </a:prstGeom>
          <a:noFill/>
          <a:ln w="9525">
            <a:noFill/>
            <a:miter lim="800000"/>
            <a:headEnd/>
            <a:tailEnd/>
          </a:ln>
          <a:effectLst/>
        </p:spPr>
      </p:pic>
      <p:sp>
        <p:nvSpPr>
          <p:cNvPr id="14" name="Прямоугольник 13"/>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solidFill>
                  <a:srgbClr val="C00000"/>
                </a:solidFill>
                <a:latin typeface="Arial" pitchFamily="34" charset="0"/>
                <a:cs typeface="Arial" pitchFamily="34" charset="0"/>
              </a:rPr>
              <a:t>Сделаем запись в тетради.</a:t>
            </a:r>
          </a:p>
        </p:txBody>
      </p:sp>
      <p:cxnSp>
        <p:nvCxnSpPr>
          <p:cNvPr id="24" name="Прямая соединительная линия 23"/>
          <p:cNvCxnSpPr/>
          <p:nvPr/>
        </p:nvCxnSpPr>
        <p:spPr>
          <a:xfrm rot="5400000">
            <a:off x="2285984" y="3786190"/>
            <a:ext cx="4643470" cy="71438"/>
          </a:xfrm>
          <a:prstGeom prst="line">
            <a:avLst/>
          </a:prstGeom>
          <a:ln w="28575">
            <a:solidFill>
              <a:schemeClr val="accent2">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19" name="Прямоугольник 18"/>
          <p:cNvSpPr/>
          <p:nvPr/>
        </p:nvSpPr>
        <p:spPr>
          <a:xfrm>
            <a:off x="255698" y="1428736"/>
            <a:ext cx="4387740" cy="470642"/>
          </a:xfrm>
          <a:prstGeom prst="rect">
            <a:avLst/>
          </a:prstGeom>
        </p:spPr>
        <p:txBody>
          <a:bodyPr wrap="none">
            <a:spAutoFit/>
          </a:bodyPr>
          <a:lstStyle/>
          <a:p>
            <a:pPr algn="ctr">
              <a:lnSpc>
                <a:spcPct val="80000"/>
              </a:lnSpc>
            </a:pPr>
            <a:r>
              <a:rPr lang="ru-RU" sz="3000" b="1" u="sng" dirty="0" smtClean="0">
                <a:ln w="11430">
                  <a:solidFill>
                    <a:sysClr val="windowText" lastClr="000000"/>
                  </a:solidFill>
                </a:ln>
                <a:solidFill>
                  <a:srgbClr val="C00000"/>
                </a:solidFill>
                <a:effectLst>
                  <a:outerShdw blurRad="50800" dist="39000" dir="5460000" algn="tl">
                    <a:srgbClr val="000000">
                      <a:alpha val="38000"/>
                    </a:srgbClr>
                  </a:outerShdw>
                </a:effectLst>
                <a:latin typeface="Arial Black" pitchFamily="34" charset="0"/>
                <a:cs typeface="Arial" pitchFamily="34" charset="0"/>
              </a:rPr>
              <a:t>Вода и ее свойства</a:t>
            </a:r>
          </a:p>
        </p:txBody>
      </p:sp>
      <p:sp>
        <p:nvSpPr>
          <p:cNvPr id="20" name="Прямоугольник 19"/>
          <p:cNvSpPr/>
          <p:nvPr/>
        </p:nvSpPr>
        <p:spPr>
          <a:xfrm>
            <a:off x="500034" y="1898756"/>
            <a:ext cx="3929090" cy="4173450"/>
          </a:xfrm>
          <a:prstGeom prst="rect">
            <a:avLst/>
          </a:prstGeom>
        </p:spPr>
        <p:txBody>
          <a:bodyPr wrap="square">
            <a:spAutoFit/>
          </a:bodyPr>
          <a:lstStyle/>
          <a:p>
            <a:pPr indent="360000" algn="just">
              <a:lnSpc>
                <a:spcPct val="85000"/>
              </a:lnSpc>
            </a:pPr>
            <a:r>
              <a:rPr lang="ru-RU" sz="2400" b="1" dirty="0"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Вода</a:t>
            </a:r>
            <a:r>
              <a:rPr lang="ru-RU" sz="2400" b="1" dirty="0" smtClean="0">
                <a:latin typeface="Arial" pitchFamily="34" charset="0"/>
                <a:ea typeface="Times New Roman" pitchFamily="18" charset="0"/>
                <a:cs typeface="Arial" pitchFamily="34" charset="0"/>
              </a:rPr>
              <a:t> – главное и наиболее </a:t>
            </a:r>
            <a:r>
              <a:rPr lang="ru-RU" sz="2400" b="1" dirty="0" err="1" smtClean="0">
                <a:latin typeface="Arial" pitchFamily="34" charset="0"/>
                <a:ea typeface="Times New Roman" pitchFamily="18" charset="0"/>
                <a:cs typeface="Arial" pitchFamily="34" charset="0"/>
              </a:rPr>
              <a:t>распростра-ненное</a:t>
            </a:r>
            <a:r>
              <a:rPr lang="ru-RU" sz="2400" b="1" dirty="0" smtClean="0">
                <a:latin typeface="Arial" pitchFamily="34" charset="0"/>
                <a:ea typeface="Times New Roman" pitchFamily="18" charset="0"/>
                <a:cs typeface="Arial" pitchFamily="34" charset="0"/>
              </a:rPr>
              <a:t> химическое соединение на нашей планете – </a:t>
            </a:r>
            <a:r>
              <a:rPr lang="ru-RU" sz="2400" b="1" dirty="0" err="1" smtClean="0">
                <a:latin typeface="Arial" pitchFamily="34" charset="0"/>
                <a:ea typeface="Times New Roman" pitchFamily="18" charset="0"/>
                <a:cs typeface="Arial" pitchFamily="34" charset="0"/>
              </a:rPr>
              <a:t>обязатель-ный</a:t>
            </a:r>
            <a:r>
              <a:rPr lang="ru-RU" sz="2400" b="1" dirty="0" smtClean="0">
                <a:latin typeface="Arial" pitchFamily="34" charset="0"/>
                <a:ea typeface="Times New Roman" pitchFamily="18" charset="0"/>
                <a:cs typeface="Arial" pitchFamily="34" charset="0"/>
              </a:rPr>
              <a:t> компонент всех живых организмов (составляющий до 99 % их массы), главный компонент среды их пребывания, а также большинства продуктов питания. </a:t>
            </a:r>
            <a:endParaRPr lang="ru-RU" sz="2400" dirty="0"/>
          </a:p>
        </p:txBody>
      </p:sp>
      <p:sp>
        <p:nvSpPr>
          <p:cNvPr id="21" name="Прямоугольник 20"/>
          <p:cNvSpPr/>
          <p:nvPr/>
        </p:nvSpPr>
        <p:spPr>
          <a:xfrm>
            <a:off x="4714876" y="1428736"/>
            <a:ext cx="3929090" cy="3859518"/>
          </a:xfrm>
          <a:prstGeom prst="rect">
            <a:avLst/>
          </a:prstGeom>
        </p:spPr>
        <p:txBody>
          <a:bodyPr wrap="square">
            <a:spAutoFit/>
          </a:bodyPr>
          <a:lstStyle/>
          <a:p>
            <a:pPr lvl="0" indent="450850" algn="just" fontAlgn="base">
              <a:lnSpc>
                <a:spcPct val="85000"/>
              </a:lnSpc>
              <a:spcBef>
                <a:spcPct val="0"/>
              </a:spcBef>
              <a:spcAft>
                <a:spcPct val="0"/>
              </a:spcAft>
            </a:pPr>
            <a:r>
              <a:rPr lang="ru-RU" sz="2400" b="1" dirty="0"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Вода</a:t>
            </a:r>
            <a:r>
              <a:rPr lang="ru-RU" sz="2400" b="1" dirty="0" smtClean="0">
                <a:latin typeface="Arial" pitchFamily="34" charset="0"/>
                <a:ea typeface="Times New Roman" pitchFamily="18" charset="0"/>
                <a:cs typeface="Arial" pitchFamily="34" charset="0"/>
              </a:rPr>
              <a:t> – очень устойчивое соединение. </a:t>
            </a:r>
            <a:r>
              <a:rPr lang="ru-RU" sz="24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Схема ее молекулы </a:t>
            </a:r>
            <a:r>
              <a:rPr lang="ru-RU" sz="2400" b="1" dirty="0" smtClean="0">
                <a:latin typeface="Arial" pitchFamily="34" charset="0"/>
                <a:ea typeface="Times New Roman" pitchFamily="18" charset="0"/>
                <a:cs typeface="Arial" pitchFamily="34" charset="0"/>
              </a:rPr>
              <a:t>– </a:t>
            </a:r>
            <a:r>
              <a:rPr lang="ru-RU" sz="2400" b="1" u="sng" dirty="0" smtClean="0">
                <a:latin typeface="Arial" pitchFamily="34" charset="0"/>
                <a:ea typeface="Times New Roman" pitchFamily="18" charset="0"/>
                <a:cs typeface="Arial" pitchFamily="34" charset="0"/>
              </a:rPr>
              <a:t>три сферы молекул</a:t>
            </a:r>
            <a:r>
              <a:rPr lang="ru-RU" sz="2400" b="1" dirty="0" smtClean="0">
                <a:latin typeface="Arial" pitchFamily="34" charset="0"/>
                <a:ea typeface="Times New Roman" pitchFamily="18" charset="0"/>
                <a:cs typeface="Arial" pitchFamily="34" charset="0"/>
              </a:rPr>
              <a:t>: в середине атом кислорода, который с двумя атомами водорода образует связи О–Н, их длина составляет 96 пм, валентный угол равен 104,5°.</a:t>
            </a:r>
            <a:endParaRPr lang="ru-RU" sz="2400" b="1" dirty="0" smtClean="0">
              <a:latin typeface="Arial" pitchFamily="34" charset="0"/>
              <a:cs typeface="Arial" pitchFamily="34" charset="0"/>
            </a:endParaRPr>
          </a:p>
        </p:txBody>
      </p:sp>
      <p:pic>
        <p:nvPicPr>
          <p:cNvPr id="22" name="Picture 6" descr="D:\23.05.13-домашние документы\Лаб. раб YES\Виртуальные лабораторные YES\Анимашки и картинки\Химия-картинки\Атомы и молекулы\Вода\250px-Water-2D-labelled_png.jpg"/>
          <p:cNvPicPr>
            <a:picLocks noChangeAspect="1" noChangeArrowheads="1"/>
          </p:cNvPicPr>
          <p:nvPr/>
        </p:nvPicPr>
        <p:blipFill>
          <a:blip r:embed="rId3" cstate="print"/>
          <a:srcRect/>
          <a:stretch>
            <a:fillRect/>
          </a:stretch>
        </p:blipFill>
        <p:spPr bwMode="auto">
          <a:xfrm>
            <a:off x="5148064" y="5229200"/>
            <a:ext cx="2817842" cy="1228579"/>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wipe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0499" name="Rectangle 3"/>
          <p:cNvSpPr>
            <a:spLocks noChangeArrowheads="1"/>
          </p:cNvSpPr>
          <p:nvPr/>
        </p:nvSpPr>
        <p:spPr bwMode="auto">
          <a:xfrm>
            <a:off x="2285984" y="283862"/>
            <a:ext cx="6657975" cy="3859518"/>
          </a:xfrm>
          <a:prstGeom prst="rect">
            <a:avLst/>
          </a:prstGeom>
          <a:noFill/>
          <a:ln w="9525">
            <a:noFill/>
            <a:miter lim="800000"/>
            <a:headEnd/>
            <a:tailEnd/>
          </a:ln>
          <a:effectLst/>
        </p:spPr>
        <p:txBody>
          <a:bodyPr>
            <a:spAutoFit/>
          </a:bodyPr>
          <a:lstStyle/>
          <a:p>
            <a:pPr indent="450000" algn="just">
              <a:lnSpc>
                <a:spcPct val="85000"/>
              </a:lnSpc>
            </a:pPr>
            <a:r>
              <a:rPr lang="ru-RU" sz="3200" b="1" dirty="0">
                <a:latin typeface="Arial" pitchFamily="34" charset="0"/>
                <a:cs typeface="Arial" pitchFamily="34" charset="0"/>
              </a:rPr>
              <a:t>Я, Кузьмина Ирина Викторовна, </a:t>
            </a:r>
            <a:r>
              <a:rPr lang="ru-RU" sz="3200" b="1" dirty="0" smtClean="0">
                <a:latin typeface="Arial" pitchFamily="34" charset="0"/>
                <a:cs typeface="Arial" pitchFamily="34" charset="0"/>
              </a:rPr>
              <a:t>кандидат технических наук с большим опытом преподавания в высшей </a:t>
            </a:r>
            <a:r>
              <a:rPr lang="ru-RU" sz="3200" b="1" dirty="0" smtClean="0">
                <a:latin typeface="Arial" pitchFamily="34" charset="0"/>
                <a:cs typeface="Arial" pitchFamily="34" charset="0"/>
              </a:rPr>
              <a:t>школе и НКСЭ, </a:t>
            </a:r>
            <a:r>
              <a:rPr lang="ru-RU" sz="3200" b="1" dirty="0" smtClean="0">
                <a:latin typeface="Arial" pitchFamily="34" charset="0"/>
                <a:cs typeface="Arial" pitchFamily="34" charset="0"/>
              </a:rPr>
              <a:t>обобщила полезную для Вас информацию </a:t>
            </a:r>
            <a:r>
              <a:rPr lang="ru-RU" sz="3200" b="1" dirty="0" smtClean="0">
                <a:latin typeface="Arial" pitchFamily="34" charset="0"/>
                <a:cs typeface="Arial" pitchFamily="34" charset="0"/>
              </a:rPr>
              <a:t>для </a:t>
            </a:r>
            <a:r>
              <a:rPr lang="ru-RU" sz="3200" b="1" dirty="0">
                <a:latin typeface="Arial" pitchFamily="34" charset="0"/>
                <a:cs typeface="Arial" pitchFamily="34" charset="0"/>
              </a:rPr>
              <a:t>МДК.03.01</a:t>
            </a:r>
            <a:r>
              <a:rPr lang="ru-RU" sz="3200" b="1" dirty="0" smtClean="0">
                <a:latin typeface="Arial" pitchFamily="34" charset="0"/>
                <a:cs typeface="Arial" pitchFamily="34" charset="0"/>
              </a:rPr>
              <a:t> </a:t>
            </a:r>
            <a:r>
              <a:rPr lang="ru-RU" sz="32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«Очистка и контроль качества природных и сточных вод»</a:t>
            </a:r>
            <a:r>
              <a:rPr lang="ru-RU" sz="3200" b="1" dirty="0" smtClean="0">
                <a:effectLst>
                  <a:outerShdw blurRad="38100" dist="38100" dir="2700000" algn="tl">
                    <a:srgbClr val="000000">
                      <a:alpha val="43137"/>
                    </a:srgbClr>
                  </a:outerShdw>
                </a:effectLst>
                <a:latin typeface="Arial" pitchFamily="34" charset="0"/>
                <a:cs typeface="Arial" pitchFamily="34" charset="0"/>
              </a:rPr>
              <a:t>.</a:t>
            </a:r>
            <a:r>
              <a:rPr lang="ru-RU" sz="3200"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 </a:t>
            </a:r>
            <a:endParaRPr lang="ru-RU" sz="3200" b="1" kern="10" dirty="0" smtClean="0">
              <a:solidFill>
                <a:srgbClr val="FF0000"/>
              </a:solidFill>
              <a:latin typeface="Arial" pitchFamily="34" charset="0"/>
              <a:cs typeface="Arial" pitchFamily="34" charset="0"/>
            </a:endParaRPr>
          </a:p>
        </p:txBody>
      </p:sp>
      <p:pic>
        <p:nvPicPr>
          <p:cNvPr id="2050" name="Picture 2" descr="D:\23.05.13-домашние документы\Мое фото 2.png"/>
          <p:cNvPicPr>
            <a:picLocks noChangeAspect="1" noChangeArrowheads="1"/>
          </p:cNvPicPr>
          <p:nvPr/>
        </p:nvPicPr>
        <p:blipFill>
          <a:blip r:embed="rId2" cstate="print"/>
          <a:srcRect/>
          <a:stretch>
            <a:fillRect/>
          </a:stretch>
        </p:blipFill>
        <p:spPr bwMode="auto">
          <a:xfrm>
            <a:off x="186261" y="214290"/>
            <a:ext cx="1956847" cy="2876550"/>
          </a:xfrm>
          <a:prstGeom prst="rect">
            <a:avLst/>
          </a:prstGeom>
          <a:noFill/>
        </p:spPr>
      </p:pic>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srcRect/>
          <a:stretch>
            <a:fillRect/>
          </a:stretch>
        </p:blipFill>
        <p:spPr bwMode="auto">
          <a:xfrm>
            <a:off x="0" y="285728"/>
            <a:ext cx="9144000" cy="6572272"/>
          </a:xfrm>
          <a:prstGeom prst="rect">
            <a:avLst/>
          </a:prstGeom>
          <a:noFill/>
          <a:ln w="9525">
            <a:noFill/>
            <a:miter lim="800000"/>
            <a:headEnd/>
            <a:tailEnd/>
          </a:ln>
          <a:effectLst/>
        </p:spPr>
      </p:pic>
      <p:sp>
        <p:nvSpPr>
          <p:cNvPr id="14" name="Прямоугольник 13"/>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solidFill>
                  <a:srgbClr val="C00000"/>
                </a:solidFill>
                <a:latin typeface="Arial" pitchFamily="34" charset="0"/>
                <a:cs typeface="Arial" pitchFamily="34" charset="0"/>
              </a:rPr>
              <a:t>Сделаем запись в тетради.</a:t>
            </a:r>
          </a:p>
        </p:txBody>
      </p:sp>
      <p:cxnSp>
        <p:nvCxnSpPr>
          <p:cNvPr id="24" name="Прямая соединительная линия 23"/>
          <p:cNvCxnSpPr/>
          <p:nvPr/>
        </p:nvCxnSpPr>
        <p:spPr>
          <a:xfrm rot="5400000">
            <a:off x="2285984" y="3786190"/>
            <a:ext cx="4643470" cy="71438"/>
          </a:xfrm>
          <a:prstGeom prst="line">
            <a:avLst/>
          </a:prstGeom>
          <a:ln w="28575">
            <a:solidFill>
              <a:schemeClr val="accent2">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домой 17">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Прямоугольник 11"/>
          <p:cNvSpPr/>
          <p:nvPr/>
        </p:nvSpPr>
        <p:spPr>
          <a:xfrm>
            <a:off x="500034" y="1643050"/>
            <a:ext cx="4000528" cy="4487382"/>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400" b="1" dirty="0" smtClean="0">
                <a:latin typeface="Arial" pitchFamily="34" charset="0"/>
                <a:ea typeface="Times New Roman" pitchFamily="18" charset="0"/>
                <a:cs typeface="Arial" pitchFamily="34" charset="0"/>
              </a:rPr>
              <a:t>Разновидности </a:t>
            </a:r>
            <a:r>
              <a:rPr lang="ru-RU" sz="2400" b="1" dirty="0" err="1" smtClean="0">
                <a:latin typeface="Arial" pitchFamily="34" charset="0"/>
                <a:ea typeface="Times New Roman" pitchFamily="18" charset="0"/>
                <a:cs typeface="Arial" pitchFamily="34" charset="0"/>
              </a:rPr>
              <a:t>ато-мов</a:t>
            </a:r>
            <a:r>
              <a:rPr lang="ru-RU" sz="2400" b="1" dirty="0" smtClean="0">
                <a:latin typeface="Arial" pitchFamily="34" charset="0"/>
                <a:ea typeface="Times New Roman" pitchFamily="18" charset="0"/>
                <a:cs typeface="Arial" pitchFamily="34" charset="0"/>
              </a:rPr>
              <a:t> одного и того же химического элемента, имеющие одинаковый заряд ядра, но разные массовые числа, называют </a:t>
            </a:r>
            <a:r>
              <a:rPr lang="ru-RU" sz="2400" b="1" dirty="0" smtClean="0">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изотопами</a:t>
            </a:r>
            <a:r>
              <a:rPr lang="ru-RU" sz="2400" b="1" dirty="0" smtClean="0">
                <a:latin typeface="Arial" pitchFamily="34" charset="0"/>
                <a:ea typeface="Times New Roman" pitchFamily="18" charset="0"/>
                <a:cs typeface="Arial" pitchFamily="34" charset="0"/>
              </a:rPr>
              <a:t>. Изотопы одного и того же элемента имеют </a:t>
            </a:r>
            <a:r>
              <a:rPr lang="ru-RU" sz="2400" b="1" i="1" u="sng" dirty="0" smtClean="0">
                <a:latin typeface="Arial" pitchFamily="34" charset="0"/>
                <a:ea typeface="Times New Roman" pitchFamily="18" charset="0"/>
                <a:cs typeface="Arial" pitchFamily="34" charset="0"/>
              </a:rPr>
              <a:t>одинаковое число</a:t>
            </a:r>
            <a:r>
              <a:rPr lang="ru-RU" sz="2400" b="1" i="1" dirty="0" smtClean="0">
                <a:latin typeface="Arial" pitchFamily="34" charset="0"/>
                <a:ea typeface="Times New Roman" pitchFamily="18" charset="0"/>
                <a:cs typeface="Arial" pitchFamily="34" charset="0"/>
              </a:rPr>
              <a:t> протонов и </a:t>
            </a:r>
            <a:r>
              <a:rPr lang="ru-RU" sz="2400" b="1" i="1" dirty="0" err="1" smtClean="0">
                <a:latin typeface="Arial" pitchFamily="34" charset="0"/>
                <a:ea typeface="Times New Roman" pitchFamily="18" charset="0"/>
                <a:cs typeface="Arial" pitchFamily="34" charset="0"/>
              </a:rPr>
              <a:t>электро-нов</a:t>
            </a:r>
            <a:r>
              <a:rPr lang="ru-RU" sz="2400" b="1" i="1" dirty="0" smtClean="0">
                <a:latin typeface="Arial" pitchFamily="34" charset="0"/>
                <a:ea typeface="Times New Roman" pitchFamily="18" charset="0"/>
                <a:cs typeface="Arial" pitchFamily="34" charset="0"/>
              </a:rPr>
              <a:t>, </a:t>
            </a:r>
            <a:r>
              <a:rPr lang="ru-RU" sz="2400" b="1" dirty="0" smtClean="0">
                <a:latin typeface="Arial" pitchFamily="34" charset="0"/>
                <a:ea typeface="Times New Roman" pitchFamily="18" charset="0"/>
                <a:cs typeface="Arial" pitchFamily="34" charset="0"/>
              </a:rPr>
              <a:t>а </a:t>
            </a:r>
            <a:r>
              <a:rPr lang="ru-RU" sz="2400" b="1" i="1" u="sng" dirty="0" smtClean="0">
                <a:latin typeface="Arial" pitchFamily="34" charset="0"/>
                <a:ea typeface="Times New Roman" pitchFamily="18" charset="0"/>
                <a:cs typeface="Arial" pitchFamily="34" charset="0"/>
              </a:rPr>
              <a:t>отличаются</a:t>
            </a:r>
            <a:r>
              <a:rPr lang="ru-RU" sz="2400" b="1" i="1" dirty="0" smtClean="0">
                <a:latin typeface="Arial" pitchFamily="34" charset="0"/>
                <a:ea typeface="Times New Roman" pitchFamily="18" charset="0"/>
                <a:cs typeface="Arial" pitchFamily="34" charset="0"/>
              </a:rPr>
              <a:t> </a:t>
            </a:r>
            <a:r>
              <a:rPr lang="ru-RU" sz="2400" b="1" dirty="0" smtClean="0">
                <a:latin typeface="Arial" pitchFamily="34" charset="0"/>
                <a:ea typeface="Times New Roman" pitchFamily="18" charset="0"/>
                <a:cs typeface="Arial" pitchFamily="34" charset="0"/>
              </a:rPr>
              <a:t>друг от друга </a:t>
            </a:r>
            <a:r>
              <a:rPr lang="ru-RU" sz="2400" b="1" i="1" dirty="0" smtClean="0">
                <a:latin typeface="Arial" pitchFamily="34" charset="0"/>
                <a:ea typeface="Times New Roman" pitchFamily="18" charset="0"/>
                <a:cs typeface="Arial" pitchFamily="34" charset="0"/>
              </a:rPr>
              <a:t>только числом нейтронов.</a:t>
            </a:r>
            <a:endParaRPr lang="ru-RU" sz="2400" b="1" dirty="0" smtClean="0">
              <a:latin typeface="Arial" pitchFamily="34" charset="0"/>
              <a:cs typeface="Arial" pitchFamily="34" charset="0"/>
            </a:endParaRPr>
          </a:p>
        </p:txBody>
      </p:sp>
      <p:sp>
        <p:nvSpPr>
          <p:cNvPr id="13" name="Прямоугольник 12"/>
          <p:cNvSpPr/>
          <p:nvPr/>
        </p:nvSpPr>
        <p:spPr>
          <a:xfrm>
            <a:off x="4714876" y="1428736"/>
            <a:ext cx="3929090" cy="4745915"/>
          </a:xfrm>
          <a:prstGeom prst="rect">
            <a:avLst/>
          </a:prstGeom>
        </p:spPr>
        <p:txBody>
          <a:bodyPr wrap="square">
            <a:spAutoFit/>
          </a:bodyPr>
          <a:lstStyle/>
          <a:p>
            <a:pPr lvl="0" indent="450850" algn="just" fontAlgn="base">
              <a:lnSpc>
                <a:spcPct val="80000"/>
              </a:lnSpc>
              <a:spcBef>
                <a:spcPct val="0"/>
              </a:spcBef>
              <a:spcAft>
                <a:spcPct val="0"/>
              </a:spcAft>
            </a:pPr>
            <a:r>
              <a:rPr lang="ru-RU" sz="2400" b="1" dirty="0"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Вода</a:t>
            </a:r>
            <a:r>
              <a:rPr lang="ru-RU" sz="2400" b="1" dirty="0" smtClean="0">
                <a:latin typeface="Arial" pitchFamily="34" charset="0"/>
                <a:ea typeface="Times New Roman" pitchFamily="18" charset="0"/>
                <a:cs typeface="Arial" pitchFamily="34" charset="0"/>
              </a:rPr>
              <a:t> – продукт соединения двух химических элементов: водорода и кислорода. Оба эти элемента имеют несколько изотопов: </a:t>
            </a:r>
          </a:p>
          <a:p>
            <a:pPr marL="174625" lvl="0" algn="just" fontAlgn="base">
              <a:lnSpc>
                <a:spcPct val="80000"/>
              </a:lnSpc>
              <a:spcBef>
                <a:spcPct val="0"/>
              </a:spcBef>
              <a:spcAft>
                <a:spcPct val="0"/>
              </a:spcAft>
              <a:buFont typeface="Wingdings" pitchFamily="2" charset="2"/>
              <a:buChar char="v"/>
            </a:pPr>
            <a:r>
              <a:rPr lang="ru-RU" sz="24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водорода</a:t>
            </a:r>
            <a:r>
              <a:rPr lang="ru-RU" sz="2400" b="1" dirty="0" smtClean="0">
                <a:latin typeface="Arial" pitchFamily="34" charset="0"/>
                <a:ea typeface="Times New Roman" pitchFamily="18" charset="0"/>
                <a:cs typeface="Arial" pitchFamily="34" charset="0"/>
              </a:rPr>
              <a:t>:</a:t>
            </a:r>
            <a:endParaRPr lang="ru-RU" sz="2400" b="1" dirty="0" smtClean="0">
              <a:latin typeface="Arial" pitchFamily="34" charset="0"/>
              <a:cs typeface="Arial" pitchFamily="34" charset="0"/>
            </a:endParaRPr>
          </a:p>
          <a:p>
            <a:pPr marL="269875" lvl="0" indent="-269875" algn="just" eaLnBrk="0" fontAlgn="base" hangingPunct="0">
              <a:lnSpc>
                <a:spcPct val="80000"/>
              </a:lnSpc>
              <a:spcBef>
                <a:spcPct val="0"/>
              </a:spcBef>
              <a:spcAft>
                <a:spcPct val="0"/>
              </a:spcAft>
              <a:buClr>
                <a:srgbClr val="0000FF"/>
              </a:buClr>
              <a:buFont typeface="Wingdings" pitchFamily="2" charset="2"/>
              <a:buChar char="Ø"/>
            </a:pPr>
            <a:r>
              <a:rPr lang="ru-RU" sz="2400" b="1" dirty="0" smtClean="0">
                <a:ln>
                  <a:solidFill>
                    <a:sysClr val="windowText" lastClr="000000"/>
                  </a:solidFill>
                </a:ln>
                <a:solidFill>
                  <a:srgbClr val="7030A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протий</a:t>
            </a:r>
            <a:r>
              <a:rPr lang="ru-RU" sz="2400" b="1" dirty="0" smtClean="0">
                <a:latin typeface="Arial" pitchFamily="34" charset="0"/>
                <a:ea typeface="Times New Roman" pitchFamily="18" charset="0"/>
                <a:cs typeface="Arial" pitchFamily="34" charset="0"/>
              </a:rPr>
              <a:t> – </a:t>
            </a:r>
            <a:r>
              <a:rPr lang="ru-RU" sz="2400" b="1" baseline="30000" dirty="0" smtClean="0">
                <a:latin typeface="Arial" pitchFamily="34" charset="0"/>
                <a:ea typeface="Times New Roman" pitchFamily="18" charset="0"/>
                <a:cs typeface="Arial" pitchFamily="34" charset="0"/>
              </a:rPr>
              <a:t>1</a:t>
            </a:r>
            <a:r>
              <a:rPr lang="ru-RU" sz="2400" b="1" baseline="-25000" dirty="0" smtClean="0">
                <a:latin typeface="Arial" pitchFamily="34" charset="0"/>
                <a:ea typeface="Times New Roman" pitchFamily="18" charset="0"/>
                <a:cs typeface="Arial" pitchFamily="34" charset="0"/>
              </a:rPr>
              <a:t>1</a:t>
            </a:r>
            <a:r>
              <a:rPr lang="ru-RU" sz="2400" b="1" dirty="0" smtClean="0">
                <a:latin typeface="Arial" pitchFamily="34" charset="0"/>
                <a:ea typeface="Times New Roman" pitchFamily="18" charset="0"/>
                <a:cs typeface="Arial" pitchFamily="34" charset="0"/>
              </a:rPr>
              <a:t>Н;</a:t>
            </a:r>
            <a:endParaRPr lang="ru-RU" sz="2400" b="1" dirty="0" smtClean="0">
              <a:latin typeface="Arial" pitchFamily="34" charset="0"/>
              <a:cs typeface="Arial" pitchFamily="34" charset="0"/>
            </a:endParaRPr>
          </a:p>
          <a:p>
            <a:pPr marL="269875" lvl="0" indent="-269875" algn="just" eaLnBrk="0" fontAlgn="base" hangingPunct="0">
              <a:lnSpc>
                <a:spcPct val="80000"/>
              </a:lnSpc>
              <a:spcBef>
                <a:spcPct val="0"/>
              </a:spcBef>
              <a:spcAft>
                <a:spcPct val="0"/>
              </a:spcAft>
              <a:buClr>
                <a:srgbClr val="0000FF"/>
              </a:buClr>
              <a:buFont typeface="Wingdings" pitchFamily="2" charset="2"/>
              <a:buChar char="Ø"/>
            </a:pPr>
            <a:r>
              <a:rPr lang="ru-RU" sz="2400" b="1" dirty="0" smtClean="0">
                <a:ln>
                  <a:solidFill>
                    <a:sysClr val="windowText" lastClr="000000"/>
                  </a:solidFill>
                </a:ln>
                <a:solidFill>
                  <a:srgbClr val="7030A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дейтерий</a:t>
            </a:r>
            <a:r>
              <a:rPr lang="ru-RU" sz="2400" b="1" dirty="0" smtClean="0">
                <a:latin typeface="Arial" pitchFamily="34" charset="0"/>
                <a:ea typeface="Times New Roman" pitchFamily="18" charset="0"/>
                <a:cs typeface="Arial" pitchFamily="34" charset="0"/>
              </a:rPr>
              <a:t> – </a:t>
            </a:r>
            <a:r>
              <a:rPr lang="ru-RU" sz="2400" b="1" baseline="30000" dirty="0" smtClean="0">
                <a:latin typeface="Arial" pitchFamily="34" charset="0"/>
                <a:ea typeface="Times New Roman" pitchFamily="18" charset="0"/>
                <a:cs typeface="Arial" pitchFamily="34" charset="0"/>
              </a:rPr>
              <a:t>2</a:t>
            </a:r>
            <a:r>
              <a:rPr lang="ru-RU" sz="2400" b="1" baseline="-25000" dirty="0" smtClean="0">
                <a:latin typeface="Arial" pitchFamily="34" charset="0"/>
                <a:ea typeface="Times New Roman" pitchFamily="18" charset="0"/>
                <a:cs typeface="Arial" pitchFamily="34" charset="0"/>
              </a:rPr>
              <a:t>1</a:t>
            </a:r>
            <a:r>
              <a:rPr lang="ru-RU" sz="2400" b="1" dirty="0" smtClean="0">
                <a:latin typeface="Arial" pitchFamily="34" charset="0"/>
                <a:ea typeface="Times New Roman" pitchFamily="18" charset="0"/>
                <a:cs typeface="Arial" pitchFamily="34" charset="0"/>
              </a:rPr>
              <a:t>D;</a:t>
            </a:r>
            <a:endParaRPr lang="ru-RU" sz="2400" b="1" dirty="0" smtClean="0">
              <a:latin typeface="Arial" pitchFamily="34" charset="0"/>
              <a:cs typeface="Arial" pitchFamily="34" charset="0"/>
            </a:endParaRPr>
          </a:p>
          <a:p>
            <a:pPr marL="269875" lvl="0" indent="-269875" algn="just" eaLnBrk="0" fontAlgn="base" hangingPunct="0">
              <a:lnSpc>
                <a:spcPct val="80000"/>
              </a:lnSpc>
              <a:spcBef>
                <a:spcPct val="0"/>
              </a:spcBef>
              <a:spcAft>
                <a:spcPct val="0"/>
              </a:spcAft>
              <a:buClr>
                <a:srgbClr val="0000FF"/>
              </a:buClr>
              <a:buFont typeface="Wingdings" pitchFamily="2" charset="2"/>
              <a:buChar char="Ø"/>
            </a:pPr>
            <a:r>
              <a:rPr lang="ru-RU" sz="2400" b="1" dirty="0" smtClean="0">
                <a:ln>
                  <a:solidFill>
                    <a:sysClr val="windowText" lastClr="000000"/>
                  </a:solidFill>
                </a:ln>
                <a:solidFill>
                  <a:srgbClr val="7030A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тритий</a:t>
            </a:r>
            <a:r>
              <a:rPr lang="ru-RU" sz="2400" b="1" dirty="0" smtClean="0">
                <a:latin typeface="Arial" pitchFamily="34" charset="0"/>
                <a:ea typeface="Times New Roman" pitchFamily="18" charset="0"/>
                <a:cs typeface="Arial" pitchFamily="34" charset="0"/>
              </a:rPr>
              <a:t> – </a:t>
            </a:r>
            <a:r>
              <a:rPr lang="ru-RU" sz="2400" b="1" baseline="30000" dirty="0" smtClean="0">
                <a:latin typeface="Arial" pitchFamily="34" charset="0"/>
                <a:ea typeface="Times New Roman" pitchFamily="18" charset="0"/>
                <a:cs typeface="Arial" pitchFamily="34" charset="0"/>
              </a:rPr>
              <a:t>3</a:t>
            </a:r>
            <a:r>
              <a:rPr lang="ru-RU" sz="2400" b="1" baseline="-25000" dirty="0" smtClean="0">
                <a:latin typeface="Arial" pitchFamily="34" charset="0"/>
                <a:ea typeface="Times New Roman" pitchFamily="18" charset="0"/>
                <a:cs typeface="Arial" pitchFamily="34" charset="0"/>
              </a:rPr>
              <a:t>1</a:t>
            </a:r>
            <a:r>
              <a:rPr lang="ru-RU" sz="2400" b="1" dirty="0" smtClean="0">
                <a:latin typeface="Arial" pitchFamily="34" charset="0"/>
                <a:ea typeface="Times New Roman" pitchFamily="18" charset="0"/>
                <a:cs typeface="Arial" pitchFamily="34" charset="0"/>
              </a:rPr>
              <a:t>Т.</a:t>
            </a:r>
          </a:p>
          <a:p>
            <a:pPr marL="269875" lvl="0" indent="-95250" algn="just" eaLnBrk="0" fontAlgn="base" hangingPunct="0">
              <a:lnSpc>
                <a:spcPct val="80000"/>
              </a:lnSpc>
              <a:spcBef>
                <a:spcPct val="0"/>
              </a:spcBef>
              <a:spcAft>
                <a:spcPct val="0"/>
              </a:spcAft>
              <a:buClr>
                <a:srgbClr val="FF0000"/>
              </a:buClr>
              <a:buFont typeface="Wingdings" pitchFamily="2" charset="2"/>
              <a:buChar char="v"/>
            </a:pPr>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кислорода</a:t>
            </a:r>
            <a:r>
              <a:rPr lang="ru-RU" sz="2400" b="1" dirty="0" smtClean="0">
                <a:latin typeface="Arial" pitchFamily="34" charset="0"/>
                <a:cs typeface="Arial" pitchFamily="34" charset="0"/>
              </a:rPr>
              <a:t>:</a:t>
            </a:r>
          </a:p>
          <a:p>
            <a:pPr marL="269875" lvl="0" indent="-269875" algn="just" eaLnBrk="0" fontAlgn="base" hangingPunct="0">
              <a:spcBef>
                <a:spcPct val="0"/>
              </a:spcBef>
              <a:spcAft>
                <a:spcPct val="0"/>
              </a:spcAft>
              <a:buClr>
                <a:srgbClr val="0000FF"/>
              </a:buClr>
              <a:buFont typeface="Wingdings" pitchFamily="2" charset="2"/>
              <a:buChar char="Ø"/>
            </a:pPr>
            <a:r>
              <a:rPr lang="ru-RU" sz="2400" b="1" baseline="30000" dirty="0" smtClean="0">
                <a:latin typeface="Arial" pitchFamily="34" charset="0"/>
                <a:ea typeface="Times New Roman" pitchFamily="18" charset="0"/>
                <a:cs typeface="Arial" pitchFamily="34" charset="0"/>
              </a:rPr>
              <a:t>16</a:t>
            </a:r>
            <a:r>
              <a:rPr lang="ru-RU" sz="2400" b="1" baseline="-25000" dirty="0" smtClean="0">
                <a:latin typeface="Arial" pitchFamily="34" charset="0"/>
                <a:ea typeface="Times New Roman" pitchFamily="18" charset="0"/>
                <a:cs typeface="Arial" pitchFamily="34" charset="0"/>
              </a:rPr>
              <a:t>8</a:t>
            </a:r>
            <a:r>
              <a:rPr lang="ru-RU" sz="2400" b="1" dirty="0" smtClean="0">
                <a:latin typeface="Arial" pitchFamily="34" charset="0"/>
                <a:ea typeface="Times New Roman" pitchFamily="18" charset="0"/>
                <a:cs typeface="Arial" pitchFamily="34" charset="0"/>
              </a:rPr>
              <a:t>О;</a:t>
            </a:r>
            <a:endParaRPr lang="ru-RU" sz="2400" b="1" dirty="0" smtClean="0">
              <a:latin typeface="Arial" pitchFamily="34" charset="0"/>
              <a:cs typeface="Arial" pitchFamily="34" charset="0"/>
            </a:endParaRPr>
          </a:p>
          <a:p>
            <a:pPr marL="269875" lvl="0" indent="-269875" algn="just" eaLnBrk="0" fontAlgn="base" hangingPunct="0">
              <a:spcBef>
                <a:spcPct val="0"/>
              </a:spcBef>
              <a:spcAft>
                <a:spcPct val="0"/>
              </a:spcAft>
              <a:buClr>
                <a:srgbClr val="0000FF"/>
              </a:buClr>
              <a:buFont typeface="Wingdings" pitchFamily="2" charset="2"/>
              <a:buChar char="Ø"/>
            </a:pPr>
            <a:r>
              <a:rPr lang="ru-RU" sz="2400" b="1" baseline="30000" dirty="0" smtClean="0">
                <a:latin typeface="Arial" pitchFamily="34" charset="0"/>
                <a:ea typeface="Times New Roman" pitchFamily="18" charset="0"/>
                <a:cs typeface="Arial" pitchFamily="34" charset="0"/>
              </a:rPr>
              <a:t>17</a:t>
            </a:r>
            <a:r>
              <a:rPr lang="ru-RU" sz="2400" b="1" baseline="-25000" dirty="0" smtClean="0">
                <a:latin typeface="Arial" pitchFamily="34" charset="0"/>
                <a:ea typeface="Times New Roman" pitchFamily="18" charset="0"/>
                <a:cs typeface="Arial" pitchFamily="34" charset="0"/>
              </a:rPr>
              <a:t>8</a:t>
            </a:r>
            <a:r>
              <a:rPr lang="ru-RU" sz="2400" b="1" dirty="0" smtClean="0">
                <a:latin typeface="Arial" pitchFamily="34" charset="0"/>
                <a:ea typeface="Times New Roman" pitchFamily="18" charset="0"/>
                <a:cs typeface="Arial" pitchFamily="34" charset="0"/>
              </a:rPr>
              <a:t>О;</a:t>
            </a:r>
            <a:endParaRPr lang="ru-RU" sz="2400" b="1" dirty="0" smtClean="0">
              <a:latin typeface="Arial" pitchFamily="34" charset="0"/>
              <a:cs typeface="Arial" pitchFamily="34" charset="0"/>
            </a:endParaRPr>
          </a:p>
          <a:p>
            <a:pPr marL="269875" lvl="0" indent="-269875" algn="just" eaLnBrk="0" fontAlgn="base" hangingPunct="0">
              <a:spcBef>
                <a:spcPct val="0"/>
              </a:spcBef>
              <a:spcAft>
                <a:spcPct val="0"/>
              </a:spcAft>
              <a:buClr>
                <a:srgbClr val="0000FF"/>
              </a:buClr>
              <a:buFont typeface="Wingdings" pitchFamily="2" charset="2"/>
              <a:buChar char="Ø"/>
            </a:pPr>
            <a:r>
              <a:rPr lang="ru-RU" sz="2400" b="1" baseline="30000" dirty="0" smtClean="0">
                <a:latin typeface="Arial" pitchFamily="34" charset="0"/>
                <a:ea typeface="Times New Roman" pitchFamily="18" charset="0"/>
                <a:cs typeface="Arial" pitchFamily="34" charset="0"/>
              </a:rPr>
              <a:t>18</a:t>
            </a:r>
            <a:r>
              <a:rPr lang="ru-RU" sz="2400" b="1" baseline="-25000" dirty="0" smtClean="0">
                <a:latin typeface="Arial" pitchFamily="34" charset="0"/>
                <a:ea typeface="Times New Roman" pitchFamily="18" charset="0"/>
                <a:cs typeface="Arial" pitchFamily="34" charset="0"/>
              </a:rPr>
              <a:t>8</a:t>
            </a:r>
            <a:r>
              <a:rPr lang="ru-RU" sz="2400" b="1" dirty="0" smtClean="0">
                <a:latin typeface="Arial" pitchFamily="34" charset="0"/>
                <a:ea typeface="Times New Roman" pitchFamily="18" charset="0"/>
                <a:cs typeface="Arial" pitchFamily="34" charset="0"/>
              </a:rPr>
              <a:t>О.</a:t>
            </a:r>
            <a:endParaRPr lang="ru-RU" sz="2400" dirty="0"/>
          </a:p>
        </p:txBody>
      </p:sp>
    </p:spTree>
  </p:cSld>
  <p:clrMapOvr>
    <a:masterClrMapping/>
  </p:clrMapOvr>
  <p:transition>
    <p:wipe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234708" y="71414"/>
            <a:ext cx="6409126" cy="567143"/>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ctr" fontAlgn="base">
              <a:lnSpc>
                <a:spcPct val="85000"/>
              </a:lnSpc>
              <a:spcBef>
                <a:spcPct val="0"/>
              </a:spcBef>
              <a:spcAft>
                <a:spcPct val="0"/>
              </a:spcAft>
            </a:pPr>
            <a:r>
              <a:rPr lang="ru-RU" sz="3600" b="1" dirty="0" smtClean="0">
                <a:ln w="11430"/>
                <a:solidFill>
                  <a:srgbClr val="0000FF"/>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rPr>
              <a:t>Структура жидкой воды</a:t>
            </a:r>
            <a:endParaRPr lang="ru-RU" sz="3600" b="1" dirty="0" smtClean="0">
              <a:ln w="11430"/>
              <a:solidFill>
                <a:srgbClr val="0000FF"/>
              </a:solidFill>
              <a:effectLst>
                <a:outerShdw blurRad="50800" dist="39000" dir="5460000" algn="tl">
                  <a:srgbClr val="000000">
                    <a:alpha val="38000"/>
                  </a:srgbClr>
                </a:outerShdw>
              </a:effectLst>
              <a:latin typeface="Arial Black" pitchFamily="34" charset="0"/>
              <a:cs typeface="Arial" pitchFamily="34" charset="0"/>
            </a:endParaRPr>
          </a:p>
        </p:txBody>
      </p:sp>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Прямоугольник 10"/>
          <p:cNvSpPr/>
          <p:nvPr/>
        </p:nvSpPr>
        <p:spPr>
          <a:xfrm>
            <a:off x="285720" y="714356"/>
            <a:ext cx="8572560" cy="2656112"/>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Для объяснения аномальных свойств </a:t>
            </a:r>
            <a:r>
              <a:rPr lang="ru-RU" sz="2800" b="1" dirty="0"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воды</a:t>
            </a:r>
            <a:r>
              <a:rPr lang="ru-RU" sz="2800" b="1" dirty="0" smtClean="0">
                <a:latin typeface="Arial" pitchFamily="34" charset="0"/>
                <a:ea typeface="Times New Roman" pitchFamily="18" charset="0"/>
                <a:cs typeface="Arial" pitchFamily="34" charset="0"/>
              </a:rPr>
              <a:t> в жидком состоянии </a:t>
            </a:r>
            <a:r>
              <a:rPr lang="ru-RU" sz="2800" b="1" u="sng" dirty="0" smtClean="0">
                <a:latin typeface="Arial" pitchFamily="34" charset="0"/>
                <a:ea typeface="Times New Roman" pitchFamily="18" charset="0"/>
                <a:cs typeface="Arial" pitchFamily="34" charset="0"/>
              </a:rPr>
              <a:t>созданы различные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модели ее структуры</a:t>
            </a:r>
            <a:r>
              <a:rPr lang="ru-RU" sz="2800" b="1" dirty="0" smtClean="0">
                <a:latin typeface="Arial" pitchFamily="34" charset="0"/>
                <a:ea typeface="Times New Roman" pitchFamily="18" charset="0"/>
                <a:cs typeface="Arial" pitchFamily="34" charset="0"/>
              </a:rPr>
              <a:t>: кристаллическое вещество, жидкий кристалл, хаотичное или регулярное пространственное расположение молекул воды в жидком состоянии – все они доказаны экспериментально.</a:t>
            </a:r>
            <a:endParaRPr lang="ru-RU" sz="2800" b="1" dirty="0" smtClean="0">
              <a:latin typeface="Arial" pitchFamily="34" charset="0"/>
              <a:cs typeface="Arial" pitchFamily="34" charset="0"/>
            </a:endParaRPr>
          </a:p>
        </p:txBody>
      </p:sp>
      <p:pic>
        <p:nvPicPr>
          <p:cNvPr id="12" name="Рисунок 11"/>
          <p:cNvPicPr/>
          <p:nvPr/>
        </p:nvPicPr>
        <p:blipFill>
          <a:blip r:embed="rId3" cstate="print"/>
          <a:srcRect/>
          <a:stretch>
            <a:fillRect/>
          </a:stretch>
        </p:blipFill>
        <p:spPr bwMode="auto">
          <a:xfrm>
            <a:off x="1500166" y="3500438"/>
            <a:ext cx="4500594" cy="2655890"/>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3" name="Прямоугольник 12"/>
          <p:cNvSpPr/>
          <p:nvPr/>
        </p:nvSpPr>
        <p:spPr>
          <a:xfrm>
            <a:off x="857224" y="6151267"/>
            <a:ext cx="5652189" cy="492443"/>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600" b="1" dirty="0" smtClean="0">
                <a:ln w="11430">
                  <a:solidFill>
                    <a:sysClr val="windowText" lastClr="000000"/>
                  </a:solidFill>
                </a:ln>
                <a:solidFill>
                  <a:srgbClr val="0000FF"/>
                </a:solidFill>
                <a:effectLst>
                  <a:outerShdw blurRad="50800" dist="39000" dir="5460000" algn="tl">
                    <a:srgbClr val="000000">
                      <a:alpha val="38000"/>
                    </a:srgbClr>
                  </a:outerShdw>
                </a:effectLst>
                <a:latin typeface="Arial" pitchFamily="34" charset="0"/>
                <a:cs typeface="Arial" pitchFamily="34" charset="0"/>
              </a:rPr>
              <a:t>Схема строения кристалла воды</a:t>
            </a:r>
            <a:endParaRPr lang="ru-RU" sz="2600" b="1" dirty="0">
              <a:ln w="11430">
                <a:solidFill>
                  <a:sysClr val="windowText" lastClr="000000"/>
                </a:solidFill>
              </a:ln>
              <a:solidFill>
                <a:srgbClr val="0000FF"/>
              </a:solidFill>
              <a:effectLst>
                <a:outerShdw blurRad="50800" dist="39000" dir="5460000" algn="tl">
                  <a:srgbClr val="000000">
                    <a:alpha val="38000"/>
                  </a:srgbClr>
                </a:outerShdw>
              </a:effectLst>
              <a:latin typeface="Arial" pitchFamily="34" charset="0"/>
              <a:cs typeface="Arial" pitchFamily="34" charset="0"/>
            </a:endParaRPr>
          </a:p>
        </p:txBody>
      </p:sp>
      <p:pic>
        <p:nvPicPr>
          <p:cNvPr id="14"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5" name="Picture 1" descr="2"/>
          <p:cNvPicPr>
            <a:picLocks noChangeAspect="1" noChangeArrowheads="1"/>
          </p:cNvPicPr>
          <p:nvPr/>
        </p:nvPicPr>
        <p:blipFill>
          <a:blip r:embed="rId3" cstate="print"/>
          <a:srcRect/>
          <a:stretch>
            <a:fillRect/>
          </a:stretch>
        </p:blipFill>
        <p:spPr bwMode="auto">
          <a:xfrm>
            <a:off x="3310339" y="4000504"/>
            <a:ext cx="3976305" cy="2786058"/>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0" name="Прямоугольник 9"/>
          <p:cNvSpPr/>
          <p:nvPr/>
        </p:nvSpPr>
        <p:spPr>
          <a:xfrm>
            <a:off x="142844" y="142852"/>
            <a:ext cx="8858312" cy="4413516"/>
          </a:xfrm>
          <a:prstGeom prst="rect">
            <a:avLst/>
          </a:prstGeom>
        </p:spPr>
        <p:txBody>
          <a:bodyPr wrap="square">
            <a:spAutoFit/>
          </a:bodyPr>
          <a:lstStyle/>
          <a:p>
            <a:pPr lvl="0" indent="450000" algn="just" fontAlgn="base">
              <a:lnSpc>
                <a:spcPct val="80000"/>
              </a:lnSpc>
              <a:spcBef>
                <a:spcPct val="0"/>
              </a:spcBef>
              <a:spcAft>
                <a:spcPct val="0"/>
              </a:spcAft>
            </a:pPr>
            <a:r>
              <a:rPr lang="ru-RU" sz="2600" b="1" u="sng" dirty="0" smtClean="0">
                <a:latin typeface="Arial" pitchFamily="34" charset="0"/>
                <a:ea typeface="Times New Roman" pitchFamily="18" charset="0"/>
                <a:cs typeface="Arial" pitchFamily="34" charset="0"/>
              </a:rPr>
              <a:t>Одна из первых</a:t>
            </a:r>
            <a:r>
              <a:rPr lang="ru-RU" sz="2600" b="1" dirty="0" smtClean="0">
                <a:latin typeface="Arial" pitchFamily="34" charset="0"/>
                <a:ea typeface="Times New Roman" pitchFamily="18" charset="0"/>
                <a:cs typeface="Arial" pitchFamily="34" charset="0"/>
              </a:rPr>
              <a:t> </a:t>
            </a:r>
            <a:r>
              <a:rPr lang="ru-RU" sz="2600" b="1" dirty="0"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моделей воды </a:t>
            </a:r>
            <a:r>
              <a:rPr lang="ru-RU" sz="2600" b="1" dirty="0" smtClean="0">
                <a:latin typeface="Arial" pitchFamily="34" charset="0"/>
                <a:ea typeface="Times New Roman" pitchFamily="18" charset="0"/>
                <a:cs typeface="Arial" pitchFamily="34" charset="0"/>
              </a:rPr>
              <a:t>– модель </a:t>
            </a:r>
            <a:r>
              <a:rPr lang="ru-RU" sz="2600" b="1" dirty="0" err="1" smtClean="0">
                <a:latin typeface="Arial" pitchFamily="34" charset="0"/>
                <a:ea typeface="Times New Roman" pitchFamily="18" charset="0"/>
                <a:cs typeface="Arial" pitchFamily="34" charset="0"/>
              </a:rPr>
              <a:t>Фрэка</a:t>
            </a:r>
            <a:r>
              <a:rPr lang="ru-RU" sz="2600" b="1" dirty="0" smtClean="0">
                <a:latin typeface="Arial" pitchFamily="34" charset="0"/>
                <a:ea typeface="Times New Roman" pitchFamily="18" charset="0"/>
                <a:cs typeface="Arial" pitchFamily="34" charset="0"/>
              </a:rPr>
              <a:t> и </a:t>
            </a:r>
            <a:r>
              <a:rPr lang="ru-RU" sz="2600" b="1" dirty="0" err="1" smtClean="0">
                <a:latin typeface="Arial" pitchFamily="34" charset="0"/>
                <a:ea typeface="Times New Roman" pitchFamily="18" charset="0"/>
                <a:cs typeface="Arial" pitchFamily="34" charset="0"/>
              </a:rPr>
              <a:t>Уэна</a:t>
            </a:r>
            <a:r>
              <a:rPr lang="ru-RU" sz="2600" b="1" dirty="0" smtClean="0">
                <a:latin typeface="Arial" pitchFamily="34" charset="0"/>
                <a:ea typeface="Times New Roman" pitchFamily="18" charset="0"/>
                <a:cs typeface="Arial" pitchFamily="34" charset="0"/>
              </a:rPr>
              <a:t> [</a:t>
            </a:r>
            <a:r>
              <a:rPr lang="ru-RU" sz="2600" b="1" dirty="0" err="1" smtClean="0">
                <a:latin typeface="Arial" pitchFamily="34" charset="0"/>
                <a:ea typeface="Times New Roman" pitchFamily="18" charset="0"/>
                <a:cs typeface="Arial" pitchFamily="34" charset="0"/>
              </a:rPr>
              <a:t>Frank</a:t>
            </a:r>
            <a:r>
              <a:rPr lang="ru-RU" sz="2600" b="1" dirty="0" smtClean="0">
                <a:latin typeface="Arial" pitchFamily="34" charset="0"/>
                <a:ea typeface="Times New Roman" pitchFamily="18" charset="0"/>
                <a:cs typeface="Arial" pitchFamily="34" charset="0"/>
              </a:rPr>
              <a:t> &amp; </a:t>
            </a:r>
            <a:r>
              <a:rPr lang="ru-RU" sz="2600" b="1" dirty="0" err="1" smtClean="0">
                <a:latin typeface="Arial" pitchFamily="34" charset="0"/>
                <a:ea typeface="Times New Roman" pitchFamily="18" charset="0"/>
                <a:cs typeface="Arial" pitchFamily="34" charset="0"/>
              </a:rPr>
              <a:t>Wen</a:t>
            </a:r>
            <a:r>
              <a:rPr lang="ru-RU" sz="2600" b="1" dirty="0" smtClean="0">
                <a:latin typeface="Arial" pitchFamily="34" charset="0"/>
                <a:ea typeface="Times New Roman" pitchFamily="18" charset="0"/>
                <a:cs typeface="Arial" pitchFamily="34" charset="0"/>
              </a:rPr>
              <a:t>, 1957]. В соответствии с ней водородные связи в жидкой воде непрерывно образуются и рвутся, причем эти процессы протекают кооперативно в пределах </a:t>
            </a:r>
            <a:r>
              <a:rPr lang="ru-RU" sz="2600" b="1" dirty="0" err="1" smtClean="0">
                <a:latin typeface="Arial" pitchFamily="34" charset="0"/>
                <a:ea typeface="Times New Roman" pitchFamily="18" charset="0"/>
                <a:cs typeface="Arial" pitchFamily="34" charset="0"/>
              </a:rPr>
              <a:t>коротко-живущих</a:t>
            </a:r>
            <a:r>
              <a:rPr lang="ru-RU" sz="2600" b="1" dirty="0" smtClean="0">
                <a:latin typeface="Arial" pitchFamily="34" charset="0"/>
                <a:ea typeface="Times New Roman" pitchFamily="18" charset="0"/>
                <a:cs typeface="Arial" pitchFamily="34" charset="0"/>
              </a:rPr>
              <a:t> групп молекул воды, названных «</a:t>
            </a:r>
            <a:r>
              <a:rPr lang="ru-RU" sz="26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мерцающими кластерами</a:t>
            </a:r>
            <a:r>
              <a:rPr lang="ru-RU" sz="2600" b="1" dirty="0" smtClean="0">
                <a:latin typeface="Arial" pitchFamily="34" charset="0"/>
                <a:ea typeface="Times New Roman" pitchFamily="18" charset="0"/>
                <a:cs typeface="Arial" pitchFamily="34" charset="0"/>
              </a:rPr>
              <a:t>». Их время жизни оценивают в диапазоне от 10</a:t>
            </a:r>
            <a:r>
              <a:rPr lang="ru-RU" sz="2600" b="1" baseline="30000" dirty="0" smtClean="0">
                <a:latin typeface="Arial" pitchFamily="34" charset="0"/>
                <a:ea typeface="Times New Roman" pitchFamily="18" charset="0"/>
                <a:cs typeface="Arial" pitchFamily="34" charset="0"/>
              </a:rPr>
              <a:t>–10</a:t>
            </a:r>
            <a:r>
              <a:rPr lang="ru-RU" sz="2600" b="1" dirty="0" smtClean="0">
                <a:latin typeface="Arial" pitchFamily="34" charset="0"/>
                <a:ea typeface="Times New Roman" pitchFamily="18" charset="0"/>
                <a:cs typeface="Arial" pitchFamily="34" charset="0"/>
              </a:rPr>
              <a:t> до 10</a:t>
            </a:r>
            <a:r>
              <a:rPr lang="ru-RU" sz="2600" b="1" baseline="30000" dirty="0" smtClean="0">
                <a:latin typeface="Arial" pitchFamily="34" charset="0"/>
                <a:ea typeface="Times New Roman" pitchFamily="18" charset="0"/>
                <a:cs typeface="Arial" pitchFamily="34" charset="0"/>
              </a:rPr>
              <a:t>–11</a:t>
            </a:r>
            <a:r>
              <a:rPr lang="ru-RU" sz="2600" b="1" dirty="0" smtClean="0">
                <a:latin typeface="Arial" pitchFamily="34" charset="0"/>
                <a:ea typeface="Times New Roman" pitchFamily="18" charset="0"/>
                <a:cs typeface="Arial" pitchFamily="34" charset="0"/>
              </a:rPr>
              <a:t> с. Такое представление правдоподобно объясняет </a:t>
            </a:r>
            <a:r>
              <a:rPr lang="ru-RU" sz="2600" b="1" dirty="0" err="1" smtClean="0">
                <a:latin typeface="Arial" pitchFamily="34" charset="0"/>
                <a:ea typeface="Times New Roman" pitchFamily="18" charset="0"/>
                <a:cs typeface="Arial" pitchFamily="34" charset="0"/>
              </a:rPr>
              <a:t>высо-кую</a:t>
            </a:r>
            <a:r>
              <a:rPr lang="ru-RU" sz="2600" b="1" dirty="0" smtClean="0">
                <a:latin typeface="Arial" pitchFamily="34" charset="0"/>
                <a:ea typeface="Times New Roman" pitchFamily="18" charset="0"/>
                <a:cs typeface="Arial" pitchFamily="34" charset="0"/>
              </a:rPr>
              <a:t> степень подвижности жидкой воды и ее низкую вязкость. Считается, что благодаря таким свойствам вода служит одним из самых универсальных растворителей.</a:t>
            </a:r>
            <a:endParaRPr lang="ru-RU" sz="2600" b="1" dirty="0" smtClean="0">
              <a:latin typeface="Arial" pitchFamily="34" charset="0"/>
              <a:cs typeface="Arial" pitchFamily="34" charset="0"/>
            </a:endParaRPr>
          </a:p>
        </p:txBody>
      </p:sp>
      <p:pic>
        <p:nvPicPr>
          <p:cNvPr id="11"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026" name="Picture 2" descr="D:\23.05.13-домашние документы\Колледж Строитель\Водоснабжение-СПО\1.1.  Вода и ее свойства\8cec52f994505159.320.vk.jpg"/>
          <p:cNvPicPr>
            <a:picLocks noChangeAspect="1" noChangeArrowheads="1"/>
          </p:cNvPicPr>
          <p:nvPr/>
        </p:nvPicPr>
        <p:blipFill>
          <a:blip r:embed="rId3" cstate="print"/>
          <a:srcRect/>
          <a:stretch>
            <a:fillRect/>
          </a:stretch>
        </p:blipFill>
        <p:spPr bwMode="auto">
          <a:xfrm>
            <a:off x="71406" y="4643446"/>
            <a:ext cx="2857520" cy="2143140"/>
          </a:xfrm>
          <a:prstGeom prst="rect">
            <a:avLst/>
          </a:prstGeom>
          <a:noFill/>
        </p:spPr>
      </p:pic>
      <p:sp>
        <p:nvSpPr>
          <p:cNvPr id="10" name="Rectangle 1"/>
          <p:cNvSpPr>
            <a:spLocks noChangeArrowheads="1"/>
          </p:cNvSpPr>
          <p:nvPr/>
        </p:nvSpPr>
        <p:spPr bwMode="auto">
          <a:xfrm>
            <a:off x="142844" y="35311"/>
            <a:ext cx="8858312" cy="50367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85000"/>
              </a:lnSpc>
              <a:spcBef>
                <a:spcPct val="0"/>
              </a:spcBef>
              <a:spcAft>
                <a:spcPct val="0"/>
              </a:spcAft>
              <a:buClrTx/>
              <a:buSzTx/>
              <a:buFontTx/>
              <a:buNone/>
              <a:tabLst/>
            </a:pPr>
            <a:r>
              <a:rPr kumimoji="0" lang="ru-RU" sz="2700" b="1" i="0" u="none" strike="noStrike" cap="none" normalizeH="0" baseline="0" dirty="0" smtClean="0">
                <a:ln>
                  <a:noFill/>
                </a:ln>
                <a:solidFill>
                  <a:srgbClr val="19363C"/>
                </a:solidFill>
                <a:effectLst/>
                <a:latin typeface="Arial" pitchFamily="34" charset="0"/>
                <a:ea typeface="Times New Roman" pitchFamily="18" charset="0"/>
                <a:cs typeface="Arial" pitchFamily="34" charset="0"/>
              </a:rPr>
              <a:t>В 1999 г. известный российский исследователь воды С.В. </a:t>
            </a:r>
            <a:r>
              <a:rPr kumimoji="0" lang="ru-RU" sz="2700" b="1" i="0" u="none" strike="noStrike" cap="none" normalizeH="0" baseline="0" dirty="0" err="1" smtClean="0">
                <a:ln>
                  <a:noFill/>
                </a:ln>
                <a:solidFill>
                  <a:srgbClr val="19363C"/>
                </a:solidFill>
                <a:effectLst/>
                <a:latin typeface="Arial" pitchFamily="34" charset="0"/>
                <a:ea typeface="Times New Roman" pitchFamily="18" charset="0"/>
                <a:cs typeface="Arial" pitchFamily="34" charset="0"/>
              </a:rPr>
              <a:t>Зенин</a:t>
            </a:r>
            <a:r>
              <a:rPr kumimoji="0" lang="ru-RU" sz="2700" b="1" i="0" u="none" strike="noStrike" cap="none" normalizeH="0" baseline="0" dirty="0" smtClean="0">
                <a:ln>
                  <a:noFill/>
                </a:ln>
                <a:solidFill>
                  <a:srgbClr val="19363C"/>
                </a:solidFill>
                <a:effectLst/>
                <a:latin typeface="Arial" pitchFamily="34" charset="0"/>
                <a:ea typeface="Times New Roman" pitchFamily="18" charset="0"/>
                <a:cs typeface="Arial" pitchFamily="34" charset="0"/>
              </a:rPr>
              <a:t> защитил в Институте медико-биологических проблем РАН докторскую диссертацию, посвященную кластерной теории, которая явилась существенным этапом в продвижении этого направления исследований, сложность которых усиливается тем, что они находятся на стыке трех наук: физики, химии и биологии. Им построена и доказана геометрическая модель основного стабильного структурного образования из молекул воды (структурированная вода), а затем (С.В. </a:t>
            </a:r>
            <a:r>
              <a:rPr kumimoji="0" lang="ru-RU" sz="2700" b="1" i="0" u="none" strike="noStrike" cap="none" normalizeH="0" baseline="0" dirty="0" err="1" smtClean="0">
                <a:ln>
                  <a:noFill/>
                </a:ln>
                <a:solidFill>
                  <a:srgbClr val="19363C"/>
                </a:solidFill>
                <a:effectLst/>
                <a:latin typeface="Arial" pitchFamily="34" charset="0"/>
                <a:ea typeface="Times New Roman" pitchFamily="18" charset="0"/>
                <a:cs typeface="Arial" pitchFamily="34" charset="0"/>
              </a:rPr>
              <a:t>Зенин</a:t>
            </a:r>
            <a:r>
              <a:rPr kumimoji="0" lang="ru-RU" sz="2700" b="1" i="0" u="none" strike="noStrike" cap="none" normalizeH="0" baseline="0" dirty="0" smtClean="0">
                <a:ln>
                  <a:noFill/>
                </a:ln>
                <a:solidFill>
                  <a:srgbClr val="19363C"/>
                </a:solidFill>
                <a:effectLst/>
                <a:latin typeface="Arial" pitchFamily="34" charset="0"/>
                <a:ea typeface="Times New Roman" pitchFamily="18" charset="0"/>
                <a:cs typeface="Arial" pitchFamily="34" charset="0"/>
              </a:rPr>
              <a:t>, 2004) получено изображение с помощью контрастно-фазового микроскопа этих структур.</a:t>
            </a:r>
            <a:endParaRPr kumimoji="0" lang="ru-RU" sz="2700" b="1" i="0" u="none" strike="noStrike" cap="none" normalizeH="0" baseline="0" dirty="0" smtClean="0">
              <a:ln>
                <a:noFill/>
              </a:ln>
              <a:solidFill>
                <a:schemeClr val="tx1"/>
              </a:solidFill>
              <a:effectLst/>
              <a:latin typeface="Arial" pitchFamily="34" charset="0"/>
              <a:cs typeface="Arial" pitchFamily="34" charset="0"/>
            </a:endParaRPr>
          </a:p>
        </p:txBody>
      </p:sp>
      <p:pic>
        <p:nvPicPr>
          <p:cNvPr id="1028" name="Picture 4" descr="D:\23.05.13-домашние документы\Колледж Строитель\Водоснабжение-СПО\1.1.  Вода и ее свойства\13786-img_3.jpg"/>
          <p:cNvPicPr>
            <a:picLocks noChangeAspect="1" noChangeArrowheads="1"/>
          </p:cNvPicPr>
          <p:nvPr/>
        </p:nvPicPr>
        <p:blipFill>
          <a:blip r:embed="rId4" cstate="print"/>
          <a:srcRect l="56250" t="66667" r="13541" b="2777"/>
          <a:stretch>
            <a:fillRect/>
          </a:stretch>
        </p:blipFill>
        <p:spPr bwMode="auto">
          <a:xfrm>
            <a:off x="5143504" y="5020342"/>
            <a:ext cx="1857388" cy="1409053"/>
          </a:xfrm>
          <a:prstGeom prst="rect">
            <a:avLst/>
          </a:prstGeom>
          <a:noFill/>
        </p:spPr>
      </p:pic>
      <p:sp>
        <p:nvSpPr>
          <p:cNvPr id="11" name="Прямоугольник 10"/>
          <p:cNvSpPr/>
          <p:nvPr/>
        </p:nvSpPr>
        <p:spPr>
          <a:xfrm>
            <a:off x="2357422" y="6429396"/>
            <a:ext cx="5225277" cy="461665"/>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400" b="1" dirty="0" smtClean="0">
                <a:ln w="11430"/>
                <a:effectLst>
                  <a:outerShdw blurRad="50800" dist="39000" dir="5460000" algn="tl">
                    <a:srgbClr val="000000">
                      <a:alpha val="38000"/>
                    </a:srgbClr>
                  </a:outerShdw>
                </a:effectLst>
                <a:latin typeface="Arial" pitchFamily="34" charset="0"/>
                <a:ea typeface="Times New Roman" pitchFamily="18" charset="0"/>
                <a:cs typeface="Arial" pitchFamily="34" charset="0"/>
              </a:rPr>
              <a:t>Станислав Валентинович </a:t>
            </a:r>
            <a:r>
              <a:rPr lang="ru-RU" sz="2400" b="1" dirty="0" err="1" smtClean="0">
                <a:ln w="11430"/>
                <a:effectLst>
                  <a:outerShdw blurRad="50800" dist="39000" dir="5460000" algn="tl">
                    <a:srgbClr val="000000">
                      <a:alpha val="38000"/>
                    </a:srgbClr>
                  </a:outerShdw>
                </a:effectLst>
                <a:latin typeface="Arial" pitchFamily="34" charset="0"/>
                <a:ea typeface="Times New Roman" pitchFamily="18" charset="0"/>
                <a:cs typeface="Arial" pitchFamily="34" charset="0"/>
              </a:rPr>
              <a:t>Зенин</a:t>
            </a:r>
            <a:r>
              <a:rPr lang="ru-RU" sz="2400" b="1" dirty="0" smtClean="0">
                <a:ln w="11430"/>
                <a:effectLst>
                  <a:outerShdw blurRad="50800" dist="39000" dir="5460000" algn="tl">
                    <a:srgbClr val="000000">
                      <a:alpha val="38000"/>
                    </a:srgbClr>
                  </a:outerShdw>
                </a:effectLst>
                <a:latin typeface="Arial" pitchFamily="34" charset="0"/>
                <a:ea typeface="Times New Roman" pitchFamily="18" charset="0"/>
                <a:cs typeface="Arial" pitchFamily="34" charset="0"/>
              </a:rPr>
              <a:t> </a:t>
            </a:r>
            <a:endParaRPr lang="ru-RU" sz="2400" b="1" dirty="0">
              <a:ln w="11430"/>
              <a:effectLst>
                <a:outerShdw blurRad="50800" dist="39000" dir="5460000" algn="tl">
                  <a:srgbClr val="000000">
                    <a:alpha val="38000"/>
                  </a:srgbClr>
                </a:outerShdw>
              </a:effectLst>
            </a:endParaRPr>
          </a:p>
        </p:txBody>
      </p:sp>
      <p:pic>
        <p:nvPicPr>
          <p:cNvPr id="12" name="Picture 4" descr="D:\23.05.13-домашние документы\Колледж Строитель\Водоснабжение-СПО\1.1.  Вода и ее свойства\13786-img_3.jpg"/>
          <p:cNvPicPr>
            <a:picLocks noChangeAspect="1" noChangeArrowheads="1"/>
          </p:cNvPicPr>
          <p:nvPr/>
        </p:nvPicPr>
        <p:blipFill>
          <a:blip r:embed="rId4" cstate="print"/>
          <a:srcRect l="56250" t="29167" r="13541" b="34722"/>
          <a:stretch>
            <a:fillRect/>
          </a:stretch>
        </p:blipFill>
        <p:spPr bwMode="auto">
          <a:xfrm>
            <a:off x="3143240" y="5000636"/>
            <a:ext cx="1643074" cy="1473101"/>
          </a:xfrm>
          <a:prstGeom prst="rect">
            <a:avLst/>
          </a:prstGeom>
          <a:noFill/>
        </p:spPr>
      </p:pic>
      <p:pic>
        <p:nvPicPr>
          <p:cNvPr id="13"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23.05.13-домашние документы\Колледж Строитель\Водоснабжение-СПО\1.1.  Вода и ее свойства\img8.jpg"/>
          <p:cNvPicPr>
            <a:picLocks noChangeAspect="1" noChangeArrowheads="1"/>
          </p:cNvPicPr>
          <p:nvPr/>
        </p:nvPicPr>
        <p:blipFill>
          <a:blip r:embed="rId2" cstate="print"/>
          <a:srcRect l="3906" t="19791" r="4354" b="6250"/>
          <a:stretch>
            <a:fillRect/>
          </a:stretch>
        </p:blipFill>
        <p:spPr bwMode="auto">
          <a:xfrm>
            <a:off x="142844" y="857233"/>
            <a:ext cx="8929750" cy="5399252"/>
          </a:xfrm>
          <a:prstGeom prst="rect">
            <a:avLst/>
          </a:prstGeom>
          <a:noFill/>
          <a:ln>
            <a:noFill/>
          </a:ln>
          <a:effectLst>
            <a:outerShdw blurRad="50800" dist="38100" dir="18900000" algn="bl" rotWithShape="0">
              <a:prstClr val="black">
                <a:alpha val="40000"/>
              </a:prstClr>
            </a:outerShdw>
          </a:effectLst>
          <a:scene3d>
            <a:camera prst="orthographicFront">
              <a:rot lat="0" lon="0" rev="0"/>
            </a:camera>
            <a:lightRig rig="balanced" dir="t">
              <a:rot lat="0" lon="0" rev="8700000"/>
            </a:lightRig>
          </a:scene3d>
          <a:sp3d>
            <a:bevelT w="190500" h="38100"/>
          </a:sp3d>
        </p:spPr>
      </p:pic>
      <p:sp>
        <p:nvSpPr>
          <p:cNvPr id="6" name="Прямоугольник 5"/>
          <p:cNvSpPr/>
          <p:nvPr/>
        </p:nvSpPr>
        <p:spPr>
          <a:xfrm>
            <a:off x="785786" y="0"/>
            <a:ext cx="7929618" cy="880241"/>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0000"/>
              </a:lnSpc>
            </a:pPr>
            <a:r>
              <a:rPr lang="ru-RU" sz="3200" b="1" dirty="0" smtClean="0">
                <a:ln w="11430"/>
                <a:solidFill>
                  <a:srgbClr val="C0000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С.В. </a:t>
            </a:r>
            <a:r>
              <a:rPr lang="ru-RU" sz="3200" b="1" dirty="0" err="1" smtClean="0">
                <a:ln w="11430"/>
                <a:solidFill>
                  <a:srgbClr val="C0000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Зенин</a:t>
            </a:r>
            <a:r>
              <a:rPr lang="ru-RU" sz="3200" b="1" dirty="0" smtClean="0">
                <a:ln w="11430"/>
                <a:solidFill>
                  <a:srgbClr val="C00000"/>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 проводил исследования тремя химическими методами:</a:t>
            </a:r>
            <a:endParaRPr lang="ru-RU" sz="3200" b="1" dirty="0">
              <a:ln w="11430"/>
              <a:solidFill>
                <a:srgbClr val="C00000"/>
              </a:solidFill>
              <a:effectLst>
                <a:outerShdw blurRad="80000" dist="40000" dir="5040000" algn="tl">
                  <a:srgbClr val="000000">
                    <a:alpha val="30000"/>
                  </a:srgbClr>
                </a:outerShdw>
              </a:effectLst>
            </a:endParaRPr>
          </a:p>
        </p:txBody>
      </p:sp>
      <p:sp>
        <p:nvSpPr>
          <p:cNvPr id="13" name="Управляющая кнопка: далее 12">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1" descr="Snap9"/>
          <p:cNvPicPr>
            <a:picLocks noChangeAspect="1" noChangeArrowheads="1"/>
          </p:cNvPicPr>
          <p:nvPr/>
        </p:nvPicPr>
        <p:blipFill>
          <a:blip r:embed="rId2" cstate="print"/>
          <a:srcRect/>
          <a:stretch>
            <a:fillRect/>
          </a:stretch>
        </p:blipFill>
        <p:spPr bwMode="auto">
          <a:xfrm>
            <a:off x="5956608" y="4500570"/>
            <a:ext cx="3187424" cy="1785950"/>
          </a:xfrm>
          <a:prstGeom prst="rect">
            <a:avLst/>
          </a:prstGeom>
          <a:noFill/>
          <a:ln w="9525">
            <a:noFill/>
            <a:miter lim="800000"/>
            <a:headEnd/>
            <a:tailEnd/>
          </a:ln>
        </p:spPr>
      </p:pic>
      <p:pic>
        <p:nvPicPr>
          <p:cNvPr id="76802" name="Picture 2" descr="Snap11"/>
          <p:cNvPicPr>
            <a:picLocks noChangeAspect="1" noChangeArrowheads="1"/>
          </p:cNvPicPr>
          <p:nvPr/>
        </p:nvPicPr>
        <p:blipFill>
          <a:blip r:embed="rId3" cstate="print"/>
          <a:srcRect l="19698" t="11637" r="32151" b="6897"/>
          <a:stretch>
            <a:fillRect/>
          </a:stretch>
        </p:blipFill>
        <p:spPr bwMode="auto">
          <a:xfrm>
            <a:off x="0" y="0"/>
            <a:ext cx="1571604" cy="1500198"/>
          </a:xfrm>
          <a:prstGeom prst="rect">
            <a:avLst/>
          </a:prstGeom>
          <a:noFill/>
          <a:ln w="9525">
            <a:noFill/>
            <a:miter lim="800000"/>
            <a:headEnd/>
            <a:tailEnd/>
          </a:ln>
        </p:spPr>
      </p:pic>
      <p:pic>
        <p:nvPicPr>
          <p:cNvPr id="76803" name="Picture 3" descr="Snap12"/>
          <p:cNvPicPr>
            <a:picLocks noChangeAspect="1" noChangeArrowheads="1"/>
          </p:cNvPicPr>
          <p:nvPr/>
        </p:nvPicPr>
        <p:blipFill>
          <a:blip r:embed="rId4" cstate="print"/>
          <a:srcRect l="12865"/>
          <a:stretch>
            <a:fillRect/>
          </a:stretch>
        </p:blipFill>
        <p:spPr bwMode="auto">
          <a:xfrm>
            <a:off x="1500166" y="71414"/>
            <a:ext cx="2205030" cy="1422224"/>
          </a:xfrm>
          <a:prstGeom prst="rect">
            <a:avLst/>
          </a:prstGeom>
          <a:noFill/>
          <a:ln w="9525">
            <a:noFill/>
            <a:miter lim="800000"/>
            <a:headEnd/>
            <a:tailEnd/>
          </a:ln>
        </p:spPr>
      </p:pic>
      <p:pic>
        <p:nvPicPr>
          <p:cNvPr id="76804" name="Picture 4" descr="Snap13"/>
          <p:cNvPicPr>
            <a:picLocks noChangeAspect="1" noChangeArrowheads="1"/>
          </p:cNvPicPr>
          <p:nvPr/>
        </p:nvPicPr>
        <p:blipFill>
          <a:blip r:embed="rId5" cstate="print"/>
          <a:srcRect/>
          <a:stretch>
            <a:fillRect/>
          </a:stretch>
        </p:blipFill>
        <p:spPr bwMode="auto">
          <a:xfrm>
            <a:off x="3357554" y="214290"/>
            <a:ext cx="2788039" cy="1571636"/>
          </a:xfrm>
          <a:prstGeom prst="rect">
            <a:avLst/>
          </a:prstGeom>
          <a:noFill/>
          <a:ln w="9525">
            <a:noFill/>
            <a:miter lim="800000"/>
            <a:headEnd/>
            <a:tailEnd/>
          </a:ln>
        </p:spPr>
      </p:pic>
      <p:pic>
        <p:nvPicPr>
          <p:cNvPr id="76805" name="Picture 5" descr="Snap14"/>
          <p:cNvPicPr>
            <a:picLocks noChangeAspect="1" noChangeArrowheads="1"/>
          </p:cNvPicPr>
          <p:nvPr/>
        </p:nvPicPr>
        <p:blipFill>
          <a:blip r:embed="rId6" cstate="print"/>
          <a:srcRect/>
          <a:stretch>
            <a:fillRect/>
          </a:stretch>
        </p:blipFill>
        <p:spPr bwMode="auto">
          <a:xfrm>
            <a:off x="5783294" y="642918"/>
            <a:ext cx="3289300" cy="1841500"/>
          </a:xfrm>
          <a:prstGeom prst="rect">
            <a:avLst/>
          </a:prstGeom>
          <a:noFill/>
          <a:ln w="9525">
            <a:noFill/>
            <a:miter lim="800000"/>
            <a:headEnd/>
            <a:tailEnd/>
          </a:ln>
        </p:spPr>
      </p:pic>
      <p:sp>
        <p:nvSpPr>
          <p:cNvPr id="10" name="Прямоугольник 9"/>
          <p:cNvSpPr/>
          <p:nvPr/>
        </p:nvSpPr>
        <p:spPr>
          <a:xfrm>
            <a:off x="142844" y="1785926"/>
            <a:ext cx="5643634" cy="5036763"/>
          </a:xfrm>
          <a:prstGeom prst="rect">
            <a:avLst/>
          </a:prstGeom>
        </p:spPr>
        <p:txBody>
          <a:bodyPr wrap="square">
            <a:spAutoFit/>
          </a:bodyPr>
          <a:lstStyle/>
          <a:p>
            <a:pPr indent="450000" algn="just">
              <a:lnSpc>
                <a:spcPct val="85000"/>
              </a:lnSpc>
            </a:pPr>
            <a:r>
              <a:rPr lang="ru-RU" sz="2700" b="1" dirty="0" smtClean="0">
                <a:latin typeface="Arial" pitchFamily="34" charset="0"/>
                <a:cs typeface="Arial" pitchFamily="34" charset="0"/>
              </a:rPr>
              <a:t>Молекулы </a:t>
            </a:r>
            <a:r>
              <a:rPr lang="ru-RU" sz="2700" b="1" dirty="0" smtClean="0">
                <a:solidFill>
                  <a:srgbClr val="0000FF"/>
                </a:solidFill>
                <a:effectLst>
                  <a:outerShdw blurRad="38100" dist="38100" dir="2700000" algn="tl">
                    <a:srgbClr val="000000">
                      <a:alpha val="43137"/>
                    </a:srgbClr>
                  </a:outerShdw>
                </a:effectLst>
                <a:latin typeface="Arial" pitchFamily="34" charset="0"/>
                <a:cs typeface="Arial" pitchFamily="34" charset="0"/>
              </a:rPr>
              <a:t>воды</a:t>
            </a:r>
            <a:r>
              <a:rPr lang="ru-RU" sz="2700" b="1" dirty="0" smtClean="0">
                <a:latin typeface="Arial" pitchFamily="34" charset="0"/>
                <a:cs typeface="Arial" pitchFamily="34" charset="0"/>
              </a:rPr>
              <a:t> </a:t>
            </a:r>
            <a:r>
              <a:rPr lang="ru-RU" sz="2700" b="1" dirty="0" err="1" smtClean="0">
                <a:latin typeface="Arial" pitchFamily="34" charset="0"/>
                <a:cs typeface="Arial" pitchFamily="34" charset="0"/>
              </a:rPr>
              <a:t>объединя-ются</a:t>
            </a:r>
            <a:r>
              <a:rPr lang="ru-RU" sz="2700" b="1" dirty="0" smtClean="0">
                <a:latin typeface="Arial" pitchFamily="34" charset="0"/>
                <a:cs typeface="Arial" pitchFamily="34" charset="0"/>
              </a:rPr>
              <a:t> в группы, которые называются </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кластерами</a:t>
            </a:r>
            <a:r>
              <a:rPr lang="ru-RU" sz="2700" b="1" dirty="0" smtClean="0">
                <a:latin typeface="Arial" pitchFamily="34" charset="0"/>
                <a:cs typeface="Arial" pitchFamily="34" charset="0"/>
              </a:rPr>
              <a:t>. Ученые предположили, что именно кластеры являются своеобразными ячейками памяти, в которые вода, как на магнитофонную ленту </a:t>
            </a:r>
            <a:r>
              <a:rPr lang="ru-RU" sz="2700" b="1" dirty="0" err="1" smtClean="0">
                <a:latin typeface="Arial" pitchFamily="34" charset="0"/>
                <a:cs typeface="Arial" pitchFamily="34" charset="0"/>
              </a:rPr>
              <a:t>записы-вает</a:t>
            </a:r>
            <a:r>
              <a:rPr lang="ru-RU" sz="2700" b="1" dirty="0" smtClean="0">
                <a:latin typeface="Arial" pitchFamily="34" charset="0"/>
                <a:cs typeface="Arial" pitchFamily="34" charset="0"/>
              </a:rPr>
              <a:t> все что видит, слышит, ощущает.</a:t>
            </a:r>
          </a:p>
          <a:p>
            <a:pPr indent="450000" algn="just">
              <a:lnSpc>
                <a:spcPct val="85000"/>
              </a:lnSpc>
            </a:pPr>
            <a:r>
              <a:rPr lang="ru-RU" sz="2600" b="1" dirty="0" smtClean="0">
                <a:solidFill>
                  <a:schemeClr val="accent2">
                    <a:lumMod val="50000"/>
                  </a:schemeClr>
                </a:solidFill>
                <a:effectLst>
                  <a:outerShdw blurRad="38100" dist="38100" dir="2700000" algn="tl">
                    <a:srgbClr val="000000">
                      <a:alpha val="43137"/>
                    </a:srgbClr>
                  </a:outerShdw>
                </a:effectLst>
                <a:latin typeface="Arial" pitchFamily="34" charset="0"/>
                <a:cs typeface="Arial" pitchFamily="34" charset="0"/>
              </a:rPr>
              <a:t>На рисунках приведено формирование отдельного кластера воды (компьютерное моделирование).</a:t>
            </a:r>
            <a:endParaRPr lang="ru-RU" sz="2600" b="1" dirty="0">
              <a:solidFill>
                <a:schemeClr val="accent2">
                  <a:lumMod val="50000"/>
                </a:schemeClr>
              </a:solidFill>
              <a:effectLst>
                <a:outerShdw blurRad="38100" dist="38100" dir="2700000" algn="tl">
                  <a:srgbClr val="000000">
                    <a:alpha val="43137"/>
                  </a:srgbClr>
                </a:outerShdw>
              </a:effectLst>
              <a:latin typeface="Arial" pitchFamily="34" charset="0"/>
              <a:cs typeface="Arial" pitchFamily="34" charset="0"/>
            </a:endParaRPr>
          </a:p>
        </p:txBody>
      </p:sp>
      <p:pic>
        <p:nvPicPr>
          <p:cNvPr id="76806" name="Picture 6" descr="D:\23.05.13-домашние документы\Вода\вода-анимашка.gif"/>
          <p:cNvPicPr>
            <a:picLocks noChangeAspect="1" noChangeArrowheads="1"/>
          </p:cNvPicPr>
          <p:nvPr/>
        </p:nvPicPr>
        <p:blipFill>
          <a:blip r:embed="rId7" cstate="print"/>
          <a:srcRect/>
          <a:stretch>
            <a:fillRect/>
          </a:stretch>
        </p:blipFill>
        <p:spPr bwMode="auto">
          <a:xfrm>
            <a:off x="5886450" y="2571744"/>
            <a:ext cx="3257550" cy="1866900"/>
          </a:xfrm>
          <a:prstGeom prst="rect">
            <a:avLst/>
          </a:prstGeom>
          <a:noFill/>
        </p:spPr>
      </p:pic>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8"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0" name="Picture 1" descr="D:\23.05.13-домашние документы\Вода\Структура жидкой воды. В воде кластеры....jpg"/>
          <p:cNvPicPr>
            <a:picLocks noChangeAspect="1" noChangeArrowheads="1"/>
          </p:cNvPicPr>
          <p:nvPr/>
        </p:nvPicPr>
        <p:blipFill>
          <a:blip r:embed="rId3" cstate="print">
            <a:lum bright="-30000" contrast="40000"/>
          </a:blip>
          <a:srcRect/>
          <a:stretch>
            <a:fillRect/>
          </a:stretch>
        </p:blipFill>
        <p:spPr bwMode="auto">
          <a:xfrm rot="16200000">
            <a:off x="4150062" y="-1078283"/>
            <a:ext cx="2010670" cy="459581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cxnSp>
        <p:nvCxnSpPr>
          <p:cNvPr id="15" name="Прямая со стрелкой 14"/>
          <p:cNvCxnSpPr/>
          <p:nvPr/>
        </p:nvCxnSpPr>
        <p:spPr>
          <a:xfrm rot="10800000">
            <a:off x="4929190" y="5357826"/>
            <a:ext cx="4071966" cy="1588"/>
          </a:xfrm>
          <a:prstGeom prst="straightConnector1">
            <a:avLst/>
          </a:prstGeom>
          <a:ln w="57150">
            <a:solidFill>
              <a:srgbClr val="0000FF"/>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7" name="Прямоугольник 16"/>
          <p:cNvSpPr/>
          <p:nvPr/>
        </p:nvSpPr>
        <p:spPr>
          <a:xfrm>
            <a:off x="4952045" y="4857760"/>
            <a:ext cx="4191955" cy="923330"/>
          </a:xfrm>
          <a:prstGeom prst="rect">
            <a:avLst/>
          </a:prstGeom>
        </p:spPr>
        <p:txBody>
          <a:bodyPr wrap="square">
            <a:spAutoFit/>
          </a:bodyPr>
          <a:lstStyle/>
          <a:p>
            <a:pPr algn="ctr"/>
            <a:r>
              <a:rPr lang="ru-RU" sz="2700" b="1" dirty="0" smtClean="0">
                <a:latin typeface="Arial" pitchFamily="34" charset="0"/>
                <a:cs typeface="Arial" pitchFamily="34" charset="0"/>
              </a:rPr>
              <a:t>Возможные кластеры воды</a:t>
            </a:r>
            <a:endParaRPr lang="ru-RU" sz="2700" b="1" dirty="0">
              <a:latin typeface="Arial" pitchFamily="34" charset="0"/>
              <a:cs typeface="Arial" pitchFamily="34" charset="0"/>
            </a:endParaRPr>
          </a:p>
        </p:txBody>
      </p:sp>
      <p:pic>
        <p:nvPicPr>
          <p:cNvPr id="11" name="Picture 8" descr="D:\23.05.13-домашние документы\Биотехнология 10.05.13\Анимашки -разное\water10_animation.gif"/>
          <p:cNvPicPr>
            <a:picLocks noChangeAspect="1" noChangeArrowheads="1" noCrop="1"/>
          </p:cNvPicPr>
          <p:nvPr/>
        </p:nvPicPr>
        <p:blipFill>
          <a:blip r:embed="rId4" cstate="print"/>
          <a:srcRect/>
          <a:stretch>
            <a:fillRect/>
          </a:stretch>
        </p:blipFill>
        <p:spPr bwMode="auto">
          <a:xfrm>
            <a:off x="214282" y="428604"/>
            <a:ext cx="2438400" cy="1238250"/>
          </a:xfrm>
          <a:prstGeom prst="rect">
            <a:avLst/>
          </a:prstGeom>
          <a:noFill/>
        </p:spPr>
      </p:pic>
      <p:pic>
        <p:nvPicPr>
          <p:cNvPr id="37890" name="Picture 2" descr="______html_m5701a412"/>
          <p:cNvPicPr>
            <a:picLocks noChangeAspect="1" noChangeArrowheads="1"/>
          </p:cNvPicPr>
          <p:nvPr/>
        </p:nvPicPr>
        <p:blipFill>
          <a:blip r:embed="rId5" cstate="print"/>
          <a:srcRect r="30907"/>
          <a:stretch>
            <a:fillRect/>
          </a:stretch>
        </p:blipFill>
        <p:spPr bwMode="auto">
          <a:xfrm rot="5400000">
            <a:off x="-859194" y="3761907"/>
            <a:ext cx="3883841" cy="2022640"/>
          </a:xfrm>
          <a:prstGeom prst="round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4" name="Прямоугольник 13"/>
          <p:cNvSpPr/>
          <p:nvPr/>
        </p:nvSpPr>
        <p:spPr>
          <a:xfrm>
            <a:off x="1928794" y="2285992"/>
            <a:ext cx="6929486" cy="1505027"/>
          </a:xfrm>
          <a:prstGeom prst="rect">
            <a:avLst/>
          </a:prstGeom>
        </p:spPr>
        <p:txBody>
          <a:bodyPr wrap="square">
            <a:spAutoFit/>
          </a:bodyPr>
          <a:lstStyle/>
          <a:p>
            <a:pPr algn="ctr">
              <a:lnSpc>
                <a:spcPct val="85000"/>
              </a:lnSpc>
            </a:pPr>
            <a:r>
              <a:rPr lang="ru-RU" sz="2700" b="1" dirty="0" smtClean="0">
                <a:solidFill>
                  <a:srgbClr val="0000FF"/>
                </a:solidFill>
                <a:effectLst>
                  <a:outerShdw blurRad="38100" dist="38100" dir="2700000" algn="tl">
                    <a:srgbClr val="000000">
                      <a:alpha val="43137"/>
                    </a:srgbClr>
                  </a:outerShdw>
                </a:effectLst>
                <a:latin typeface="Arial" pitchFamily="34" charset="0"/>
                <a:cs typeface="Arial" pitchFamily="34" charset="0"/>
              </a:rPr>
              <a:t>Структура жидкой воды</a:t>
            </a:r>
            <a:r>
              <a:rPr lang="ru-RU" sz="2700" b="1" dirty="0" smtClean="0">
                <a:solidFill>
                  <a:schemeClr val="accent2">
                    <a:lumMod val="50000"/>
                  </a:schemeClr>
                </a:solidFill>
                <a:latin typeface="Arial" pitchFamily="34" charset="0"/>
                <a:cs typeface="Arial" pitchFamily="34" charset="0"/>
              </a:rPr>
              <a:t>: в воде кластеры периодически разрушаются и образуются снова (время перескока составляет 10–12 секунд)</a:t>
            </a:r>
            <a:endParaRPr lang="ru-RU" sz="2700" b="1" dirty="0">
              <a:solidFill>
                <a:schemeClr val="accent2">
                  <a:lumMod val="50000"/>
                </a:schemeClr>
              </a:solidFill>
              <a:latin typeface="Arial" pitchFamily="34" charset="0"/>
              <a:cs typeface="Arial" pitchFamily="34" charset="0"/>
            </a:endParaRPr>
          </a:p>
        </p:txBody>
      </p:sp>
      <p:pic>
        <p:nvPicPr>
          <p:cNvPr id="16" name="Picture 1" descr="10"/>
          <p:cNvPicPr>
            <a:picLocks noChangeAspect="1" noChangeArrowheads="1"/>
          </p:cNvPicPr>
          <p:nvPr/>
        </p:nvPicPr>
        <p:blipFill>
          <a:blip r:embed="rId6" cstate="print"/>
          <a:srcRect/>
          <a:stretch>
            <a:fillRect/>
          </a:stretch>
        </p:blipFill>
        <p:spPr bwMode="auto">
          <a:xfrm>
            <a:off x="1928794" y="3857628"/>
            <a:ext cx="3000364" cy="2813735"/>
          </a:xfrm>
          <a:prstGeom prst="rect">
            <a:avLst/>
          </a:prstGeom>
          <a:noFill/>
          <a:ln w="9525">
            <a:noFill/>
            <a:miter lim="800000"/>
            <a:headEnd/>
            <a:tailEnd/>
          </a:ln>
        </p:spPr>
      </p:pic>
      <p:pic>
        <p:nvPicPr>
          <p:cNvPr id="12" name="Picture 12" descr="пишу 1"/>
          <p:cNvPicPr>
            <a:picLocks noChangeAspect="1" noChangeArrowheads="1" noCrop="1"/>
          </p:cNvPicPr>
          <p:nvPr/>
        </p:nvPicPr>
        <p:blipFill>
          <a:blip r:embed="rId7" cstate="print"/>
          <a:srcRect/>
          <a:stretch>
            <a:fillRect/>
          </a:stretch>
        </p:blipFill>
        <p:spPr bwMode="auto">
          <a:xfrm>
            <a:off x="8494713" y="5214950"/>
            <a:ext cx="649287" cy="1295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Прямоугольник 5"/>
          <p:cNvSpPr/>
          <p:nvPr/>
        </p:nvSpPr>
        <p:spPr>
          <a:xfrm>
            <a:off x="142844" y="142852"/>
            <a:ext cx="8858312" cy="3754874"/>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800" b="1" dirty="0" err="1" smtClean="0">
                <a:solidFill>
                  <a:srgbClr val="7030A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Поллинг</a:t>
            </a:r>
            <a:r>
              <a:rPr lang="ru-RU" sz="2800" b="1" dirty="0" smtClean="0">
                <a:latin typeface="Arial" pitchFamily="34" charset="0"/>
                <a:ea typeface="Times New Roman" pitchFamily="18" charset="0"/>
                <a:cs typeface="Arial" pitchFamily="34" charset="0"/>
              </a:rPr>
              <a:t> полагает, что вода имеет </a:t>
            </a:r>
            <a:r>
              <a:rPr lang="ru-RU" sz="2800" b="1" i="1" dirty="0" err="1" smtClean="0">
                <a:solidFill>
                  <a:srgbClr val="7030A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клатратную</a:t>
            </a:r>
            <a:r>
              <a:rPr lang="ru-RU" sz="2800" b="1" i="1" dirty="0" smtClean="0">
                <a:solidFill>
                  <a:srgbClr val="7030A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структуру</a:t>
            </a:r>
            <a:r>
              <a:rPr lang="ru-RU" sz="2800" b="1" dirty="0" smtClean="0">
                <a:latin typeface="Arial" pitchFamily="34" charset="0"/>
                <a:ea typeface="Times New Roman" pitchFamily="18" charset="0"/>
                <a:cs typeface="Arial" pitchFamily="34" charset="0"/>
              </a:rPr>
              <a:t>, характерную для газовых гидратов, центральная молекула в которых окружена каркасом из молекул воды. Не образующие связей </a:t>
            </a:r>
            <a:r>
              <a:rPr lang="ru-RU" sz="2800" b="1" u="sng" dirty="0" smtClean="0">
                <a:latin typeface="Arial" pitchFamily="34" charset="0"/>
                <a:ea typeface="Times New Roman" pitchFamily="18" charset="0"/>
                <a:cs typeface="Arial" pitchFamily="34" charset="0"/>
              </a:rPr>
              <a:t>молекулы</a:t>
            </a:r>
            <a:r>
              <a:rPr lang="ru-RU" sz="2800" b="1" dirty="0" smtClean="0">
                <a:latin typeface="Arial" pitchFamily="34" charset="0"/>
                <a:ea typeface="Times New Roman" pitchFamily="18" charset="0"/>
                <a:cs typeface="Arial" pitchFamily="34" charset="0"/>
              </a:rPr>
              <a:t> </a:t>
            </a:r>
            <a:r>
              <a:rPr lang="ru-RU" sz="2800" b="1" dirty="0"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воды</a:t>
            </a:r>
            <a:r>
              <a:rPr lang="ru-RU" sz="2800" b="1" dirty="0" smtClean="0">
                <a:latin typeface="Arial" pitchFamily="34" charset="0"/>
                <a:ea typeface="Times New Roman" pitchFamily="18" charset="0"/>
                <a:cs typeface="Arial" pitchFamily="34" charset="0"/>
              </a:rPr>
              <a:t> до 30–60 °С обладают возможностью сохранять </a:t>
            </a:r>
            <a:r>
              <a:rPr lang="ru-RU" sz="2800" b="1" dirty="0" err="1" smtClean="0">
                <a:latin typeface="Arial" pitchFamily="34" charset="0"/>
                <a:ea typeface="Times New Roman" pitchFamily="18" charset="0"/>
                <a:cs typeface="Arial" pitchFamily="34" charset="0"/>
              </a:rPr>
              <a:t>льдоподобный</a:t>
            </a:r>
            <a:r>
              <a:rPr lang="ru-RU" sz="2800" b="1" dirty="0" smtClean="0">
                <a:latin typeface="Arial" pitchFamily="34" charset="0"/>
                <a:ea typeface="Times New Roman" pitchFamily="18" charset="0"/>
                <a:cs typeface="Arial" pitchFamily="34" charset="0"/>
              </a:rPr>
              <a:t> каркас. Тепловые аномалии свойств воды в интервале температур 32–37 °С странно совпадают с температурой организма человека.</a:t>
            </a:r>
            <a:endParaRPr lang="ru-RU" sz="2800" b="1" dirty="0"/>
          </a:p>
        </p:txBody>
      </p:sp>
      <p:pic>
        <p:nvPicPr>
          <p:cNvPr id="10" name="Picture 5" descr="Snap14"/>
          <p:cNvPicPr>
            <a:picLocks noChangeAspect="1" noChangeArrowheads="1"/>
          </p:cNvPicPr>
          <p:nvPr/>
        </p:nvPicPr>
        <p:blipFill>
          <a:blip r:embed="rId3" cstate="print"/>
          <a:srcRect/>
          <a:stretch>
            <a:fillRect/>
          </a:stretch>
        </p:blipFill>
        <p:spPr bwMode="auto">
          <a:xfrm>
            <a:off x="4214810" y="3929066"/>
            <a:ext cx="3289300" cy="1841500"/>
          </a:xfrm>
          <a:prstGeom prst="roundRect">
            <a:avLst/>
          </a:prstGeom>
          <a:noFill/>
          <a:ln w="9525">
            <a:noFill/>
            <a:miter lim="800000"/>
            <a:headEnd/>
            <a:tailEnd/>
          </a:ln>
          <a:effectLst>
            <a:outerShdw blurRad="50800" dist="38100" dir="18900000" algn="bl" rotWithShape="0">
              <a:prstClr val="black">
                <a:alpha val="40000"/>
              </a:prstClr>
            </a:outerShdw>
          </a:effectLst>
          <a:scene3d>
            <a:camera prst="orthographicFront">
              <a:rot lat="0" lon="0" rev="0"/>
            </a:camera>
            <a:lightRig rig="balanced" dir="t">
              <a:rot lat="0" lon="0" rev="8700000"/>
            </a:lightRig>
          </a:scene3d>
          <a:sp3d>
            <a:bevelT w="190500" h="38100"/>
          </a:sp3d>
        </p:spPr>
      </p:pic>
      <p:pic>
        <p:nvPicPr>
          <p:cNvPr id="2050" name="Picture 2" descr="D:\23.05.13-домашние документы\Колледж Строитель\Водоснабжение-СПО\1.1.  Вода и ее свойства\Физические-и-химические-свойства-воды.jpg"/>
          <p:cNvPicPr>
            <a:picLocks noChangeAspect="1" noChangeArrowheads="1"/>
          </p:cNvPicPr>
          <p:nvPr/>
        </p:nvPicPr>
        <p:blipFill>
          <a:blip r:embed="rId4" cstate="print"/>
          <a:srcRect r="51181"/>
          <a:stretch>
            <a:fillRect/>
          </a:stretch>
        </p:blipFill>
        <p:spPr bwMode="auto">
          <a:xfrm>
            <a:off x="357158" y="4000504"/>
            <a:ext cx="2952749" cy="2667000"/>
          </a:xfrm>
          <a:prstGeom prst="ellipse">
            <a:avLst/>
          </a:prstGeom>
          <a:noFill/>
          <a:ln>
            <a:noFill/>
          </a:ln>
          <a:effectLst>
            <a:outerShdw blurRad="50800" dist="38100" dir="18900000" algn="bl" rotWithShape="0">
              <a:prstClr val="black">
                <a:alpha val="40000"/>
              </a:prstClr>
            </a:outerShdw>
          </a:effectLst>
          <a:scene3d>
            <a:camera prst="orthographicFront">
              <a:rot lat="0" lon="0" rev="0"/>
            </a:camera>
            <a:lightRig rig="balanced" dir="t">
              <a:rot lat="0" lon="0" rev="8700000"/>
            </a:lightRig>
          </a:scene3d>
          <a:sp3d>
            <a:bevelT w="190500" h="38100"/>
          </a:sp3d>
        </p:spPr>
      </p:pic>
      <p:pic>
        <p:nvPicPr>
          <p:cNvPr id="11"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graphicFrame>
        <p:nvGraphicFramePr>
          <p:cNvPr id="10" name="Таблица 9"/>
          <p:cNvGraphicFramePr>
            <a:graphicFrameLocks noGrp="1"/>
          </p:cNvGraphicFramePr>
          <p:nvPr/>
        </p:nvGraphicFramePr>
        <p:xfrm>
          <a:off x="3938587" y="3284220"/>
          <a:ext cx="1266825" cy="289560"/>
        </p:xfrm>
        <a:graphic>
          <a:graphicData uri="http://schemas.openxmlformats.org/drawingml/2006/table">
            <a:tbl>
              <a:tblPr/>
              <a:tblGrid>
                <a:gridCol w="422275"/>
                <a:gridCol w="422275"/>
                <a:gridCol w="422275"/>
              </a:tblGrid>
              <a:tr h="0">
                <a:tc>
                  <a:txBody>
                    <a:bodyPr/>
                    <a:lstStyle/>
                    <a:p>
                      <a:pPr>
                        <a:spcAft>
                          <a:spcPts val="0"/>
                        </a:spcAft>
                      </a:pPr>
                      <a:endParaRPr lang="ru-RU" sz="1400">
                        <a:solidFill>
                          <a:srgbClr val="525252"/>
                        </a:solidFill>
                        <a:latin typeface="Times New Roman"/>
                        <a:ea typeface="Times New Roman"/>
                      </a:endParaRPr>
                    </a:p>
                  </a:txBody>
                  <a:tcPr marL="38100" marR="38100" marT="38100" marB="38100" anchor="ctr">
                    <a:lnL>
                      <a:noFill/>
                    </a:lnL>
                    <a:lnR>
                      <a:noFill/>
                    </a:lnR>
                    <a:lnT>
                      <a:noFill/>
                    </a:lnT>
                    <a:lnB>
                      <a:noFill/>
                    </a:lnB>
                  </a:tcPr>
                </a:tc>
                <a:tc>
                  <a:txBody>
                    <a:bodyPr/>
                    <a:lstStyle/>
                    <a:p>
                      <a:pPr>
                        <a:spcAft>
                          <a:spcPts val="0"/>
                        </a:spcAft>
                      </a:pPr>
                      <a:endParaRPr lang="ru-RU" sz="1400">
                        <a:solidFill>
                          <a:srgbClr val="525252"/>
                        </a:solidFill>
                        <a:latin typeface="Times New Roman"/>
                        <a:ea typeface="Times New Roman"/>
                      </a:endParaRPr>
                    </a:p>
                  </a:txBody>
                  <a:tcPr marL="38100" marR="38100" marT="38100" marB="38100" anchor="ctr">
                    <a:lnL>
                      <a:noFill/>
                    </a:lnL>
                    <a:lnR>
                      <a:noFill/>
                    </a:lnR>
                    <a:lnT>
                      <a:noFill/>
                    </a:lnT>
                    <a:lnB>
                      <a:noFill/>
                    </a:lnB>
                  </a:tcPr>
                </a:tc>
                <a:tc>
                  <a:txBody>
                    <a:bodyPr/>
                    <a:lstStyle/>
                    <a:p>
                      <a:pPr>
                        <a:spcAft>
                          <a:spcPts val="0"/>
                        </a:spcAft>
                      </a:pPr>
                      <a:endParaRPr lang="ru-RU" sz="1400" dirty="0">
                        <a:solidFill>
                          <a:srgbClr val="525252"/>
                        </a:solidFill>
                        <a:latin typeface="Times New Roman"/>
                        <a:ea typeface="Times New Roman"/>
                      </a:endParaRPr>
                    </a:p>
                  </a:txBody>
                  <a:tcPr marL="38100" marR="38100" marT="38100" marB="38100" anchor="ctr">
                    <a:lnL>
                      <a:noFill/>
                    </a:lnL>
                    <a:lnR>
                      <a:noFill/>
                    </a:lnR>
                    <a:lnT>
                      <a:noFill/>
                    </a:lnT>
                    <a:lnB>
                      <a:noFill/>
                    </a:lnB>
                  </a:tcPr>
                </a:tc>
              </a:tr>
            </a:tbl>
          </a:graphicData>
        </a:graphic>
      </p:graphicFrame>
      <p:pic>
        <p:nvPicPr>
          <p:cNvPr id="75781" name="Picture 5" descr="http://www.medicinform.net/biochemistry/img/voda/3.jpg"/>
          <p:cNvPicPr>
            <a:picLocks noChangeAspect="1" noChangeArrowheads="1"/>
          </p:cNvPicPr>
          <p:nvPr/>
        </p:nvPicPr>
        <p:blipFill>
          <a:blip r:embed="rId3" r:link="rId4" cstate="print"/>
          <a:srcRect/>
          <a:stretch>
            <a:fillRect/>
          </a:stretch>
        </p:blipFill>
        <p:spPr bwMode="auto">
          <a:xfrm>
            <a:off x="3143240" y="4793455"/>
            <a:ext cx="1643074" cy="1848458"/>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75780" name="Picture 4" descr="http://www.medicinform.net/biochemistry/img/voda/4.jpg"/>
          <p:cNvPicPr>
            <a:picLocks noChangeAspect="1" noChangeArrowheads="1"/>
          </p:cNvPicPr>
          <p:nvPr/>
        </p:nvPicPr>
        <p:blipFill>
          <a:blip r:embed="rId5" r:link="rId6" cstate="print"/>
          <a:srcRect/>
          <a:stretch>
            <a:fillRect/>
          </a:stretch>
        </p:blipFill>
        <p:spPr bwMode="auto">
          <a:xfrm>
            <a:off x="5143504" y="5000636"/>
            <a:ext cx="2014542" cy="1538886"/>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75779" name="Picture 3" descr="http://www.medicinform.net/biochemistry/img/voda/5.jpg"/>
          <p:cNvPicPr>
            <a:picLocks noChangeAspect="1" noChangeArrowheads="1"/>
          </p:cNvPicPr>
          <p:nvPr/>
        </p:nvPicPr>
        <p:blipFill>
          <a:blip r:embed="rId7" r:link="rId8" cstate="print"/>
          <a:srcRect/>
          <a:stretch>
            <a:fillRect/>
          </a:stretch>
        </p:blipFill>
        <p:spPr bwMode="auto">
          <a:xfrm>
            <a:off x="714347" y="4929199"/>
            <a:ext cx="1952033" cy="173514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2" name="Прямоугольник 11"/>
          <p:cNvSpPr/>
          <p:nvPr/>
        </p:nvSpPr>
        <p:spPr>
          <a:xfrm>
            <a:off x="214282" y="71414"/>
            <a:ext cx="8786874" cy="4853636"/>
          </a:xfrm>
          <a:prstGeom prst="rect">
            <a:avLst/>
          </a:prstGeom>
        </p:spPr>
        <p:txBody>
          <a:bodyPr wrap="square">
            <a:spAutoFit/>
          </a:bodyPr>
          <a:lstStyle/>
          <a:p>
            <a:pPr lvl="0" indent="450000" algn="just" fontAlgn="base">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В 1993 году американский химик Кен </a:t>
            </a:r>
            <a:r>
              <a:rPr lang="ru-RU" sz="2800" b="1" dirty="0" err="1" smtClean="0">
                <a:latin typeface="Arial" pitchFamily="34" charset="0"/>
                <a:ea typeface="Times New Roman" pitchFamily="18" charset="0"/>
                <a:cs typeface="Arial" pitchFamily="34" charset="0"/>
              </a:rPr>
              <a:t>Джордан</a:t>
            </a:r>
            <a:r>
              <a:rPr lang="ru-RU" sz="2800" b="1" dirty="0" smtClean="0">
                <a:latin typeface="Arial" pitchFamily="34" charset="0"/>
                <a:ea typeface="Times New Roman" pitchFamily="18" charset="0"/>
                <a:cs typeface="Arial" pitchFamily="34" charset="0"/>
              </a:rPr>
              <a:t> предложил свои </a:t>
            </a:r>
            <a:r>
              <a:rPr lang="ru-RU" sz="2800" b="1" u="sng" dirty="0" smtClean="0">
                <a:latin typeface="Arial" pitchFamily="34" charset="0"/>
                <a:ea typeface="Times New Roman" pitchFamily="18" charset="0"/>
                <a:cs typeface="Arial" pitchFamily="34" charset="0"/>
              </a:rPr>
              <a:t>варианты устойчивых</a:t>
            </a:r>
            <a:r>
              <a:rPr lang="ru-RU" sz="2800" b="1" dirty="0" smtClean="0">
                <a:latin typeface="Arial" pitchFamily="34" charset="0"/>
                <a:ea typeface="Times New Roman" pitchFamily="18" charset="0"/>
                <a:cs typeface="Arial" pitchFamily="34" charset="0"/>
              </a:rPr>
              <a:t>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квантов воды</a:t>
            </a:r>
            <a:r>
              <a:rPr lang="ru-RU" sz="2800" b="1" dirty="0" smtClean="0">
                <a:latin typeface="Arial" pitchFamily="34" charset="0"/>
                <a:ea typeface="Times New Roman" pitchFamily="18" charset="0"/>
                <a:cs typeface="Arial" pitchFamily="34" charset="0"/>
              </a:rPr>
              <a:t>», </a:t>
            </a:r>
            <a:r>
              <a:rPr lang="ru-RU" sz="2800" b="1" u="sng" dirty="0" smtClean="0">
                <a:latin typeface="Arial" pitchFamily="34" charset="0"/>
                <a:ea typeface="Times New Roman" pitchFamily="18" charset="0"/>
                <a:cs typeface="Arial" pitchFamily="34" charset="0"/>
              </a:rPr>
              <a:t>которые состоят из 6 её молекул</a:t>
            </a:r>
            <a:r>
              <a:rPr lang="ru-RU" sz="2800" b="1" dirty="0" smtClean="0">
                <a:latin typeface="Arial" pitchFamily="34" charset="0"/>
                <a:ea typeface="Times New Roman" pitchFamily="18" charset="0"/>
                <a:cs typeface="Arial" pitchFamily="34" charset="0"/>
              </a:rPr>
              <a:t> [</a:t>
            </a:r>
            <a:r>
              <a:rPr lang="ru-RU" sz="2800" b="1" dirty="0" err="1" smtClean="0">
                <a:latin typeface="Arial" pitchFamily="34" charset="0"/>
                <a:ea typeface="Times New Roman" pitchFamily="18" charset="0"/>
                <a:cs typeface="Arial" pitchFamily="34" charset="0"/>
              </a:rPr>
              <a:t>Tsai</a:t>
            </a:r>
            <a:r>
              <a:rPr lang="ru-RU" sz="2800" b="1" dirty="0" smtClean="0">
                <a:latin typeface="Arial" pitchFamily="34" charset="0"/>
                <a:ea typeface="Times New Roman" pitchFamily="18" charset="0"/>
                <a:cs typeface="Arial" pitchFamily="34" charset="0"/>
              </a:rPr>
              <a:t> &amp; </a:t>
            </a:r>
            <a:r>
              <a:rPr lang="ru-RU" sz="2800" b="1" dirty="0" err="1" smtClean="0">
                <a:latin typeface="Arial" pitchFamily="34" charset="0"/>
                <a:ea typeface="Times New Roman" pitchFamily="18" charset="0"/>
                <a:cs typeface="Arial" pitchFamily="34" charset="0"/>
              </a:rPr>
              <a:t>Jordan</a:t>
            </a:r>
            <a:r>
              <a:rPr lang="ru-RU" sz="2800" b="1" dirty="0" smtClean="0">
                <a:latin typeface="Arial" pitchFamily="34" charset="0"/>
                <a:ea typeface="Times New Roman" pitchFamily="18" charset="0"/>
                <a:cs typeface="Arial" pitchFamily="34" charset="0"/>
              </a:rPr>
              <a:t>, 1993]. Эти кластеры могут объединяться друг с другом и со «свободными» молекулами воды за счет экспонированных на их поверхности водородных связей. Интересной особенностью этой модели является то, что из нее автоматически следует, что свободно растущие кристаллы воды, хорошо известные нам снежинки, должны обладать 6-лучевой симметрией.</a:t>
            </a:r>
            <a:r>
              <a:rPr lang="ru-RU" dirty="0" smtClean="0">
                <a:latin typeface="Arial" pitchFamily="34" charset="0"/>
                <a:ea typeface="Times New Roman" pitchFamily="18" charset="0"/>
                <a:cs typeface="Arial" pitchFamily="34" charset="0"/>
              </a:rPr>
              <a:t> </a:t>
            </a:r>
            <a:endParaRPr lang="ru-RU" sz="2400" dirty="0" smtClean="0">
              <a:latin typeface="Arial" pitchFamily="34" charset="0"/>
              <a:cs typeface="Arial" pitchFamily="34" charset="0"/>
            </a:endParaRPr>
          </a:p>
        </p:txBody>
      </p:sp>
      <p:pic>
        <p:nvPicPr>
          <p:cNvPr id="11" name="Picture 12" descr="пишу 1"/>
          <p:cNvPicPr>
            <a:picLocks noChangeAspect="1" noChangeArrowheads="1" noCrop="1"/>
          </p:cNvPicPr>
          <p:nvPr/>
        </p:nvPicPr>
        <p:blipFill>
          <a:blip r:embed="rId9"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3074" name="Picture 2" descr="D:\23.05.13-домашние документы\Лаб. раб YES\Виртуальные лабораторные YES\Анимашки и картинки\Химия-картинки\Химическая связь\4.png"/>
          <p:cNvPicPr>
            <a:picLocks noChangeAspect="1" noChangeArrowheads="1"/>
          </p:cNvPicPr>
          <p:nvPr/>
        </p:nvPicPr>
        <p:blipFill>
          <a:blip r:embed="rId3" cstate="print"/>
          <a:srcRect/>
          <a:stretch>
            <a:fillRect/>
          </a:stretch>
        </p:blipFill>
        <p:spPr bwMode="auto">
          <a:xfrm>
            <a:off x="2071670" y="214290"/>
            <a:ext cx="5743575" cy="5591175"/>
          </a:xfrm>
          <a:prstGeom prst="rect">
            <a:avLst/>
          </a:prstGeom>
          <a:noFill/>
        </p:spPr>
      </p:pic>
      <p:sp>
        <p:nvSpPr>
          <p:cNvPr id="8" name="Прямоугольник 7"/>
          <p:cNvSpPr/>
          <p:nvPr/>
        </p:nvSpPr>
        <p:spPr>
          <a:xfrm>
            <a:off x="2901362" y="2057372"/>
            <a:ext cx="3196708" cy="514372"/>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ctr" fontAlgn="base">
              <a:lnSpc>
                <a:spcPct val="85000"/>
              </a:lnSpc>
              <a:spcBef>
                <a:spcPct val="0"/>
              </a:spcBef>
              <a:spcAft>
                <a:spcPct val="0"/>
              </a:spcAft>
            </a:pPr>
            <a:r>
              <a:rPr lang="ru-RU" sz="3200" b="1" dirty="0" smtClean="0">
                <a:ln w="11430"/>
                <a:solidFill>
                  <a:srgbClr val="0000FF"/>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rPr>
              <a:t>Жидкая вода</a:t>
            </a:r>
            <a:endParaRPr lang="ru-RU" sz="3200" b="1" dirty="0" smtClean="0">
              <a:ln w="11430"/>
              <a:solidFill>
                <a:srgbClr val="0000FF"/>
              </a:solidFill>
              <a:effectLst>
                <a:outerShdw blurRad="50800" dist="39000" dir="5460000" algn="tl">
                  <a:srgbClr val="000000">
                    <a:alpha val="38000"/>
                  </a:srgbClr>
                </a:outerShdw>
              </a:effectLst>
              <a:latin typeface="Arial Black" pitchFamily="34" charset="0"/>
              <a:cs typeface="Arial" pitchFamily="34" charset="0"/>
            </a:endParaRPr>
          </a:p>
        </p:txBody>
      </p:sp>
      <p:sp>
        <p:nvSpPr>
          <p:cNvPr id="9" name="Прямоугольник 8"/>
          <p:cNvSpPr/>
          <p:nvPr/>
        </p:nvSpPr>
        <p:spPr>
          <a:xfrm>
            <a:off x="500034" y="5786454"/>
            <a:ext cx="8039380" cy="567143"/>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ctr" fontAlgn="base">
              <a:lnSpc>
                <a:spcPct val="85000"/>
              </a:lnSpc>
              <a:spcBef>
                <a:spcPct val="0"/>
              </a:spcBef>
              <a:spcAft>
                <a:spcPct val="0"/>
              </a:spcAft>
            </a:pPr>
            <a:r>
              <a:rPr lang="ru-RU" sz="3600" b="1" dirty="0" smtClean="0">
                <a:ln w="11430"/>
                <a:solidFill>
                  <a:srgbClr val="0000FF"/>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rPr>
              <a:t>Образование кристалла воды</a:t>
            </a:r>
            <a:endParaRPr lang="ru-RU" sz="3600" b="1" dirty="0" smtClean="0">
              <a:ln w="11430"/>
              <a:solidFill>
                <a:srgbClr val="0000FF"/>
              </a:solidFill>
              <a:effectLst>
                <a:outerShdw blurRad="50800" dist="39000" dir="5460000" algn="tl">
                  <a:srgbClr val="000000">
                    <a:alpha val="38000"/>
                  </a:srgbClr>
                </a:outerShdw>
              </a:effectLst>
              <a:latin typeface="Arial Black" pitchFamily="34" charset="0"/>
              <a:cs typeface="Arial" pitchFamily="34" charset="0"/>
            </a:endParaRPr>
          </a:p>
        </p:txBody>
      </p:sp>
      <p:sp>
        <p:nvSpPr>
          <p:cNvPr id="11" name="Прямоугольник 10"/>
          <p:cNvSpPr/>
          <p:nvPr/>
        </p:nvSpPr>
        <p:spPr>
          <a:xfrm>
            <a:off x="857224" y="1428736"/>
            <a:ext cx="3007555" cy="419346"/>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ctr" fontAlgn="base">
              <a:lnSpc>
                <a:spcPct val="85000"/>
              </a:lnSpc>
              <a:spcBef>
                <a:spcPct val="0"/>
              </a:spcBef>
              <a:spcAft>
                <a:spcPct val="0"/>
              </a:spcAft>
            </a:pPr>
            <a:r>
              <a:rPr lang="ru-RU" sz="2500" b="1" dirty="0" smtClean="0">
                <a:ln w="11430">
                  <a:solidFill>
                    <a:sysClr val="windowText" lastClr="000000"/>
                  </a:solidFill>
                </a:ln>
                <a:effectLst>
                  <a:outerShdw blurRad="50800" dist="39000" dir="5460000" algn="tl">
                    <a:srgbClr val="000000">
                      <a:alpha val="38000"/>
                    </a:srgbClr>
                  </a:outerShdw>
                </a:effectLst>
                <a:latin typeface="Arial Black" pitchFamily="34" charset="0"/>
                <a:ea typeface="Times New Roman" pitchFamily="18" charset="0"/>
                <a:cs typeface="Arial" pitchFamily="34" charset="0"/>
              </a:rPr>
              <a:t>Молекула</a:t>
            </a:r>
            <a:r>
              <a:rPr lang="ru-RU" sz="2500" b="1" dirty="0" smtClean="0">
                <a:ln w="11430">
                  <a:solidFill>
                    <a:sysClr val="windowText" lastClr="000000"/>
                  </a:solidFill>
                </a:ln>
                <a:solidFill>
                  <a:srgbClr val="0070C0"/>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rPr>
              <a:t> воды</a:t>
            </a:r>
            <a:endParaRPr lang="ru-RU" sz="2500" b="1" dirty="0" smtClean="0">
              <a:ln w="11430">
                <a:solidFill>
                  <a:sysClr val="windowText" lastClr="000000"/>
                </a:solidFill>
              </a:ln>
              <a:solidFill>
                <a:srgbClr val="0070C0"/>
              </a:solidFill>
              <a:effectLst>
                <a:outerShdw blurRad="50800" dist="39000" dir="5460000" algn="tl">
                  <a:srgbClr val="000000">
                    <a:alpha val="38000"/>
                  </a:srgbClr>
                </a:outerShdw>
              </a:effectLst>
              <a:latin typeface="Arial Black" pitchFamily="34" charset="0"/>
              <a:cs typeface="Arial" pitchFamily="34" charset="0"/>
            </a:endParaRPr>
          </a:p>
        </p:txBody>
      </p:sp>
      <p:sp>
        <p:nvSpPr>
          <p:cNvPr id="12" name="Прямоугольник 11"/>
          <p:cNvSpPr/>
          <p:nvPr/>
        </p:nvSpPr>
        <p:spPr>
          <a:xfrm>
            <a:off x="3981930" y="1428736"/>
            <a:ext cx="4519160" cy="746358"/>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ctr" fontAlgn="base">
              <a:lnSpc>
                <a:spcPct val="85000"/>
              </a:lnSpc>
              <a:spcBef>
                <a:spcPct val="0"/>
              </a:spcBef>
              <a:spcAft>
                <a:spcPct val="0"/>
              </a:spcAft>
            </a:pPr>
            <a:r>
              <a:rPr lang="ru-RU" sz="2500" b="1" dirty="0" smtClean="0">
                <a:ln w="11430">
                  <a:solidFill>
                    <a:sysClr val="windowText" lastClr="000000"/>
                  </a:solidFill>
                </a:ln>
                <a:effectLst>
                  <a:outerShdw blurRad="50800" dist="39000" dir="5460000" algn="tl">
                    <a:srgbClr val="000000">
                      <a:alpha val="38000"/>
                    </a:srgbClr>
                  </a:outerShdw>
                </a:effectLst>
                <a:latin typeface="Arial Black" pitchFamily="34" charset="0"/>
                <a:ea typeface="Times New Roman" pitchFamily="18" charset="0"/>
                <a:cs typeface="Arial" pitchFamily="34" charset="0"/>
              </a:rPr>
              <a:t>Начало формирования кластера </a:t>
            </a:r>
            <a:r>
              <a:rPr lang="ru-RU" sz="2500" b="1" dirty="0" smtClean="0">
                <a:ln w="11430">
                  <a:solidFill>
                    <a:sysClr val="windowText" lastClr="000000"/>
                  </a:solidFill>
                </a:ln>
                <a:solidFill>
                  <a:srgbClr val="0070C0"/>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rPr>
              <a:t>воды</a:t>
            </a:r>
            <a:endParaRPr lang="ru-RU" sz="2500" b="1" dirty="0" smtClean="0">
              <a:ln w="11430">
                <a:solidFill>
                  <a:sysClr val="windowText" lastClr="000000"/>
                </a:solidFill>
              </a:ln>
              <a:solidFill>
                <a:srgbClr val="0070C0"/>
              </a:solidFill>
              <a:effectLst>
                <a:outerShdw blurRad="50800" dist="39000" dir="5460000" algn="tl">
                  <a:srgbClr val="000000">
                    <a:alpha val="38000"/>
                  </a:srgbClr>
                </a:outerShdw>
              </a:effectLst>
              <a:latin typeface="Arial Black" pitchFamily="34" charset="0"/>
              <a:cs typeface="Arial" pitchFamily="34" charset="0"/>
            </a:endParaRPr>
          </a:p>
        </p:txBody>
      </p:sp>
      <p:sp>
        <p:nvSpPr>
          <p:cNvPr id="13" name="Прямоугольник 12"/>
          <p:cNvSpPr/>
          <p:nvPr/>
        </p:nvSpPr>
        <p:spPr>
          <a:xfrm>
            <a:off x="6357950" y="3571876"/>
            <a:ext cx="2233144" cy="746358"/>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ctr" fontAlgn="base">
              <a:lnSpc>
                <a:spcPct val="85000"/>
              </a:lnSpc>
              <a:spcBef>
                <a:spcPct val="0"/>
              </a:spcBef>
              <a:spcAft>
                <a:spcPct val="0"/>
              </a:spcAft>
            </a:pPr>
            <a:r>
              <a:rPr lang="ru-RU" sz="2500" b="1" dirty="0" smtClean="0">
                <a:ln w="11430">
                  <a:solidFill>
                    <a:sysClr val="windowText" lastClr="000000"/>
                  </a:solidFill>
                </a:ln>
                <a:effectLst>
                  <a:outerShdw blurRad="50800" dist="39000" dir="5460000" algn="tl">
                    <a:srgbClr val="000000">
                      <a:alpha val="38000"/>
                    </a:srgbClr>
                  </a:outerShdw>
                </a:effectLst>
                <a:latin typeface="Arial Black" pitchFamily="34" charset="0"/>
                <a:ea typeface="Times New Roman" pitchFamily="18" charset="0"/>
                <a:cs typeface="Arial" pitchFamily="34" charset="0"/>
              </a:rPr>
              <a:t>Кластер</a:t>
            </a:r>
            <a:r>
              <a:rPr lang="ru-RU" sz="2500" b="1" dirty="0" smtClean="0">
                <a:ln w="11430">
                  <a:solidFill>
                    <a:sysClr val="windowText" lastClr="000000"/>
                  </a:solidFill>
                </a:ln>
                <a:solidFill>
                  <a:srgbClr val="0070C0"/>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rPr>
              <a:t> воды</a:t>
            </a:r>
            <a:endParaRPr lang="ru-RU" sz="2500" b="1" dirty="0" smtClean="0">
              <a:ln w="11430">
                <a:solidFill>
                  <a:sysClr val="windowText" lastClr="000000"/>
                </a:solidFill>
              </a:ln>
              <a:solidFill>
                <a:srgbClr val="0070C0"/>
              </a:solidFill>
              <a:effectLst>
                <a:outerShdw blurRad="50800" dist="39000" dir="5460000" algn="tl">
                  <a:srgbClr val="000000">
                    <a:alpha val="38000"/>
                  </a:srgbClr>
                </a:outerShdw>
              </a:effectLst>
              <a:latin typeface="Arial Black" pitchFamily="34" charset="0"/>
              <a:cs typeface="Arial" pitchFamily="34" charset="0"/>
            </a:endParaRPr>
          </a:p>
        </p:txBody>
      </p:sp>
      <p:sp>
        <p:nvSpPr>
          <p:cNvPr id="14" name="Прямоугольник 13"/>
          <p:cNvSpPr/>
          <p:nvPr/>
        </p:nvSpPr>
        <p:spPr>
          <a:xfrm>
            <a:off x="3786182" y="3571876"/>
            <a:ext cx="2233144" cy="1073371"/>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ctr" fontAlgn="base">
              <a:lnSpc>
                <a:spcPct val="85000"/>
              </a:lnSpc>
              <a:spcBef>
                <a:spcPct val="0"/>
              </a:spcBef>
              <a:spcAft>
                <a:spcPct val="0"/>
              </a:spcAft>
            </a:pPr>
            <a:r>
              <a:rPr lang="ru-RU" sz="2500" b="1" dirty="0" smtClean="0">
                <a:ln w="11430">
                  <a:solidFill>
                    <a:sysClr val="windowText" lastClr="000000"/>
                  </a:solidFill>
                </a:ln>
                <a:effectLst>
                  <a:outerShdw blurRad="50800" dist="39000" dir="5460000" algn="tl">
                    <a:srgbClr val="000000">
                      <a:alpha val="38000"/>
                    </a:srgbClr>
                  </a:outerShdw>
                </a:effectLst>
                <a:latin typeface="Arial Black" pitchFamily="34" charset="0"/>
                <a:ea typeface="Times New Roman" pitchFamily="18" charset="0"/>
                <a:cs typeface="Arial" pitchFamily="34" charset="0"/>
              </a:rPr>
              <a:t>Модель кванта </a:t>
            </a:r>
            <a:r>
              <a:rPr lang="ru-RU" sz="2500" b="1" dirty="0" smtClean="0">
                <a:ln w="11430">
                  <a:solidFill>
                    <a:sysClr val="windowText" lastClr="000000"/>
                  </a:solidFill>
                </a:ln>
                <a:solidFill>
                  <a:srgbClr val="0070C0"/>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rPr>
              <a:t>воды</a:t>
            </a:r>
            <a:endParaRPr lang="ru-RU" sz="2500" b="1" dirty="0" smtClean="0">
              <a:ln w="11430">
                <a:solidFill>
                  <a:sysClr val="windowText" lastClr="000000"/>
                </a:solidFill>
              </a:ln>
              <a:solidFill>
                <a:srgbClr val="0070C0"/>
              </a:solidFill>
              <a:effectLst>
                <a:outerShdw blurRad="50800" dist="39000" dir="5460000" algn="tl">
                  <a:srgbClr val="000000">
                    <a:alpha val="38000"/>
                  </a:srgbClr>
                </a:outerShdw>
              </a:effectLst>
              <a:latin typeface="Arial Black" pitchFamily="34" charset="0"/>
              <a:cs typeface="Arial" pitchFamily="34" charset="0"/>
            </a:endParaRPr>
          </a:p>
        </p:txBody>
      </p:sp>
      <p:sp>
        <p:nvSpPr>
          <p:cNvPr id="16" name="Прямоугольник 15"/>
          <p:cNvSpPr/>
          <p:nvPr/>
        </p:nvSpPr>
        <p:spPr>
          <a:xfrm>
            <a:off x="142876" y="3143248"/>
            <a:ext cx="2643174" cy="1400383"/>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ctr" fontAlgn="base">
              <a:lnSpc>
                <a:spcPct val="85000"/>
              </a:lnSpc>
              <a:spcBef>
                <a:spcPct val="0"/>
              </a:spcBef>
              <a:spcAft>
                <a:spcPct val="0"/>
              </a:spcAft>
            </a:pPr>
            <a:r>
              <a:rPr lang="ru-RU" sz="2500" b="1" dirty="0" smtClean="0">
                <a:ln w="11430">
                  <a:solidFill>
                    <a:sysClr val="windowText" lastClr="000000"/>
                  </a:solidFill>
                </a:ln>
                <a:effectLst>
                  <a:outerShdw blurRad="50800" dist="39000" dir="5460000" algn="tl">
                    <a:srgbClr val="000000">
                      <a:alpha val="38000"/>
                    </a:srgbClr>
                  </a:outerShdw>
                </a:effectLst>
                <a:latin typeface="Arial Black" pitchFamily="34" charset="0"/>
                <a:ea typeface="Times New Roman" pitchFamily="18" charset="0"/>
                <a:cs typeface="Arial" pitchFamily="34" charset="0"/>
              </a:rPr>
              <a:t>Модель структурного элемента </a:t>
            </a:r>
            <a:r>
              <a:rPr lang="ru-RU" sz="2500" b="1" dirty="0" smtClean="0">
                <a:ln w="11430">
                  <a:solidFill>
                    <a:sysClr val="windowText" lastClr="000000"/>
                  </a:solidFill>
                </a:ln>
                <a:solidFill>
                  <a:srgbClr val="0070C0"/>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rPr>
              <a:t>воды</a:t>
            </a:r>
            <a:endParaRPr lang="ru-RU" sz="2500" b="1" dirty="0" smtClean="0">
              <a:ln w="11430">
                <a:solidFill>
                  <a:sysClr val="windowText" lastClr="000000"/>
                </a:solidFill>
              </a:ln>
              <a:solidFill>
                <a:srgbClr val="0070C0"/>
              </a:solidFill>
              <a:effectLst>
                <a:outerShdw blurRad="50800" dist="39000" dir="5460000" algn="tl">
                  <a:srgbClr val="000000">
                    <a:alpha val="38000"/>
                  </a:srgbClr>
                </a:outerShdw>
              </a:effectLst>
              <a:latin typeface="Arial Black" pitchFamily="34" charset="0"/>
              <a:cs typeface="Arial" pitchFamily="34" charset="0"/>
            </a:endParaRPr>
          </a:p>
        </p:txBody>
      </p:sp>
      <p:sp>
        <p:nvSpPr>
          <p:cNvPr id="17" name="Прямоугольник 16"/>
          <p:cNvSpPr/>
          <p:nvPr/>
        </p:nvSpPr>
        <p:spPr>
          <a:xfrm>
            <a:off x="3071802" y="4786322"/>
            <a:ext cx="3500462" cy="1073371"/>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ctr" fontAlgn="base">
              <a:lnSpc>
                <a:spcPct val="85000"/>
              </a:lnSpc>
              <a:spcBef>
                <a:spcPct val="0"/>
              </a:spcBef>
              <a:spcAft>
                <a:spcPct val="0"/>
              </a:spcAft>
            </a:pPr>
            <a:r>
              <a:rPr lang="ru-RU" sz="2500" b="1" dirty="0" err="1" smtClean="0">
                <a:ln w="11430">
                  <a:solidFill>
                    <a:sysClr val="windowText" lastClr="000000"/>
                  </a:solidFill>
                </a:ln>
                <a:effectLst>
                  <a:outerShdw blurRad="50800" dist="39000" dir="5460000" algn="tl">
                    <a:srgbClr val="000000">
                      <a:alpha val="38000"/>
                    </a:srgbClr>
                  </a:outerShdw>
                </a:effectLst>
                <a:latin typeface="Arial Black" pitchFamily="34" charset="0"/>
                <a:ea typeface="Times New Roman" pitchFamily="18" charset="0"/>
                <a:cs typeface="Arial" pitchFamily="34" charset="0"/>
              </a:rPr>
              <a:t>Суппер</a:t>
            </a:r>
            <a:r>
              <a:rPr lang="ru-RU" sz="2500" b="1" dirty="0" smtClean="0">
                <a:ln w="11430">
                  <a:solidFill>
                    <a:sysClr val="windowText" lastClr="000000"/>
                  </a:solidFill>
                </a:ln>
                <a:effectLst>
                  <a:outerShdw blurRad="50800" dist="39000" dir="5460000" algn="tl">
                    <a:srgbClr val="000000">
                      <a:alpha val="38000"/>
                    </a:srgbClr>
                  </a:outerShdw>
                </a:effectLst>
                <a:latin typeface="Arial Black" pitchFamily="34" charset="0"/>
                <a:ea typeface="Times New Roman" pitchFamily="18" charset="0"/>
                <a:cs typeface="Arial" pitchFamily="34" charset="0"/>
              </a:rPr>
              <a:t> молекула </a:t>
            </a:r>
            <a:r>
              <a:rPr lang="ru-RU" sz="2500" b="1" dirty="0" smtClean="0">
                <a:ln w="11430">
                  <a:solidFill>
                    <a:sysClr val="windowText" lastClr="000000"/>
                  </a:solidFill>
                </a:ln>
                <a:solidFill>
                  <a:srgbClr val="0070C0"/>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rPr>
              <a:t>воды </a:t>
            </a:r>
            <a:r>
              <a:rPr lang="ru-RU" sz="2500" b="1" dirty="0" smtClean="0">
                <a:ln w="11430">
                  <a:solidFill>
                    <a:sysClr val="windowText" lastClr="000000"/>
                  </a:solidFill>
                </a:ln>
                <a:effectLst>
                  <a:outerShdw blurRad="50800" dist="39000" dir="5460000" algn="tl">
                    <a:srgbClr val="000000">
                      <a:alpha val="38000"/>
                    </a:srgbClr>
                  </a:outerShdw>
                </a:effectLst>
                <a:latin typeface="Arial Black" pitchFamily="34" charset="0"/>
                <a:ea typeface="Times New Roman" pitchFamily="18" charset="0"/>
                <a:cs typeface="Arial" pitchFamily="34" charset="0"/>
              </a:rPr>
              <a:t>– жидкий кристалл</a:t>
            </a:r>
            <a:endParaRPr lang="ru-RU" sz="2500" b="1" dirty="0" smtClean="0">
              <a:ln w="11430">
                <a:solidFill>
                  <a:sysClr val="windowText" lastClr="000000"/>
                </a:solidFill>
              </a:ln>
              <a:effectLst>
                <a:outerShdw blurRad="50800" dist="39000" dir="5460000" algn="tl">
                  <a:srgbClr val="000000">
                    <a:alpha val="38000"/>
                  </a:srgbClr>
                </a:outerShdw>
              </a:effectLst>
              <a:latin typeface="Arial Black" pitchFamily="34" charset="0"/>
              <a:cs typeface="Arial" pitchFamily="34" charset="0"/>
            </a:endParaRPr>
          </a:p>
        </p:txBody>
      </p:sp>
      <p:pic>
        <p:nvPicPr>
          <p:cNvPr id="15"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Управляющая кнопка: домой 6">
            <a:hlinkClick r:id="" action="ppaction://noaction" highlightClick="1"/>
          </p:cNvPr>
          <p:cNvSpPr/>
          <p:nvPr/>
        </p:nvSpPr>
        <p:spPr>
          <a:xfrm>
            <a:off x="1714480" y="1428736"/>
            <a:ext cx="720725" cy="72072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Блок-схема: процесс 8"/>
          <p:cNvSpPr>
            <a:spLocks noChangeArrowheads="1"/>
          </p:cNvSpPr>
          <p:nvPr/>
        </p:nvSpPr>
        <p:spPr bwMode="auto">
          <a:xfrm>
            <a:off x="2944813" y="1512888"/>
            <a:ext cx="5730875" cy="476250"/>
          </a:xfrm>
          <a:prstGeom prst="flowChartProcess">
            <a:avLst/>
          </a:prstGeom>
          <a:solidFill>
            <a:srgbClr val="FFFF00"/>
          </a:solidFill>
          <a:ln w="19050" algn="ctr">
            <a:solidFill>
              <a:srgbClr val="4F7480"/>
            </a:solidFill>
            <a:miter lim="800000"/>
            <a:headEnd/>
            <a:tailEnd/>
          </a:ln>
        </p:spPr>
        <p:txBody>
          <a:bodyPr anchor="ctr"/>
          <a:lstStyle/>
          <a:p>
            <a:pPr algn="ctr" fontAlgn="auto">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Вернуться к содержанию</a:t>
            </a:r>
          </a:p>
        </p:txBody>
      </p:sp>
      <p:sp>
        <p:nvSpPr>
          <p:cNvPr id="11" name="Блок-схема: процесс 10"/>
          <p:cNvSpPr>
            <a:spLocks noChangeArrowheads="1"/>
          </p:cNvSpPr>
          <p:nvPr/>
        </p:nvSpPr>
        <p:spPr bwMode="auto">
          <a:xfrm>
            <a:off x="2944813" y="3789363"/>
            <a:ext cx="5730875" cy="896937"/>
          </a:xfrm>
          <a:prstGeom prst="flowChartProcess">
            <a:avLst/>
          </a:prstGeom>
          <a:solidFill>
            <a:srgbClr val="FFFF00"/>
          </a:solidFill>
          <a:ln w="19050" algn="ctr">
            <a:solidFill>
              <a:srgbClr val="4F7480"/>
            </a:solidFill>
            <a:miter lim="800000"/>
            <a:headEnd/>
            <a:tailEnd/>
          </a:ln>
        </p:spPr>
        <p:txBody>
          <a:bodyPr anchor="ctr"/>
          <a:lstStyle/>
          <a:p>
            <a:pPr algn="ctr" fontAlgn="auto">
              <a:lnSpc>
                <a:spcPct val="90000"/>
              </a:lnSpc>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Для выхода из программы нажмите «</a:t>
            </a:r>
            <a:r>
              <a:rPr lang="en-US"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Esc</a:t>
            </a: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r>
              <a:rPr lang="en-US"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на клавиатуре</a:t>
            </a:r>
          </a:p>
        </p:txBody>
      </p:sp>
      <p:sp>
        <p:nvSpPr>
          <p:cNvPr id="12" name="Блок-схема: процесс 11"/>
          <p:cNvSpPr>
            <a:spLocks noChangeArrowheads="1"/>
          </p:cNvSpPr>
          <p:nvPr/>
        </p:nvSpPr>
        <p:spPr bwMode="auto">
          <a:xfrm>
            <a:off x="2944813" y="2276475"/>
            <a:ext cx="5730875" cy="1223963"/>
          </a:xfrm>
          <a:prstGeom prst="flowChartProcess">
            <a:avLst/>
          </a:prstGeom>
          <a:solidFill>
            <a:srgbClr val="FFFF00"/>
          </a:solidFill>
          <a:ln w="19050" algn="ctr">
            <a:solidFill>
              <a:srgbClr val="4F7480"/>
            </a:solidFill>
            <a:miter lim="800000"/>
            <a:headEnd/>
            <a:tailEnd/>
          </a:ln>
        </p:spPr>
        <p:txBody>
          <a:bodyPr anchor="ctr"/>
          <a:lstStyle/>
          <a:p>
            <a:pPr algn="ctr" fontAlgn="auto">
              <a:lnSpc>
                <a:spcPct val="80000"/>
              </a:lnSpc>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Переход к тому действию, о котором гласит надпись, выделенная </a:t>
            </a:r>
            <a:r>
              <a:rPr lang="ru-RU" sz="25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вишневым или желтым цветом</a:t>
            </a:r>
            <a:endPar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94598" name="Прямоугольник 12"/>
          <p:cNvSpPr>
            <a:spLocks noChangeArrowheads="1"/>
          </p:cNvSpPr>
          <p:nvPr/>
        </p:nvSpPr>
        <p:spPr bwMode="auto">
          <a:xfrm>
            <a:off x="395537" y="2339471"/>
            <a:ext cx="2412752" cy="1089529"/>
          </a:xfrm>
          <a:prstGeom prst="rect">
            <a:avLst/>
          </a:prstGeom>
          <a:noFill/>
          <a:ln w="9525">
            <a:noFill/>
            <a:miter lim="800000"/>
            <a:headEnd/>
            <a:tailEnd/>
          </a:ln>
        </p:spPr>
        <p:txBody>
          <a:bodyPr wrap="square">
            <a:spAutoFit/>
          </a:bodyPr>
          <a:lstStyle/>
          <a:p>
            <a:pPr algn="ctr" fontAlgn="auto">
              <a:lnSpc>
                <a:spcPct val="90000"/>
              </a:lnSpc>
              <a:spcBef>
                <a:spcPts val="0"/>
              </a:spcBef>
              <a:spcAft>
                <a:spcPts val="0"/>
              </a:spcAft>
              <a:defRPr/>
            </a:pPr>
            <a:r>
              <a:rPr lang="ru-RU" sz="2400" b="1" u="sng" dirty="0" smtClean="0">
                <a:solidFill>
                  <a:srgbClr val="C00000"/>
                </a:solidFill>
                <a:latin typeface="Arial" pitchFamily="34" charset="0"/>
                <a:cs typeface="Arial" pitchFamily="34" charset="0"/>
              </a:rPr>
              <a:t>Справочная таблица</a:t>
            </a:r>
          </a:p>
          <a:p>
            <a:pPr algn="ctr" fontAlgn="auto">
              <a:lnSpc>
                <a:spcPct val="90000"/>
              </a:lnSpc>
              <a:spcBef>
                <a:spcPts val="0"/>
              </a:spcBef>
              <a:spcAft>
                <a:spcPts val="0"/>
              </a:spcAft>
              <a:defRPr/>
            </a:pPr>
            <a:r>
              <a:rPr lang="ru-RU" sz="2400" b="1" u="sng" dirty="0" smtClean="0">
                <a:solidFill>
                  <a:srgbClr val="C00000"/>
                </a:solidFill>
                <a:latin typeface="Arial" pitchFamily="34" charset="0"/>
                <a:cs typeface="Arial" pitchFamily="34" charset="0"/>
              </a:rPr>
              <a:t>Вернемся к …</a:t>
            </a:r>
            <a:endParaRPr lang="ru-RU" sz="2400" b="1" u="sng" dirty="0">
              <a:solidFill>
                <a:srgbClr val="C00000"/>
              </a:solidFill>
              <a:latin typeface="Arial" pitchFamily="34" charset="0"/>
              <a:cs typeface="Arial" pitchFamily="34" charset="0"/>
            </a:endParaRPr>
          </a:p>
        </p:txBody>
      </p:sp>
      <p:sp>
        <p:nvSpPr>
          <p:cNvPr id="15" name="Скругленный прямоугольник 14"/>
          <p:cNvSpPr/>
          <p:nvPr/>
        </p:nvSpPr>
        <p:spPr>
          <a:xfrm>
            <a:off x="1428728" y="3786190"/>
            <a:ext cx="928694" cy="928694"/>
          </a:xfrm>
          <a:prstGeom prst="roundRect">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dirty="0">
                <a:solidFill>
                  <a:schemeClr val="tx1"/>
                </a:solidFill>
                <a:effectLst>
                  <a:outerShdw blurRad="38100" dist="38100" dir="2700000" algn="tl">
                    <a:srgbClr val="000000">
                      <a:alpha val="43137"/>
                    </a:srgbClr>
                  </a:outerShdw>
                </a:effectLst>
              </a:rPr>
              <a:t>Esc</a:t>
            </a:r>
            <a:endParaRPr lang="ru-RU" sz="2400" b="1" dirty="0">
              <a:solidFill>
                <a:schemeClr val="tx1"/>
              </a:solidFill>
              <a:effectLst>
                <a:outerShdw blurRad="38100" dist="38100" dir="2700000" algn="tl">
                  <a:srgbClr val="000000">
                    <a:alpha val="43137"/>
                  </a:srgbClr>
                </a:outerShdw>
              </a:effectLst>
            </a:endParaRPr>
          </a:p>
        </p:txBody>
      </p:sp>
      <p:sp>
        <p:nvSpPr>
          <p:cNvPr id="4" name="Управляющая кнопка: назад 3">
            <a:hlinkClick r:id="" action="ppaction://noaction" highlightClick="1"/>
          </p:cNvPr>
          <p:cNvSpPr/>
          <p:nvPr/>
        </p:nvSpPr>
        <p:spPr>
          <a:xfrm>
            <a:off x="1357290" y="521495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далее 4">
            <a:hlinkClick r:id="" action="ppaction://noaction" highlightClick="1"/>
          </p:cNvPr>
          <p:cNvSpPr/>
          <p:nvPr/>
        </p:nvSpPr>
        <p:spPr>
          <a:xfrm>
            <a:off x="2071670" y="521495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Блок-схема: процесс 13"/>
          <p:cNvSpPr>
            <a:spLocks noChangeArrowheads="1"/>
          </p:cNvSpPr>
          <p:nvPr/>
        </p:nvSpPr>
        <p:spPr bwMode="auto">
          <a:xfrm>
            <a:off x="2944813" y="4941888"/>
            <a:ext cx="5730875" cy="935037"/>
          </a:xfrm>
          <a:prstGeom prst="flowChartProcess">
            <a:avLst/>
          </a:prstGeom>
          <a:solidFill>
            <a:srgbClr val="FFFF00"/>
          </a:solidFill>
          <a:ln w="19050" algn="ctr">
            <a:solidFill>
              <a:srgbClr val="4F7480"/>
            </a:solidFill>
            <a:miter lim="800000"/>
            <a:headEnd/>
            <a:tailEnd/>
          </a:ln>
        </p:spPr>
        <p:txBody>
          <a:bodyPr anchor="ctr"/>
          <a:lstStyle/>
          <a:p>
            <a:pPr algn="ctr" fontAlgn="auto">
              <a:lnSpc>
                <a:spcPct val="90000"/>
              </a:lnSpc>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Кнопки для перемещения вперед и назад по </a:t>
            </a:r>
            <a:r>
              <a:rPr lang="ru-RU" sz="25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материалу занятий</a:t>
            </a:r>
            <a:endPar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94609" name="WordArt 17"/>
          <p:cNvSpPr>
            <a:spLocks noChangeArrowheads="1" noChangeShapeType="1" noTextEdit="1"/>
          </p:cNvSpPr>
          <p:nvPr/>
        </p:nvSpPr>
        <p:spPr bwMode="auto">
          <a:xfrm>
            <a:off x="1403648" y="260648"/>
            <a:ext cx="6713537" cy="933450"/>
          </a:xfrm>
          <a:prstGeom prst="rect">
            <a:avLst/>
          </a:prstGeom>
        </p:spPr>
        <p:txBody>
          <a:bodyPr wrap="none" fromWordArt="1">
            <a:prstTxWarp prst="textPlain">
              <a:avLst>
                <a:gd name="adj" fmla="val 50000"/>
              </a:avLst>
            </a:prstTxWarp>
          </a:bodyPr>
          <a:lstStyle/>
          <a:p>
            <a:pPr algn="ctr" fontAlgn="auto">
              <a:spcBef>
                <a:spcPts val="0"/>
              </a:spcBef>
              <a:spcAft>
                <a:spcPts val="0"/>
              </a:spcAft>
              <a:defRPr/>
            </a:pPr>
            <a:r>
              <a:rPr lang="ru-RU" sz="3600" b="1" kern="10"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Impact"/>
              </a:rPr>
              <a:t>Инструкция по использованию</a:t>
            </a:r>
          </a:p>
          <a:p>
            <a:pPr algn="ctr" fontAlgn="auto">
              <a:spcBef>
                <a:spcPts val="0"/>
              </a:spcBef>
              <a:spcAft>
                <a:spcPts val="0"/>
              </a:spcAft>
              <a:defRPr/>
            </a:pPr>
            <a:r>
              <a:rPr lang="ru-RU" sz="3600" b="1" kern="10"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Impact"/>
              </a:rPr>
              <a:t> интерфейса</a:t>
            </a:r>
          </a:p>
        </p:txBody>
      </p:sp>
      <p:sp>
        <p:nvSpPr>
          <p:cNvPr id="1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домой 19">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Прямоугольник 5"/>
          <p:cNvSpPr/>
          <p:nvPr/>
        </p:nvSpPr>
        <p:spPr>
          <a:xfrm>
            <a:off x="142844" y="142852"/>
            <a:ext cx="8858312" cy="2289858"/>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В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теории структуры воды</a:t>
            </a:r>
            <a:r>
              <a:rPr lang="ru-RU" sz="2800" b="1" dirty="0" smtClean="0">
                <a:latin typeface="Arial" pitchFamily="34" charset="0"/>
                <a:ea typeface="Times New Roman" pitchFamily="18" charset="0"/>
                <a:cs typeface="Arial" pitchFamily="34" charset="0"/>
              </a:rPr>
              <a:t>, созданной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Дж. Берналом и </a:t>
            </a:r>
            <a:r>
              <a:rPr lang="ru-RU" sz="2800" b="1" dirty="0" err="1"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Фаулером</a:t>
            </a:r>
            <a:r>
              <a:rPr lang="ru-RU" sz="2800" b="1" dirty="0" smtClean="0">
                <a:latin typeface="Arial" pitchFamily="34" charset="0"/>
                <a:ea typeface="Times New Roman" pitchFamily="18" charset="0"/>
                <a:cs typeface="Arial" pitchFamily="34" charset="0"/>
              </a:rPr>
              <a:t>, </a:t>
            </a:r>
            <a:r>
              <a:rPr lang="ru-RU" sz="2800" b="1" dirty="0" smtClean="0">
                <a:solidFill>
                  <a:srgbClr val="984806"/>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максимум плотности при температуре 4 °С</a:t>
            </a:r>
            <a:r>
              <a:rPr lang="ru-RU" sz="2800" b="1" dirty="0" smtClean="0">
                <a:latin typeface="Arial" pitchFamily="34" charset="0"/>
                <a:ea typeface="Times New Roman" pitchFamily="18" charset="0"/>
                <a:cs typeface="Arial" pitchFamily="34" charset="0"/>
              </a:rPr>
              <a:t> </a:t>
            </a:r>
            <a:r>
              <a:rPr lang="ru-RU" sz="2800" b="1" u="sng" dirty="0" smtClean="0">
                <a:latin typeface="Arial" pitchFamily="34" charset="0"/>
                <a:ea typeface="Times New Roman" pitchFamily="18" charset="0"/>
                <a:cs typeface="Arial" pitchFamily="34" charset="0"/>
              </a:rPr>
              <a:t>обусловлен</a:t>
            </a:r>
            <a:r>
              <a:rPr lang="ru-RU" sz="2800" b="1" dirty="0" smtClean="0">
                <a:latin typeface="Arial" pitchFamily="34" charset="0"/>
                <a:ea typeface="Times New Roman" pitchFamily="18" charset="0"/>
                <a:cs typeface="Arial" pitchFamily="34" charset="0"/>
              </a:rPr>
              <a:t> </a:t>
            </a:r>
            <a:r>
              <a:rPr lang="ru-RU" sz="2800" b="1" dirty="0"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связанностью молекул воды в плотную пространственную структуру</a:t>
            </a:r>
            <a:r>
              <a:rPr lang="ru-RU" sz="2800" b="1" dirty="0" smtClean="0">
                <a:latin typeface="Arial" pitchFamily="34" charset="0"/>
                <a:ea typeface="Times New Roman" pitchFamily="18" charset="0"/>
                <a:cs typeface="Arial" pitchFamily="34" charset="0"/>
              </a:rPr>
              <a:t>, при других температурах структура имеет меньшую плотность.</a:t>
            </a:r>
            <a:endParaRPr lang="ru-RU" sz="2800" b="1" dirty="0" smtClean="0">
              <a:latin typeface="Arial" pitchFamily="34" charset="0"/>
              <a:cs typeface="Arial" pitchFamily="34" charset="0"/>
            </a:endParaRPr>
          </a:p>
        </p:txBody>
      </p:sp>
      <p:pic>
        <p:nvPicPr>
          <p:cNvPr id="11" name="Picture 2" descr="D:\23.05.13-домашние документы\Вода\Термин биохимия эпизодически употреблялся.jpg"/>
          <p:cNvPicPr>
            <a:picLocks noChangeAspect="1" noChangeArrowheads="1"/>
          </p:cNvPicPr>
          <p:nvPr/>
        </p:nvPicPr>
        <p:blipFill>
          <a:blip r:embed="rId3" cstate="print">
            <a:lum bright="-20000" contrast="30000"/>
          </a:blip>
          <a:srcRect l="2415" t="3165" r="965" b="3480"/>
          <a:stretch>
            <a:fillRect/>
          </a:stretch>
        </p:blipFill>
        <p:spPr bwMode="auto">
          <a:xfrm>
            <a:off x="285720" y="2500306"/>
            <a:ext cx="3874603" cy="285752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0" name="Прямоугольник 9"/>
          <p:cNvSpPr/>
          <p:nvPr/>
        </p:nvSpPr>
        <p:spPr>
          <a:xfrm>
            <a:off x="142845" y="5429264"/>
            <a:ext cx="3786214" cy="824841"/>
          </a:xfrm>
          <a:prstGeom prst="rect">
            <a:avLst/>
          </a:prstGeom>
        </p:spPr>
        <p:txBody>
          <a:bodyPr wrap="square">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lnSpc>
                <a:spcPct val="85000"/>
              </a:lnSpc>
            </a:pPr>
            <a:r>
              <a:rPr lang="ru-RU" sz="2800" b="1" dirty="0" smtClean="0">
                <a:ln>
                  <a:solidFill>
                    <a:sysClr val="windowText" lastClr="000000"/>
                  </a:solidFill>
                </a:ln>
                <a:solidFill>
                  <a:srgbClr val="0000FF"/>
                </a:solidFill>
                <a:latin typeface="Arial" pitchFamily="34" charset="0"/>
                <a:cs typeface="Arial" pitchFamily="34" charset="0"/>
              </a:rPr>
              <a:t>Кристаллическая структура льда</a:t>
            </a:r>
            <a:endParaRPr lang="ru-RU" sz="2800" b="1" dirty="0">
              <a:ln>
                <a:solidFill>
                  <a:sysClr val="windowText" lastClr="000000"/>
                </a:solidFill>
              </a:ln>
              <a:solidFill>
                <a:srgbClr val="0000FF"/>
              </a:solidFill>
              <a:latin typeface="Arial" pitchFamily="34" charset="0"/>
              <a:cs typeface="Arial" pitchFamily="34" charset="0"/>
            </a:endParaRPr>
          </a:p>
        </p:txBody>
      </p:sp>
      <p:pic>
        <p:nvPicPr>
          <p:cNvPr id="13" name="Picture 15" descr="D:\23.05.13-домашние документы\Виртуальные лекции 2015\Химия\Хим. связь\hex_ice.gif"/>
          <p:cNvPicPr>
            <a:picLocks noChangeAspect="1" noChangeArrowheads="1"/>
          </p:cNvPicPr>
          <p:nvPr/>
        </p:nvPicPr>
        <p:blipFill>
          <a:blip r:embed="rId4" cstate="print"/>
          <a:srcRect/>
          <a:stretch>
            <a:fillRect/>
          </a:stretch>
        </p:blipFill>
        <p:spPr bwMode="auto">
          <a:xfrm>
            <a:off x="4357686" y="2589603"/>
            <a:ext cx="3929091" cy="333972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2"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Прямоугольник 5"/>
          <p:cNvSpPr/>
          <p:nvPr/>
        </p:nvSpPr>
        <p:spPr>
          <a:xfrm>
            <a:off x="142844" y="71414"/>
            <a:ext cx="8858312" cy="3022366"/>
          </a:xfrm>
          <a:prstGeom prst="rect">
            <a:avLst/>
          </a:prstGeom>
        </p:spPr>
        <p:txBody>
          <a:bodyPr wrap="square">
            <a:spAutoFit/>
          </a:bodyPr>
          <a:lstStyle/>
          <a:p>
            <a:pPr lvl="0" indent="450850" algn="just" fontAlgn="base">
              <a:lnSpc>
                <a:spcPct val="85000"/>
              </a:lnSpc>
              <a:spcBef>
                <a:spcPct val="0"/>
              </a:spcBef>
              <a:spcAft>
                <a:spcPct val="0"/>
              </a:spcAft>
            </a:pPr>
            <a:r>
              <a:rPr lang="ru-RU" sz="2800" b="1" u="sng" dirty="0" smtClean="0">
                <a:latin typeface="Arial" pitchFamily="34" charset="0"/>
                <a:ea typeface="Times New Roman" pitchFamily="18" charset="0"/>
                <a:cs typeface="Arial" pitchFamily="34" charset="0"/>
              </a:rPr>
              <a:t>Структура</a:t>
            </a:r>
            <a:r>
              <a:rPr lang="ru-RU" sz="2800" b="1" dirty="0" smtClean="0">
                <a:latin typeface="Arial" pitchFamily="34" charset="0"/>
                <a:ea typeface="Times New Roman" pitchFamily="18" charset="0"/>
                <a:cs typeface="Arial" pitchFamily="34" charset="0"/>
              </a:rPr>
              <a:t> </a:t>
            </a:r>
            <a:r>
              <a:rPr lang="ru-RU" sz="2800" b="1" dirty="0"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воды</a:t>
            </a:r>
            <a:r>
              <a:rPr lang="ru-RU" sz="2800" b="1" dirty="0" smtClean="0">
                <a:latin typeface="Arial" pitchFamily="34" charset="0"/>
                <a:ea typeface="Times New Roman" pitchFamily="18" charset="0"/>
                <a:cs typeface="Arial" pitchFamily="34" charset="0"/>
              </a:rPr>
              <a:t> </a:t>
            </a:r>
            <a:r>
              <a:rPr lang="ru-RU" sz="2800" b="1" u="sng" dirty="0" smtClean="0">
                <a:latin typeface="Arial" pitchFamily="34" charset="0"/>
                <a:ea typeface="Times New Roman" pitchFamily="18" charset="0"/>
                <a:cs typeface="Arial" pitchFamily="34" charset="0"/>
              </a:rPr>
              <a:t>искажается при</a:t>
            </a:r>
            <a:r>
              <a:rPr lang="ru-RU" sz="2800" b="1" dirty="0" smtClean="0">
                <a:latin typeface="Arial" pitchFamily="34" charset="0"/>
                <a:ea typeface="Times New Roman" pitchFamily="18" charset="0"/>
                <a:cs typeface="Arial" pitchFamily="34" charset="0"/>
              </a:rPr>
              <a:t> попадании в нее примесей – как способных </a:t>
            </a:r>
            <a:r>
              <a:rPr lang="ru-RU" sz="2800" b="1" dirty="0" err="1" smtClean="0">
                <a:latin typeface="Arial" pitchFamily="34" charset="0"/>
                <a:ea typeface="Times New Roman" pitchFamily="18" charset="0"/>
                <a:cs typeface="Arial" pitchFamily="34" charset="0"/>
              </a:rPr>
              <a:t>взаимодейст-вовать</a:t>
            </a:r>
            <a:r>
              <a:rPr lang="ru-RU" sz="2800" b="1" dirty="0" smtClean="0">
                <a:latin typeface="Arial" pitchFamily="34" charset="0"/>
                <a:ea typeface="Times New Roman" pitchFamily="18" charset="0"/>
                <a:cs typeface="Arial" pitchFamily="34" charset="0"/>
              </a:rPr>
              <a:t> с диполями воды, так и инертных. Упрочение структурных образований приводит к уменьшению энтропии системы, их ослабление – к увеличению энтропии и изменению кинематических свойств системы (вязкости, диффузии и др.).</a:t>
            </a:r>
            <a:endParaRPr lang="ru-RU" sz="2800" b="1" dirty="0" smtClean="0">
              <a:latin typeface="Arial" pitchFamily="34" charset="0"/>
              <a:cs typeface="Arial" pitchFamily="34" charset="0"/>
            </a:endParaRPr>
          </a:p>
        </p:txBody>
      </p:sp>
      <p:pic>
        <p:nvPicPr>
          <p:cNvPr id="33794" name="Picture 2" descr="Кровавый водопад в Антарктиде вид 1"/>
          <p:cNvPicPr>
            <a:picLocks noChangeAspect="1" noChangeArrowheads="1"/>
          </p:cNvPicPr>
          <p:nvPr/>
        </p:nvPicPr>
        <p:blipFill>
          <a:blip r:embed="rId3" cstate="print"/>
          <a:srcRect/>
          <a:stretch>
            <a:fillRect/>
          </a:stretch>
        </p:blipFill>
        <p:spPr bwMode="auto">
          <a:xfrm>
            <a:off x="2000232" y="3357562"/>
            <a:ext cx="3810000" cy="2857500"/>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3074" name="Picture 2" descr="D:\23.05.13-домашние документы\Колледж Строитель\Водоснабжение-СПО\1.1.  Вода и ее свойства\pic6.jpg"/>
          <p:cNvPicPr>
            <a:picLocks noChangeAspect="1" noChangeArrowheads="1"/>
          </p:cNvPicPr>
          <p:nvPr/>
        </p:nvPicPr>
        <p:blipFill>
          <a:blip r:embed="rId3" cstate="print"/>
          <a:srcRect/>
          <a:stretch>
            <a:fillRect/>
          </a:stretch>
        </p:blipFill>
        <p:spPr bwMode="auto">
          <a:xfrm>
            <a:off x="2071670" y="5238140"/>
            <a:ext cx="3130264" cy="1548446"/>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075" name="Picture 3" descr="D:\23.05.13-домашние документы\Лаб. раб YES\Виртуальные лабораторные YES\Анимашки и картинки\Химия-картинки\Агригатные состояния\56.gif"/>
          <p:cNvPicPr>
            <a:picLocks noChangeAspect="1" noChangeArrowheads="1"/>
          </p:cNvPicPr>
          <p:nvPr/>
        </p:nvPicPr>
        <p:blipFill>
          <a:blip r:embed="rId4" cstate="print"/>
          <a:srcRect/>
          <a:stretch>
            <a:fillRect/>
          </a:stretch>
        </p:blipFill>
        <p:spPr bwMode="auto">
          <a:xfrm>
            <a:off x="5572132" y="5057775"/>
            <a:ext cx="1800225" cy="1800225"/>
          </a:xfrm>
          <a:prstGeom prst="rect">
            <a:avLst/>
          </a:prstGeom>
          <a:noFill/>
        </p:spPr>
      </p:pic>
      <p:pic>
        <p:nvPicPr>
          <p:cNvPr id="3076" name="Picture 4" descr="D:\23.05.13-домашние документы\Лаб. раб YES\Виртуальные лабораторные YES\Анимашки и картинки\Химия-картинки\Агригатные состояния\molecv.gif"/>
          <p:cNvPicPr>
            <a:picLocks noChangeAspect="1" noChangeArrowheads="1" noCrop="1"/>
          </p:cNvPicPr>
          <p:nvPr/>
        </p:nvPicPr>
        <p:blipFill>
          <a:blip r:embed="rId5" cstate="print"/>
          <a:srcRect/>
          <a:stretch>
            <a:fillRect/>
          </a:stretch>
        </p:blipFill>
        <p:spPr bwMode="auto">
          <a:xfrm>
            <a:off x="-32" y="5057775"/>
            <a:ext cx="1800225" cy="1800225"/>
          </a:xfrm>
          <a:prstGeom prst="rect">
            <a:avLst/>
          </a:prstGeom>
          <a:noFill/>
        </p:spPr>
      </p:pic>
      <p:sp>
        <p:nvSpPr>
          <p:cNvPr id="10" name="Прямоугольник 9"/>
          <p:cNvSpPr/>
          <p:nvPr/>
        </p:nvSpPr>
        <p:spPr>
          <a:xfrm>
            <a:off x="142844" y="49106"/>
            <a:ext cx="8858312" cy="5219891"/>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При повышении температуры амплитуда колебаний молекул воды в кристалле увеличивается и его объем возрастает – плотность воды уменьшается. При плавлении кристалла разрушается около 15 % всех водородных связей, поэтому в жидкой воде при температуре, близкой к 0 °С, сохраняются структурные фрагменты льда с пространственной регулярностью. Часть молекул, не перешедших в структуру воды, размещается в пустотах, что приводит к увеличению плотности жидкости по сравнению с плотностью кристалла и уменьшению приблизительно на 9 % объема при плавлении.</a:t>
            </a:r>
            <a:endParaRPr lang="ru-RU" sz="2800" b="1" dirty="0" smtClean="0">
              <a:latin typeface="Arial" pitchFamily="34" charset="0"/>
              <a:cs typeface="Arial" pitchFamily="34" charset="0"/>
            </a:endParaRPr>
          </a:p>
        </p:txBody>
      </p:sp>
      <p:pic>
        <p:nvPicPr>
          <p:cNvPr id="11" name="Picture 12" descr="пишу 1"/>
          <p:cNvPicPr>
            <a:picLocks noChangeAspect="1" noChangeArrowheads="1" noCrop="1"/>
          </p:cNvPicPr>
          <p:nvPr/>
        </p:nvPicPr>
        <p:blipFill>
          <a:blip r:embed="rId6"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Прямоугольник 4"/>
          <p:cNvSpPr/>
          <p:nvPr/>
        </p:nvSpPr>
        <p:spPr>
          <a:xfrm>
            <a:off x="857224" y="142852"/>
            <a:ext cx="7659468" cy="619913"/>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4000" b="1" dirty="0" smtClean="0">
                <a:ln w="11430"/>
                <a:solidFill>
                  <a:srgbClr val="0000FF"/>
                </a:solidFill>
                <a:effectLst>
                  <a:outerShdw blurRad="50800" dist="39000" dir="5460000" algn="tl">
                    <a:srgbClr val="000000">
                      <a:alpha val="38000"/>
                    </a:srgbClr>
                  </a:outerShdw>
                </a:effectLst>
                <a:latin typeface="Arial Black" pitchFamily="34" charset="0"/>
              </a:rPr>
              <a:t>Водородные связи в воде</a:t>
            </a:r>
            <a:endParaRPr lang="ru-RU" sz="4000" b="1" dirty="0">
              <a:ln w="11430"/>
              <a:solidFill>
                <a:srgbClr val="0000FF"/>
              </a:solidFill>
              <a:effectLst>
                <a:outerShdw blurRad="50800" dist="39000" dir="5460000" algn="tl">
                  <a:srgbClr val="000000">
                    <a:alpha val="38000"/>
                  </a:srgbClr>
                </a:outerShdw>
              </a:effectLst>
              <a:latin typeface="Arial Black" pitchFamily="34" charset="0"/>
            </a:endParaRPr>
          </a:p>
        </p:txBody>
      </p:sp>
      <p:pic>
        <p:nvPicPr>
          <p:cNvPr id="82945" name="Picture 1" descr="D:\23.05.13-домашние документы\Лаб. раб YES\Виртуальные лабораторные YES\Анимашки и картинки\Химия-картинки\Атомы и молекулы\Вода\Hydrogen-Bonds-Colored-JC_2012-300x279.png"/>
          <p:cNvPicPr>
            <a:picLocks noChangeAspect="1" noChangeArrowheads="1"/>
          </p:cNvPicPr>
          <p:nvPr/>
        </p:nvPicPr>
        <p:blipFill>
          <a:blip r:embed="rId3" cstate="print"/>
          <a:srcRect/>
          <a:stretch>
            <a:fillRect/>
          </a:stretch>
        </p:blipFill>
        <p:spPr bwMode="auto">
          <a:xfrm>
            <a:off x="4500562" y="4143380"/>
            <a:ext cx="2857500" cy="2657475"/>
          </a:xfrm>
          <a:prstGeom prst="rect">
            <a:avLst/>
          </a:prstGeom>
          <a:noFill/>
        </p:spPr>
      </p:pic>
      <p:pic>
        <p:nvPicPr>
          <p:cNvPr id="82947" name="Picture 3" descr="D:\23.05.13-домашние документы\Лаб. раб YES\Виртуальные лабораторные YES\Анимашки и картинки\Химия-картинки\Атомы и молекулы\Вода\анимашки\257088.gif"/>
          <p:cNvPicPr>
            <a:picLocks noChangeAspect="1" noChangeArrowheads="1" noCrop="1"/>
          </p:cNvPicPr>
          <p:nvPr/>
        </p:nvPicPr>
        <p:blipFill>
          <a:blip r:embed="rId4" cstate="print"/>
          <a:srcRect/>
          <a:stretch>
            <a:fillRect/>
          </a:stretch>
        </p:blipFill>
        <p:spPr bwMode="auto">
          <a:xfrm>
            <a:off x="928662" y="4572008"/>
            <a:ext cx="3333750" cy="2219325"/>
          </a:xfrm>
          <a:prstGeom prst="rect">
            <a:avLst/>
          </a:prstGeom>
          <a:noFill/>
        </p:spPr>
      </p:pic>
      <p:sp>
        <p:nvSpPr>
          <p:cNvPr id="11" name="Прямоугольник 10"/>
          <p:cNvSpPr/>
          <p:nvPr/>
        </p:nvSpPr>
        <p:spPr>
          <a:xfrm>
            <a:off x="142844" y="785794"/>
            <a:ext cx="8858312" cy="3754874"/>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Молекулы воды</a:t>
            </a:r>
            <a:r>
              <a:rPr lang="ru-RU" sz="2800" b="1" dirty="0" smtClean="0">
                <a:latin typeface="Arial" pitchFamily="34" charset="0"/>
                <a:ea typeface="Times New Roman" pitchFamily="18" charset="0"/>
                <a:cs typeface="Arial" pitchFamily="34" charset="0"/>
              </a:rPr>
              <a:t> </a:t>
            </a:r>
            <a:r>
              <a:rPr lang="ru-RU" sz="2800" b="1" u="sng" dirty="0" smtClean="0">
                <a:latin typeface="Arial" pitchFamily="34" charset="0"/>
                <a:ea typeface="Times New Roman" pitchFamily="18" charset="0"/>
                <a:cs typeface="Arial" pitchFamily="34" charset="0"/>
              </a:rPr>
              <a:t>в жидком состоянии</a:t>
            </a:r>
            <a:r>
              <a:rPr lang="ru-RU" sz="2800" b="1" dirty="0" smtClean="0">
                <a:latin typeface="Arial" pitchFamily="34" charset="0"/>
                <a:ea typeface="Times New Roman" pitchFamily="18" charset="0"/>
                <a:cs typeface="Arial" pitchFamily="34" charset="0"/>
              </a:rPr>
              <a:t> комбинируются в </a:t>
            </a:r>
            <a:r>
              <a:rPr lang="ru-RU" sz="2800" b="1" i="1" dirty="0" err="1" smtClean="0">
                <a:solidFill>
                  <a:srgbClr val="7030A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ассоциаты</a:t>
            </a:r>
            <a:r>
              <a:rPr lang="ru-RU" sz="2800" b="1" dirty="0" smtClean="0">
                <a:latin typeface="Arial" pitchFamily="34" charset="0"/>
                <a:ea typeface="Times New Roman" pitchFamily="18" charset="0"/>
                <a:cs typeface="Arial" pitchFamily="34" charset="0"/>
              </a:rPr>
              <a:t> – структуры из большого количества молекул – за счет взаимного притяжения противоположных полюсов. </a:t>
            </a:r>
            <a:r>
              <a:rPr lang="ru-RU" sz="2800" b="1" dirty="0" err="1" smtClean="0">
                <a:latin typeface="Arial" pitchFamily="34" charset="0"/>
                <a:ea typeface="Times New Roman" pitchFamily="18" charset="0"/>
                <a:cs typeface="Arial" pitchFamily="34" charset="0"/>
              </a:rPr>
              <a:t>Ассоциаты</a:t>
            </a:r>
            <a:r>
              <a:rPr lang="ru-RU" sz="2800" b="1" dirty="0" smtClean="0">
                <a:latin typeface="Arial" pitchFamily="34" charset="0"/>
                <a:ea typeface="Times New Roman" pitchFamily="18" charset="0"/>
                <a:cs typeface="Arial" pitchFamily="34" charset="0"/>
              </a:rPr>
              <a:t> образуются в результате притяжения водорода одной молекулы воды к кислороду другой молекулы. Это приводит к сохранению в воде аномально высокого по сравнению с другими жидкостями ближнего порядка.</a:t>
            </a:r>
            <a:endParaRPr lang="ru-RU" sz="2800" b="1" dirty="0" smtClean="0">
              <a:latin typeface="Arial" pitchFamily="34" charset="0"/>
              <a:cs typeface="Arial" pitchFamily="34" charset="0"/>
            </a:endParaRPr>
          </a:p>
        </p:txBody>
      </p:sp>
      <p:pic>
        <p:nvPicPr>
          <p:cNvPr id="10"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7" descr="D:\23.05.13-домашние документы\Лаб. раб YES\Виртуальные лабораторные YES\Анимашки и картинки\Химия-картинки\Атомы и молекулы\Вода\1_html_m3ac5f4c7.jpg"/>
          <p:cNvPicPr>
            <a:picLocks noChangeAspect="1" noChangeArrowheads="1"/>
          </p:cNvPicPr>
          <p:nvPr/>
        </p:nvPicPr>
        <p:blipFill>
          <a:blip r:embed="rId2" cstate="print"/>
          <a:srcRect l="22233" t="2632" r="16995" b="2631"/>
          <a:stretch>
            <a:fillRect/>
          </a:stretch>
        </p:blipFill>
        <p:spPr bwMode="auto">
          <a:xfrm>
            <a:off x="4786314" y="4500570"/>
            <a:ext cx="2522158" cy="2214578"/>
          </a:xfrm>
          <a:prstGeom prst="round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87042" name="Picture 2"/>
          <p:cNvPicPr>
            <a:picLocks noChangeAspect="1" noChangeArrowheads="1"/>
          </p:cNvPicPr>
          <p:nvPr/>
        </p:nvPicPr>
        <p:blipFill>
          <a:blip r:embed="rId3" cstate="print"/>
          <a:srcRect r="11363"/>
          <a:stretch>
            <a:fillRect/>
          </a:stretch>
        </p:blipFill>
        <p:spPr bwMode="auto">
          <a:xfrm>
            <a:off x="2357422" y="4714884"/>
            <a:ext cx="2000264" cy="1948962"/>
          </a:xfrm>
          <a:prstGeom prst="round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Прямоугольник 13"/>
          <p:cNvSpPr/>
          <p:nvPr/>
        </p:nvSpPr>
        <p:spPr>
          <a:xfrm>
            <a:off x="142844" y="58847"/>
            <a:ext cx="8858312" cy="4853636"/>
          </a:xfrm>
          <a:prstGeom prst="rect">
            <a:avLst/>
          </a:prstGeom>
        </p:spPr>
        <p:txBody>
          <a:bodyPr wrap="square">
            <a:spAutoFit/>
          </a:bodyPr>
          <a:lstStyle/>
          <a:p>
            <a:pPr lvl="0" indent="450850" algn="just" fontAlgn="base">
              <a:lnSpc>
                <a:spcPct val="85000"/>
              </a:lnSpc>
              <a:spcBef>
                <a:spcPct val="0"/>
              </a:spcBef>
              <a:spcAft>
                <a:spcPct val="0"/>
              </a:spcAft>
            </a:pPr>
            <a:r>
              <a:rPr lang="ru-RU" sz="2800" b="1" i="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Водородные связи </a:t>
            </a:r>
            <a:r>
              <a:rPr lang="ru-RU" sz="2800" b="1" dirty="0" smtClean="0">
                <a:latin typeface="Arial" pitchFamily="34" charset="0"/>
                <a:ea typeface="Times New Roman" pitchFamily="18" charset="0"/>
                <a:cs typeface="Arial" pitchFamily="34" charset="0"/>
              </a:rPr>
              <a:t>– это коллективное свойство, при этом структура воды упорядочивается в большом пространстве.</a:t>
            </a:r>
          </a:p>
          <a:p>
            <a:pPr lvl="0" indent="450850" algn="just" fontAlgn="base">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Наличием водородных связей объясняются также </a:t>
            </a:r>
            <a:r>
              <a:rPr lang="ru-RU" sz="2800" b="1" u="sng" dirty="0" smtClean="0">
                <a:latin typeface="Arial" pitchFamily="34" charset="0"/>
                <a:ea typeface="Times New Roman" pitchFamily="18" charset="0"/>
                <a:cs typeface="Arial" pitchFamily="34" charset="0"/>
              </a:rPr>
              <a:t>аномалии воды</a:t>
            </a:r>
            <a:r>
              <a:rPr lang="ru-RU" sz="2800" b="1" dirty="0" smtClean="0">
                <a:latin typeface="Arial" pitchFamily="34" charset="0"/>
                <a:ea typeface="Times New Roman" pitchFamily="18" charset="0"/>
                <a:cs typeface="Arial" pitchFamily="34" charset="0"/>
              </a:rPr>
              <a:t>, проявляющиеся в некоторых ее свойствах. При плавлении происходит рост плотности воды, одновременно длина водородных связей увеличивается и плотность уменьшается. Совместное действие двух факторов объясняет наличие максимума </a:t>
            </a:r>
            <a:r>
              <a:rPr lang="ru-RU" sz="2800" b="1" i="1" dirty="0" smtClean="0">
                <a:latin typeface="Arial" pitchFamily="34" charset="0"/>
                <a:ea typeface="Times New Roman" pitchFamily="18" charset="0"/>
                <a:cs typeface="Arial" pitchFamily="34" charset="0"/>
              </a:rPr>
              <a:t>плотности воды</a:t>
            </a:r>
            <a:r>
              <a:rPr lang="ru-RU" sz="2800" b="1" dirty="0" smtClean="0">
                <a:latin typeface="Arial" pitchFamily="34" charset="0"/>
                <a:ea typeface="Times New Roman" pitchFamily="18" charset="0"/>
                <a:cs typeface="Arial" pitchFamily="34" charset="0"/>
              </a:rPr>
              <a:t> – </a:t>
            </a:r>
            <a:r>
              <a:rPr lang="ru-RU" sz="2800" b="1" u="sng" dirty="0" smtClean="0">
                <a:latin typeface="Arial" pitchFamily="34" charset="0"/>
                <a:ea typeface="Times New Roman" pitchFamily="18" charset="0"/>
                <a:cs typeface="Arial" pitchFamily="34" charset="0"/>
              </a:rPr>
              <a:t>1 г/см</a:t>
            </a:r>
            <a:r>
              <a:rPr lang="ru-RU" sz="2800" b="1" u="sng" baseline="30000" dirty="0" smtClean="0">
                <a:latin typeface="Arial" pitchFamily="34" charset="0"/>
                <a:ea typeface="Times New Roman" pitchFamily="18" charset="0"/>
                <a:cs typeface="Arial" pitchFamily="34" charset="0"/>
              </a:rPr>
              <a:t>3</a:t>
            </a:r>
            <a:r>
              <a:rPr lang="ru-RU" sz="2800" b="1" u="sng" dirty="0" smtClean="0">
                <a:latin typeface="Arial" pitchFamily="34" charset="0"/>
                <a:ea typeface="Times New Roman" pitchFamily="18" charset="0"/>
                <a:cs typeface="Arial" pitchFamily="34" charset="0"/>
              </a:rPr>
              <a:t> при температуре 3,98 °С</a:t>
            </a:r>
            <a:r>
              <a:rPr lang="ru-RU" sz="2800" b="1" dirty="0" smtClean="0">
                <a:latin typeface="Arial" pitchFamily="34" charset="0"/>
                <a:ea typeface="Times New Roman" pitchFamily="18" charset="0"/>
                <a:cs typeface="Arial" pitchFamily="34" charset="0"/>
              </a:rPr>
              <a:t>. Это свойство воды уникально. </a:t>
            </a:r>
          </a:p>
        </p:txBody>
      </p:sp>
      <p:pic>
        <p:nvPicPr>
          <p:cNvPr id="8"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7" name="Picture 1" descr="2"/>
          <p:cNvPicPr>
            <a:picLocks noChangeAspect="1" noChangeArrowheads="1"/>
          </p:cNvPicPr>
          <p:nvPr/>
        </p:nvPicPr>
        <p:blipFill>
          <a:blip r:embed="rId3" cstate="print"/>
          <a:srcRect/>
          <a:stretch>
            <a:fillRect/>
          </a:stretch>
        </p:blipFill>
        <p:spPr bwMode="auto">
          <a:xfrm>
            <a:off x="1785918" y="3143248"/>
            <a:ext cx="5010156" cy="3510442"/>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8" name="Прямоугольник 17"/>
          <p:cNvSpPr/>
          <p:nvPr/>
        </p:nvSpPr>
        <p:spPr>
          <a:xfrm>
            <a:off x="142844" y="71414"/>
            <a:ext cx="8858312" cy="3022366"/>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Несвязанные молекулы, заполняющие пустоты, составляют около 16 % от их общего количества. Объемная система водородных связей сохраняется в жидкой воде вплоть до температуры кипения. </a:t>
            </a:r>
            <a:r>
              <a:rPr lang="ru-RU" sz="2800" b="1" dirty="0" smtClean="0">
                <a:latin typeface="Arial" pitchFamily="34" charset="0"/>
                <a:cs typeface="Arial" pitchFamily="34" charset="0"/>
              </a:rPr>
              <a:t>По мере повышения давления пар по своему строению приближается к жидкости, что приводит к увеличению растворимости в нем солей.</a:t>
            </a:r>
            <a:endParaRPr lang="ru-RU" sz="2800" b="1" dirty="0" smtClean="0">
              <a:latin typeface="Arial" pitchFamily="34" charset="0"/>
              <a:ea typeface="Times New Roman" pitchFamily="18" charset="0"/>
              <a:cs typeface="Arial" pitchFamily="34" charset="0"/>
            </a:endParaRPr>
          </a:p>
        </p:txBody>
      </p:sp>
      <p:pic>
        <p:nvPicPr>
          <p:cNvPr id="7"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p:nvPr/>
        </p:nvPicPr>
        <p:blipFill>
          <a:blip r:embed="rId2" cstate="print"/>
          <a:srcRect/>
          <a:stretch>
            <a:fillRect/>
          </a:stretch>
        </p:blipFill>
        <p:spPr bwMode="auto">
          <a:xfrm>
            <a:off x="2000232" y="1643050"/>
            <a:ext cx="2127256" cy="1928826"/>
          </a:xfrm>
          <a:prstGeom prst="round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1" name="Рисунок 10"/>
          <p:cNvPicPr/>
          <p:nvPr/>
        </p:nvPicPr>
        <p:blipFill>
          <a:blip r:embed="rId3" cstate="print"/>
          <a:srcRect/>
          <a:stretch>
            <a:fillRect/>
          </a:stretch>
        </p:blipFill>
        <p:spPr bwMode="auto">
          <a:xfrm>
            <a:off x="4929190" y="2285992"/>
            <a:ext cx="1643074" cy="857256"/>
          </a:xfrm>
          <a:prstGeom prst="round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80898" name="Picture 2" descr="D:\23.05.13-домашние документы\Лаб. раб YES\Виртуальные лабораторные YES\Анимашки и картинки\Химия-картинки\Атомы и молекулы\Вода\48505_html_4789b79e.jpg"/>
          <p:cNvPicPr>
            <a:picLocks noChangeAspect="1" noChangeArrowheads="1"/>
          </p:cNvPicPr>
          <p:nvPr/>
        </p:nvPicPr>
        <p:blipFill>
          <a:blip r:embed="rId4" cstate="print"/>
          <a:srcRect l="5684" t="4795" r="3368" b="1712"/>
          <a:stretch>
            <a:fillRect/>
          </a:stretch>
        </p:blipFill>
        <p:spPr bwMode="auto">
          <a:xfrm>
            <a:off x="3428992" y="3786190"/>
            <a:ext cx="3429024" cy="2786082"/>
          </a:xfrm>
          <a:prstGeom prst="round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Прямоугольник 15"/>
          <p:cNvSpPr/>
          <p:nvPr/>
        </p:nvSpPr>
        <p:spPr>
          <a:xfrm>
            <a:off x="142844" y="71414"/>
            <a:ext cx="8858312" cy="1557349"/>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На рисунке приведена схема тетраэдрической координации молекул воды перед ее замерзанием за счет действия водородных связей.</a:t>
            </a:r>
            <a:endParaRPr lang="ru-RU" sz="2800" b="1" dirty="0" smtClean="0">
              <a:latin typeface="Arial" pitchFamily="34" charset="0"/>
              <a:cs typeface="Arial" pitchFamily="34" charset="0"/>
            </a:endParaRPr>
          </a:p>
        </p:txBody>
      </p:sp>
      <p:pic>
        <p:nvPicPr>
          <p:cNvPr id="88065" name="Picture 1" descr="6"/>
          <p:cNvPicPr>
            <a:picLocks noChangeAspect="1" noChangeArrowheads="1"/>
          </p:cNvPicPr>
          <p:nvPr/>
        </p:nvPicPr>
        <p:blipFill>
          <a:blip r:embed="rId6" cstate="print"/>
          <a:srcRect/>
          <a:stretch>
            <a:fillRect/>
          </a:stretch>
        </p:blipFill>
        <p:spPr bwMode="auto">
          <a:xfrm>
            <a:off x="285720" y="4143380"/>
            <a:ext cx="2500330" cy="2465843"/>
          </a:xfrm>
          <a:prstGeom prst="round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2" name="Picture 12" descr="пишу 1"/>
          <p:cNvPicPr>
            <a:picLocks noChangeAspect="1" noChangeArrowheads="1" noCrop="1"/>
          </p:cNvPicPr>
          <p:nvPr/>
        </p:nvPicPr>
        <p:blipFill>
          <a:blip r:embed="rId7"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srcRect/>
          <a:stretch>
            <a:fillRect/>
          </a:stretch>
        </p:blipFill>
        <p:spPr bwMode="auto">
          <a:xfrm>
            <a:off x="0" y="285728"/>
            <a:ext cx="9144000" cy="6572272"/>
          </a:xfrm>
          <a:prstGeom prst="rect">
            <a:avLst/>
          </a:prstGeom>
          <a:noFill/>
          <a:ln w="9525">
            <a:noFill/>
            <a:miter lim="800000"/>
            <a:headEnd/>
            <a:tailEnd/>
          </a:ln>
          <a:effectLst/>
        </p:spPr>
      </p:pic>
      <p:sp>
        <p:nvSpPr>
          <p:cNvPr id="14" name="Прямоугольник 13"/>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solidFill>
                  <a:srgbClr val="C00000"/>
                </a:solidFill>
                <a:latin typeface="Arial" pitchFamily="34" charset="0"/>
                <a:cs typeface="Arial" pitchFamily="34" charset="0"/>
              </a:rPr>
              <a:t>Сделаем запись в тетради.</a:t>
            </a:r>
          </a:p>
        </p:txBody>
      </p:sp>
      <p:cxnSp>
        <p:nvCxnSpPr>
          <p:cNvPr id="24" name="Прямая соединительная линия 23"/>
          <p:cNvCxnSpPr/>
          <p:nvPr/>
        </p:nvCxnSpPr>
        <p:spPr>
          <a:xfrm rot="5400000">
            <a:off x="2357422" y="3786190"/>
            <a:ext cx="4643470" cy="71438"/>
          </a:xfrm>
          <a:prstGeom prst="line">
            <a:avLst/>
          </a:prstGeom>
          <a:ln w="28575">
            <a:solidFill>
              <a:schemeClr val="accent2">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домой 17">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327905" y="1428736"/>
            <a:ext cx="4334841" cy="408830"/>
          </a:xfrm>
          <a:prstGeom prst="rect">
            <a:avLst/>
          </a:prstGeom>
        </p:spPr>
        <p:txBody>
          <a:bodyPr wrap="none">
            <a:spAutoFit/>
          </a:bodyPr>
          <a:lstStyle/>
          <a:p>
            <a:pPr lvl="0" algn="ctr" fontAlgn="base">
              <a:lnSpc>
                <a:spcPct val="85000"/>
              </a:lnSpc>
              <a:spcBef>
                <a:spcPct val="0"/>
              </a:spcBef>
              <a:spcAft>
                <a:spcPct val="0"/>
              </a:spcAft>
            </a:pPr>
            <a:r>
              <a:rPr lang="ru-RU" sz="2400" b="1" u="sng" dirty="0" smtClean="0">
                <a:ln w="11430"/>
                <a:solidFill>
                  <a:srgbClr val="C00000"/>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rPr>
              <a:t>Структура жидкой воды</a:t>
            </a:r>
            <a:endParaRPr lang="ru-RU" sz="2400" b="1" u="sng" dirty="0" smtClean="0">
              <a:ln w="11430"/>
              <a:solidFill>
                <a:srgbClr val="C00000"/>
              </a:solidFill>
              <a:effectLst>
                <a:outerShdw blurRad="50800" dist="39000" dir="5460000" algn="tl">
                  <a:srgbClr val="000000">
                    <a:alpha val="38000"/>
                  </a:srgbClr>
                </a:outerShdw>
              </a:effectLst>
              <a:latin typeface="Arial Black" pitchFamily="34" charset="0"/>
              <a:cs typeface="Arial" pitchFamily="34" charset="0"/>
            </a:endParaRPr>
          </a:p>
        </p:txBody>
      </p:sp>
      <p:sp>
        <p:nvSpPr>
          <p:cNvPr id="9" name="Прямоугольник 8"/>
          <p:cNvSpPr/>
          <p:nvPr/>
        </p:nvSpPr>
        <p:spPr>
          <a:xfrm>
            <a:off x="428596" y="1928802"/>
            <a:ext cx="4143404" cy="4173450"/>
          </a:xfrm>
          <a:prstGeom prst="rect">
            <a:avLst/>
          </a:prstGeom>
        </p:spPr>
        <p:txBody>
          <a:bodyPr wrap="square">
            <a:spAutoFit/>
          </a:bodyPr>
          <a:lstStyle/>
          <a:p>
            <a:pPr indent="324000" algn="just">
              <a:lnSpc>
                <a:spcPct val="85000"/>
              </a:lnSpc>
            </a:pPr>
            <a:r>
              <a:rPr lang="ru-RU" sz="2400" b="1" dirty="0" smtClean="0">
                <a:latin typeface="Arial" pitchFamily="34" charset="0"/>
                <a:ea typeface="Times New Roman" pitchFamily="18" charset="0"/>
                <a:cs typeface="Arial" pitchFamily="34" charset="0"/>
              </a:rPr>
              <a:t>Для объяснения аномальных свойств </a:t>
            </a:r>
            <a:r>
              <a:rPr lang="ru-RU" sz="2400" b="1" dirty="0" err="1"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во-ды</a:t>
            </a:r>
            <a:r>
              <a:rPr lang="ru-RU" sz="2400" b="1" dirty="0" smtClean="0">
                <a:latin typeface="Arial" pitchFamily="34" charset="0"/>
                <a:ea typeface="Times New Roman" pitchFamily="18" charset="0"/>
                <a:cs typeface="Arial" pitchFamily="34" charset="0"/>
              </a:rPr>
              <a:t> в жидком состоянии </a:t>
            </a:r>
            <a:r>
              <a:rPr lang="ru-RU" sz="2400" b="1" u="sng" dirty="0" smtClean="0">
                <a:latin typeface="Arial" pitchFamily="34" charset="0"/>
                <a:ea typeface="Times New Roman" pitchFamily="18" charset="0"/>
                <a:cs typeface="Arial" pitchFamily="34" charset="0"/>
              </a:rPr>
              <a:t>созданы различные</a:t>
            </a:r>
            <a:r>
              <a:rPr lang="ru-RU" sz="2400" b="1" dirty="0" smtClean="0">
                <a:latin typeface="Arial" pitchFamily="34" charset="0"/>
                <a:ea typeface="Times New Roman" pitchFamily="18" charset="0"/>
                <a:cs typeface="Arial" pitchFamily="34" charset="0"/>
              </a:rPr>
              <a:t> </a:t>
            </a:r>
            <a:r>
              <a:rPr lang="ru-RU" sz="24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модели ее структуры</a:t>
            </a:r>
            <a:r>
              <a:rPr lang="ru-RU" sz="2400" b="1" dirty="0" smtClean="0">
                <a:latin typeface="Arial" pitchFamily="34" charset="0"/>
                <a:ea typeface="Times New Roman" pitchFamily="18" charset="0"/>
                <a:cs typeface="Arial" pitchFamily="34" charset="0"/>
              </a:rPr>
              <a:t>: </a:t>
            </a:r>
          </a:p>
          <a:p>
            <a:pPr marL="268288" indent="-268288" algn="just">
              <a:lnSpc>
                <a:spcPct val="85000"/>
              </a:lnSpc>
              <a:buClr>
                <a:srgbClr val="0000FF"/>
              </a:buClr>
              <a:buFont typeface="Wingdings" pitchFamily="2" charset="2"/>
              <a:buChar char="Ø"/>
            </a:pPr>
            <a:r>
              <a:rPr lang="ru-RU" sz="2400" b="1" dirty="0" smtClean="0">
                <a:latin typeface="Arial" pitchFamily="34" charset="0"/>
                <a:ea typeface="Times New Roman" pitchFamily="18" charset="0"/>
                <a:cs typeface="Arial" pitchFamily="34" charset="0"/>
              </a:rPr>
              <a:t>кристаллическое </a:t>
            </a:r>
            <a:r>
              <a:rPr lang="ru-RU" sz="2400" b="1" dirty="0" err="1" smtClean="0">
                <a:latin typeface="Arial" pitchFamily="34" charset="0"/>
                <a:ea typeface="Times New Roman" pitchFamily="18" charset="0"/>
                <a:cs typeface="Arial" pitchFamily="34" charset="0"/>
              </a:rPr>
              <a:t>ве-щество</a:t>
            </a:r>
            <a:r>
              <a:rPr lang="ru-RU" sz="2400" b="1" dirty="0" smtClean="0">
                <a:latin typeface="Arial" pitchFamily="34" charset="0"/>
                <a:ea typeface="Times New Roman" pitchFamily="18" charset="0"/>
                <a:cs typeface="Arial" pitchFamily="34" charset="0"/>
              </a:rPr>
              <a:t>, </a:t>
            </a:r>
          </a:p>
          <a:p>
            <a:pPr marL="268288" indent="-268288" algn="just">
              <a:lnSpc>
                <a:spcPct val="85000"/>
              </a:lnSpc>
              <a:buClr>
                <a:srgbClr val="0000FF"/>
              </a:buClr>
              <a:buFont typeface="Wingdings" pitchFamily="2" charset="2"/>
              <a:buChar char="Ø"/>
            </a:pPr>
            <a:r>
              <a:rPr lang="ru-RU" sz="2400" b="1" dirty="0" smtClean="0">
                <a:latin typeface="Arial" pitchFamily="34" charset="0"/>
                <a:ea typeface="Times New Roman" pitchFamily="18" charset="0"/>
                <a:cs typeface="Arial" pitchFamily="34" charset="0"/>
              </a:rPr>
              <a:t>жидкий кристалл, </a:t>
            </a:r>
          </a:p>
          <a:p>
            <a:pPr marL="268288" indent="-268288" algn="just">
              <a:lnSpc>
                <a:spcPct val="85000"/>
              </a:lnSpc>
              <a:buClr>
                <a:srgbClr val="0000FF"/>
              </a:buClr>
              <a:buFont typeface="Wingdings" pitchFamily="2" charset="2"/>
              <a:buChar char="Ø"/>
            </a:pPr>
            <a:r>
              <a:rPr lang="ru-RU" sz="2400" b="1" dirty="0" smtClean="0">
                <a:latin typeface="Arial" pitchFamily="34" charset="0"/>
                <a:ea typeface="Times New Roman" pitchFamily="18" charset="0"/>
                <a:cs typeface="Arial" pitchFamily="34" charset="0"/>
              </a:rPr>
              <a:t>хаотичное или </a:t>
            </a:r>
            <a:r>
              <a:rPr lang="ru-RU" sz="2400" b="1" dirty="0" err="1" smtClean="0">
                <a:latin typeface="Arial" pitchFamily="34" charset="0"/>
                <a:ea typeface="Times New Roman" pitchFamily="18" charset="0"/>
                <a:cs typeface="Arial" pitchFamily="34" charset="0"/>
              </a:rPr>
              <a:t>регуляр-ное</a:t>
            </a:r>
            <a:r>
              <a:rPr lang="ru-RU" sz="2400" b="1" dirty="0" smtClean="0">
                <a:latin typeface="Arial" pitchFamily="34" charset="0"/>
                <a:ea typeface="Times New Roman" pitchFamily="18" charset="0"/>
                <a:cs typeface="Arial" pitchFamily="34" charset="0"/>
              </a:rPr>
              <a:t> пространственное расположение молекул воды в жидком </a:t>
            </a:r>
            <a:r>
              <a:rPr lang="ru-RU" sz="2400" b="1" dirty="0" err="1" smtClean="0">
                <a:latin typeface="Arial" pitchFamily="34" charset="0"/>
                <a:ea typeface="Times New Roman" pitchFamily="18" charset="0"/>
                <a:cs typeface="Arial" pitchFamily="34" charset="0"/>
              </a:rPr>
              <a:t>состоя-нии</a:t>
            </a:r>
            <a:r>
              <a:rPr lang="ru-RU" sz="2400" b="1" dirty="0" smtClean="0">
                <a:latin typeface="Arial" pitchFamily="34" charset="0"/>
                <a:ea typeface="Times New Roman" pitchFamily="18" charset="0"/>
                <a:cs typeface="Arial" pitchFamily="34" charset="0"/>
              </a:rPr>
              <a:t>.</a:t>
            </a:r>
            <a:endParaRPr lang="ru-RU" sz="2400" dirty="0"/>
          </a:p>
        </p:txBody>
      </p:sp>
      <p:sp>
        <p:nvSpPr>
          <p:cNvPr id="11" name="Прямоугольник 10"/>
          <p:cNvSpPr/>
          <p:nvPr/>
        </p:nvSpPr>
        <p:spPr>
          <a:xfrm>
            <a:off x="4714876" y="1285860"/>
            <a:ext cx="3929090" cy="4801314"/>
          </a:xfrm>
          <a:prstGeom prst="rect">
            <a:avLst/>
          </a:prstGeom>
        </p:spPr>
        <p:txBody>
          <a:bodyPr wrap="square">
            <a:spAutoFit/>
          </a:bodyPr>
          <a:lstStyle/>
          <a:p>
            <a:pPr indent="357188" algn="just">
              <a:lnSpc>
                <a:spcPct val="85000"/>
              </a:lnSpc>
            </a:pPr>
            <a:r>
              <a:rPr lang="ru-RU" sz="2400" b="1" dirty="0" smtClean="0">
                <a:latin typeface="Arial" pitchFamily="34" charset="0"/>
                <a:cs typeface="Arial" pitchFamily="34" charset="0"/>
              </a:rPr>
              <a:t>В 90-е годы 20 века было установлено, что молекулы </a:t>
            </a:r>
            <a:r>
              <a:rPr lang="ru-RU" sz="2400" b="1" dirty="0" smtClean="0">
                <a:solidFill>
                  <a:srgbClr val="0000FF"/>
                </a:solidFill>
                <a:effectLst>
                  <a:outerShdw blurRad="38100" dist="38100" dir="2700000" algn="tl">
                    <a:srgbClr val="000000">
                      <a:alpha val="43137"/>
                    </a:srgbClr>
                  </a:outerShdw>
                </a:effectLst>
                <a:latin typeface="Arial" pitchFamily="34" charset="0"/>
                <a:cs typeface="Arial" pitchFamily="34" charset="0"/>
              </a:rPr>
              <a:t>воды</a:t>
            </a:r>
            <a:r>
              <a:rPr lang="ru-RU" sz="2400" b="1" dirty="0" smtClean="0">
                <a:latin typeface="Arial" pitchFamily="34" charset="0"/>
                <a:cs typeface="Arial" pitchFamily="34" charset="0"/>
              </a:rPr>
              <a:t> объединяются в </a:t>
            </a:r>
            <a:r>
              <a:rPr lang="ru-RU" sz="2400" b="1" dirty="0" err="1" smtClean="0">
                <a:latin typeface="Arial" pitchFamily="34" charset="0"/>
                <a:cs typeface="Arial" pitchFamily="34" charset="0"/>
              </a:rPr>
              <a:t>груп-пы</a:t>
            </a:r>
            <a:r>
              <a:rPr lang="ru-RU" sz="2400" b="1" dirty="0" smtClean="0">
                <a:latin typeface="Arial" pitchFamily="34" charset="0"/>
                <a:cs typeface="Arial" pitchFamily="34" charset="0"/>
              </a:rPr>
              <a:t>, которые </a:t>
            </a:r>
            <a:r>
              <a:rPr lang="ru-RU" sz="2400" b="1" dirty="0" err="1" smtClean="0">
                <a:latin typeface="Arial" pitchFamily="34" charset="0"/>
                <a:cs typeface="Arial" pitchFamily="34" charset="0"/>
              </a:rPr>
              <a:t>назы-ваются</a:t>
            </a:r>
            <a:r>
              <a:rPr lang="ru-RU" sz="2400" b="1" dirty="0" smtClean="0">
                <a:latin typeface="Arial" pitchFamily="34" charset="0"/>
                <a:cs typeface="Arial" pitchFamily="34" charset="0"/>
              </a:rPr>
              <a:t> </a:t>
            </a:r>
            <a:r>
              <a:rPr lang="ru-RU" sz="24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кластерами</a:t>
            </a:r>
            <a:r>
              <a:rPr lang="ru-RU" sz="2400" b="1" dirty="0" smtClean="0">
                <a:latin typeface="Arial" pitchFamily="34" charset="0"/>
                <a:cs typeface="Arial" pitchFamily="34" charset="0"/>
              </a:rPr>
              <a:t>. Ученые предположили, что именно кластеры являются </a:t>
            </a:r>
            <a:r>
              <a:rPr lang="ru-RU" sz="2400" b="1" dirty="0" err="1" smtClean="0">
                <a:latin typeface="Arial" pitchFamily="34" charset="0"/>
                <a:cs typeface="Arial" pitchFamily="34" charset="0"/>
              </a:rPr>
              <a:t>своеобраз-ными</a:t>
            </a:r>
            <a:r>
              <a:rPr lang="ru-RU" sz="2400" b="1" dirty="0" smtClean="0">
                <a:latin typeface="Arial" pitchFamily="34" charset="0"/>
                <a:cs typeface="Arial" pitchFamily="34" charset="0"/>
              </a:rPr>
              <a:t> ячейками памяти, в которые вода, как на магнитофонную ленту записывает все что видит, слышит, </a:t>
            </a:r>
            <a:r>
              <a:rPr lang="ru-RU" sz="2400" b="1" dirty="0" err="1" smtClean="0">
                <a:latin typeface="Arial" pitchFamily="34" charset="0"/>
                <a:cs typeface="Arial" pitchFamily="34" charset="0"/>
              </a:rPr>
              <a:t>ощуща-ет</a:t>
            </a:r>
            <a:r>
              <a:rPr lang="ru-RU" sz="2400" b="1" dirty="0" smtClean="0">
                <a:latin typeface="Arial" pitchFamily="34" charset="0"/>
                <a:cs typeface="Arial" pitchFamily="34" charset="0"/>
              </a:rPr>
              <a:t>.</a:t>
            </a:r>
          </a:p>
        </p:txBody>
      </p:sp>
    </p:spTree>
  </p:cSld>
  <p:clrMapOvr>
    <a:masterClrMapping/>
  </p:clrMapOvr>
  <p:transition>
    <p:wipe di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srcRect/>
          <a:stretch>
            <a:fillRect/>
          </a:stretch>
        </p:blipFill>
        <p:spPr bwMode="auto">
          <a:xfrm>
            <a:off x="0" y="285728"/>
            <a:ext cx="9144000" cy="6572272"/>
          </a:xfrm>
          <a:prstGeom prst="rect">
            <a:avLst/>
          </a:prstGeom>
          <a:noFill/>
          <a:ln w="9525">
            <a:noFill/>
            <a:miter lim="800000"/>
            <a:headEnd/>
            <a:tailEnd/>
          </a:ln>
          <a:effectLst/>
        </p:spPr>
      </p:pic>
      <p:sp>
        <p:nvSpPr>
          <p:cNvPr id="14" name="Прямоугольник 13"/>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solidFill>
                  <a:srgbClr val="C00000"/>
                </a:solidFill>
                <a:latin typeface="Arial" pitchFamily="34" charset="0"/>
                <a:cs typeface="Arial" pitchFamily="34" charset="0"/>
              </a:rPr>
              <a:t>Сделаем запись в тетради.</a:t>
            </a:r>
          </a:p>
        </p:txBody>
      </p:sp>
      <p:cxnSp>
        <p:nvCxnSpPr>
          <p:cNvPr id="24" name="Прямая соединительная линия 23"/>
          <p:cNvCxnSpPr/>
          <p:nvPr/>
        </p:nvCxnSpPr>
        <p:spPr>
          <a:xfrm rot="5400000">
            <a:off x="2285984" y="3786190"/>
            <a:ext cx="4643470" cy="71438"/>
          </a:xfrm>
          <a:prstGeom prst="line">
            <a:avLst/>
          </a:prstGeom>
          <a:ln w="28575">
            <a:solidFill>
              <a:schemeClr val="accent2">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домой 17">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1" name="Picture 1" descr="D:\23.05.13-домашние документы\Вода\Структура жидкой воды. В воде кластеры....jpg"/>
          <p:cNvPicPr>
            <a:picLocks noChangeAspect="1" noChangeArrowheads="1"/>
          </p:cNvPicPr>
          <p:nvPr/>
        </p:nvPicPr>
        <p:blipFill>
          <a:blip r:embed="rId4" cstate="print">
            <a:lum bright="-20000" contrast="40000"/>
            <a:extLst>
              <a:ext uri="{BEBA8EAE-BF5A-486C-A8C5-ECC9F3942E4B}">
                <a14:imgProps xmlns:a14="http://schemas.microsoft.com/office/drawing/2010/main">
                  <a14:imgLayer r:embed="rId5">
                    <a14:imgEffect>
                      <a14:brightnessContrast contrast="-40000"/>
                    </a14:imgEffect>
                  </a14:imgLayer>
                </a14:imgProps>
              </a:ext>
            </a:extLst>
          </a:blip>
          <a:srcRect/>
          <a:stretch>
            <a:fillRect/>
          </a:stretch>
        </p:blipFill>
        <p:spPr bwMode="auto">
          <a:xfrm rot="16200000">
            <a:off x="1491235" y="366095"/>
            <a:ext cx="1875248" cy="428628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5" name="Прямоугольник 14"/>
          <p:cNvSpPr/>
          <p:nvPr/>
        </p:nvSpPr>
        <p:spPr>
          <a:xfrm>
            <a:off x="428596" y="3500438"/>
            <a:ext cx="4071966" cy="2708434"/>
          </a:xfrm>
          <a:prstGeom prst="rect">
            <a:avLst/>
          </a:prstGeom>
        </p:spPr>
        <p:txBody>
          <a:bodyPr wrap="square">
            <a:spAutoFit/>
          </a:bodyPr>
          <a:lstStyle/>
          <a:p>
            <a:pPr algn="ctr">
              <a:lnSpc>
                <a:spcPct val="85000"/>
              </a:lnSpc>
            </a:pPr>
            <a:r>
              <a:rPr lang="ru-RU" sz="2500" b="1" dirty="0" smtClean="0">
                <a:solidFill>
                  <a:srgbClr val="0000FF"/>
                </a:solidFill>
                <a:effectLst>
                  <a:outerShdw blurRad="38100" dist="38100" dir="2700000" algn="tl">
                    <a:srgbClr val="000000">
                      <a:alpha val="43137"/>
                    </a:srgbClr>
                  </a:outerShdw>
                </a:effectLst>
                <a:latin typeface="Arial" pitchFamily="34" charset="0"/>
                <a:cs typeface="Arial" pitchFamily="34" charset="0"/>
              </a:rPr>
              <a:t>Структура жидкой воды</a:t>
            </a:r>
            <a:r>
              <a:rPr lang="ru-RU" sz="2500" b="1" dirty="0" smtClean="0">
                <a:solidFill>
                  <a:schemeClr val="accent2">
                    <a:lumMod val="50000"/>
                  </a:schemeClr>
                </a:solidFill>
                <a:latin typeface="Arial" pitchFamily="34" charset="0"/>
                <a:cs typeface="Arial" pitchFamily="34" charset="0"/>
              </a:rPr>
              <a:t>: в воде кластеры периодически разрушаются и образуются снова (время перескока составляет 10–12 секунд)</a:t>
            </a:r>
            <a:endParaRPr lang="ru-RU" sz="2500" b="1" dirty="0">
              <a:solidFill>
                <a:schemeClr val="accent2">
                  <a:lumMod val="50000"/>
                </a:schemeClr>
              </a:solidFill>
              <a:latin typeface="Arial" pitchFamily="34" charset="0"/>
              <a:cs typeface="Arial" pitchFamily="34" charset="0"/>
            </a:endParaRPr>
          </a:p>
        </p:txBody>
      </p:sp>
      <p:sp>
        <p:nvSpPr>
          <p:cNvPr id="16" name="Прямоугольник 15"/>
          <p:cNvSpPr/>
          <p:nvPr/>
        </p:nvSpPr>
        <p:spPr>
          <a:xfrm>
            <a:off x="4786346" y="1428736"/>
            <a:ext cx="3857620" cy="2603790"/>
          </a:xfrm>
          <a:prstGeom prst="rect">
            <a:avLst/>
          </a:prstGeom>
        </p:spPr>
        <p:txBody>
          <a:bodyPr wrap="square">
            <a:spAutoFit/>
          </a:bodyPr>
          <a:lstStyle/>
          <a:p>
            <a:pPr indent="355600" algn="just">
              <a:lnSpc>
                <a:spcPct val="85000"/>
              </a:lnSpc>
            </a:pPr>
            <a:r>
              <a:rPr lang="ru-RU" sz="2400" b="1" dirty="0" smtClean="0">
                <a:latin typeface="Arial" pitchFamily="34" charset="0"/>
                <a:ea typeface="Times New Roman" pitchFamily="18" charset="0"/>
                <a:cs typeface="Arial" pitchFamily="34" charset="0"/>
              </a:rPr>
              <a:t>Кластеры могут объединяться друг с другом и со «</a:t>
            </a:r>
            <a:r>
              <a:rPr lang="ru-RU" sz="2400" b="1" dirty="0" err="1" smtClean="0">
                <a:latin typeface="Arial" pitchFamily="34" charset="0"/>
                <a:ea typeface="Times New Roman" pitchFamily="18" charset="0"/>
                <a:cs typeface="Arial" pitchFamily="34" charset="0"/>
              </a:rPr>
              <a:t>свобод-ными</a:t>
            </a:r>
            <a:r>
              <a:rPr lang="ru-RU" sz="2400" b="1" dirty="0" smtClean="0">
                <a:latin typeface="Arial" pitchFamily="34" charset="0"/>
                <a:ea typeface="Times New Roman" pitchFamily="18" charset="0"/>
                <a:cs typeface="Arial" pitchFamily="34" charset="0"/>
              </a:rPr>
              <a:t>» молекулами воды за счет </a:t>
            </a:r>
            <a:r>
              <a:rPr lang="ru-RU" sz="2400" b="1" dirty="0" err="1" smtClean="0">
                <a:latin typeface="Arial" pitchFamily="34" charset="0"/>
                <a:ea typeface="Times New Roman" pitchFamily="18" charset="0"/>
                <a:cs typeface="Arial" pitchFamily="34" charset="0"/>
              </a:rPr>
              <a:t>экспони-рованных</a:t>
            </a:r>
            <a:r>
              <a:rPr lang="ru-RU" sz="2400" b="1" dirty="0" smtClean="0">
                <a:latin typeface="Arial" pitchFamily="34" charset="0"/>
                <a:ea typeface="Times New Roman" pitchFamily="18" charset="0"/>
                <a:cs typeface="Arial" pitchFamily="34" charset="0"/>
              </a:rPr>
              <a:t> на их </a:t>
            </a:r>
            <a:r>
              <a:rPr lang="ru-RU" sz="2400" b="1" dirty="0" err="1" smtClean="0">
                <a:latin typeface="Arial" pitchFamily="34" charset="0"/>
                <a:ea typeface="Times New Roman" pitchFamily="18" charset="0"/>
                <a:cs typeface="Arial" pitchFamily="34" charset="0"/>
              </a:rPr>
              <a:t>поверх-ности</a:t>
            </a:r>
            <a:r>
              <a:rPr lang="ru-RU" sz="2400" b="1" dirty="0" smtClean="0">
                <a:latin typeface="Arial" pitchFamily="34" charset="0"/>
                <a:ea typeface="Times New Roman" pitchFamily="18" charset="0"/>
                <a:cs typeface="Arial" pitchFamily="34" charset="0"/>
              </a:rPr>
              <a:t> водородных связей. </a:t>
            </a:r>
            <a:endParaRPr lang="ru-RU" sz="2400" dirty="0"/>
          </a:p>
        </p:txBody>
      </p:sp>
      <p:pic>
        <p:nvPicPr>
          <p:cNvPr id="19" name="Picture 2"/>
          <p:cNvPicPr>
            <a:picLocks noChangeAspect="1" noChangeArrowheads="1"/>
          </p:cNvPicPr>
          <p:nvPr/>
        </p:nvPicPr>
        <p:blipFill>
          <a:blip r:embed="rId6" cstate="print"/>
          <a:srcRect r="11363"/>
          <a:stretch>
            <a:fillRect/>
          </a:stretch>
        </p:blipFill>
        <p:spPr bwMode="auto">
          <a:xfrm>
            <a:off x="5786446" y="4071942"/>
            <a:ext cx="2000264" cy="1948962"/>
          </a:xfrm>
          <a:prstGeom prst="round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cSld>
  <p:clrMapOvr>
    <a:masterClrMapping/>
  </p:clrMapOvr>
  <p:transition>
    <p:wipe di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Прямоугольник 6"/>
          <p:cNvSpPr/>
          <p:nvPr/>
        </p:nvSpPr>
        <p:spPr>
          <a:xfrm>
            <a:off x="571472" y="80336"/>
            <a:ext cx="7946086" cy="634020"/>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0000"/>
              </a:lnSpc>
            </a:pPr>
            <a:r>
              <a:rPr lang="ru-RU" sz="4400" b="1" dirty="0" smtClean="0">
                <a:ln w="11430"/>
                <a:solidFill>
                  <a:srgbClr val="0000FF"/>
                </a:solidFill>
                <a:effectLst>
                  <a:outerShdw blurRad="80000" dist="40000" dir="5040000" algn="tl">
                    <a:srgbClr val="000000">
                      <a:alpha val="30000"/>
                    </a:srgbClr>
                  </a:outerShdw>
                </a:effectLst>
                <a:latin typeface="Arial" pitchFamily="34" charset="0"/>
                <a:ea typeface="Times New Roman"/>
                <a:cs typeface="Arial" pitchFamily="34" charset="0"/>
              </a:rPr>
              <a:t>Физические свойства воды</a:t>
            </a:r>
            <a:endParaRPr lang="ru-RU" sz="4400" b="1" dirty="0">
              <a:ln w="11430"/>
              <a:solidFill>
                <a:srgbClr val="0000FF"/>
              </a:solidFill>
              <a:effectLst>
                <a:outerShdw blurRad="80000" dist="40000" dir="5040000" algn="tl">
                  <a:srgbClr val="000000">
                    <a:alpha val="30000"/>
                  </a:srgbClr>
                </a:outerShdw>
              </a:effectLst>
            </a:endParaRPr>
          </a:p>
        </p:txBody>
      </p:sp>
      <p:sp>
        <p:nvSpPr>
          <p:cNvPr id="8" name="Прямоугольник 7"/>
          <p:cNvSpPr/>
          <p:nvPr/>
        </p:nvSpPr>
        <p:spPr>
          <a:xfrm>
            <a:off x="142844" y="714356"/>
            <a:ext cx="8786874" cy="2747675"/>
          </a:xfrm>
          <a:prstGeom prst="rect">
            <a:avLst/>
          </a:prstGeom>
        </p:spPr>
        <p:txBody>
          <a:bodyPr wrap="square">
            <a:spAutoFit/>
          </a:bodyPr>
          <a:lstStyle/>
          <a:p>
            <a:pPr indent="450000" algn="just">
              <a:lnSpc>
                <a:spcPct val="85000"/>
              </a:lnSpc>
            </a:pPr>
            <a:r>
              <a:rPr lang="ru-RU" sz="2900" b="1" dirty="0" smtClean="0">
                <a:solidFill>
                  <a:srgbClr val="0000FF"/>
                </a:solidFill>
                <a:effectLst>
                  <a:outerShdw blurRad="38100" dist="38100" dir="2700000" algn="tl">
                    <a:srgbClr val="000000">
                      <a:alpha val="43137"/>
                    </a:srgbClr>
                  </a:outerShdw>
                </a:effectLst>
                <a:latin typeface="Arial" pitchFamily="34" charset="0"/>
                <a:cs typeface="Arial" pitchFamily="34" charset="0"/>
              </a:rPr>
              <a:t>Вода </a:t>
            </a:r>
            <a:r>
              <a:rPr lang="ru-RU" sz="2900" b="1" dirty="0" smtClean="0">
                <a:latin typeface="Arial" pitchFamily="34" charset="0"/>
                <a:cs typeface="Arial" pitchFamily="34" charset="0"/>
              </a:rPr>
              <a:t>– единственное химическое </a:t>
            </a:r>
            <a:r>
              <a:rPr lang="ru-RU" sz="2900" b="1" dirty="0" err="1" smtClean="0">
                <a:latin typeface="Arial" pitchFamily="34" charset="0"/>
                <a:cs typeface="Arial" pitchFamily="34" charset="0"/>
              </a:rPr>
              <a:t>соеди-нение</a:t>
            </a:r>
            <a:r>
              <a:rPr lang="ru-RU" sz="2900" b="1" dirty="0" smtClean="0">
                <a:latin typeface="Arial" pitchFamily="34" charset="0"/>
                <a:cs typeface="Arial" pitchFamily="34" charset="0"/>
              </a:rPr>
              <a:t>, которое в природе может находиться в жидком, твердом и газообразном состояниях </a:t>
            </a:r>
            <a:r>
              <a:rPr lang="ru-RU" sz="2900" b="1" u="dbl" dirty="0" smtClean="0">
                <a:latin typeface="Arial" pitchFamily="34" charset="0"/>
                <a:cs typeface="Arial" pitchFamily="34" charset="0"/>
              </a:rPr>
              <a:t>одновременно</a:t>
            </a:r>
            <a:r>
              <a:rPr lang="ru-RU" sz="2900" b="1" dirty="0" smtClean="0">
                <a:latin typeface="Arial" pitchFamily="34" charset="0"/>
                <a:cs typeface="Arial" pitchFamily="34" charset="0"/>
              </a:rPr>
              <a:t>. Чистая вода – прозрачная, бесцветная жидкость без запаха и вкуса. Многие ее </a:t>
            </a:r>
            <a:r>
              <a:rPr lang="ru-RU"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физические свойства </a:t>
            </a:r>
            <a:r>
              <a:rPr lang="ru-RU" sz="2900" b="1" u="sng" dirty="0" smtClean="0">
                <a:latin typeface="Arial" pitchFamily="34" charset="0"/>
                <a:cs typeface="Arial" pitchFamily="34" charset="0"/>
              </a:rPr>
              <a:t>и их изменения</a:t>
            </a:r>
            <a:r>
              <a:rPr lang="ru-RU" sz="2900" b="1" dirty="0" smtClean="0">
                <a:latin typeface="Arial" pitchFamily="34" charset="0"/>
                <a:cs typeface="Arial" pitchFamily="34" charset="0"/>
              </a:rPr>
              <a:t> имеют </a:t>
            </a:r>
            <a:r>
              <a:rPr lang="ru-RU" sz="2900" b="1" u="sng" dirty="0" smtClean="0">
                <a:latin typeface="Arial" pitchFamily="34" charset="0"/>
                <a:cs typeface="Arial" pitchFamily="34" charset="0"/>
              </a:rPr>
              <a:t>аномальный характер</a:t>
            </a:r>
            <a:r>
              <a:rPr lang="ru-RU" sz="2900" b="1" dirty="0" smtClean="0">
                <a:latin typeface="Arial" pitchFamily="34" charset="0"/>
                <a:cs typeface="Arial" pitchFamily="34" charset="0"/>
              </a:rPr>
              <a:t>.</a:t>
            </a:r>
            <a:endParaRPr lang="ru-RU" sz="2900" b="1" dirty="0">
              <a:latin typeface="Arial" pitchFamily="34" charset="0"/>
              <a:cs typeface="Arial" pitchFamily="34" charset="0"/>
            </a:endParaRPr>
          </a:p>
        </p:txBody>
      </p:sp>
      <p:pic>
        <p:nvPicPr>
          <p:cNvPr id="1027" name="Picture 3" descr="D:\23.05.13-домашние документы\Лаб. раб YES\Виртуальные лабораторные YES\Анимашки и картинки\Вода, жидкости,\замерзание\анимашки\97374254_tumblr_m3nzr73Web1qja3fho1_500.gif"/>
          <p:cNvPicPr>
            <a:picLocks noChangeAspect="1" noChangeArrowheads="1" noCrop="1"/>
          </p:cNvPicPr>
          <p:nvPr/>
        </p:nvPicPr>
        <p:blipFill>
          <a:blip r:embed="rId3" cstate="print"/>
          <a:srcRect/>
          <a:stretch>
            <a:fillRect/>
          </a:stretch>
        </p:blipFill>
        <p:spPr bwMode="auto">
          <a:xfrm>
            <a:off x="2000232" y="3624283"/>
            <a:ext cx="4762500" cy="2733675"/>
          </a:xfrm>
          <a:prstGeom prst="rect">
            <a:avLst/>
          </a:prstGeom>
          <a:noFill/>
        </p:spPr>
      </p:pic>
      <p:pic>
        <p:nvPicPr>
          <p:cNvPr id="9"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21" name="WordArt 5"/>
          <p:cNvSpPr>
            <a:spLocks noChangeArrowheads="1" noChangeShapeType="1" noTextEdit="1"/>
          </p:cNvSpPr>
          <p:nvPr/>
        </p:nvSpPr>
        <p:spPr bwMode="auto">
          <a:xfrm>
            <a:off x="2928926" y="142852"/>
            <a:ext cx="4465637" cy="571500"/>
          </a:xfrm>
          <a:prstGeom prst="rect">
            <a:avLst/>
          </a:prstGeom>
        </p:spPr>
        <p:txBody>
          <a:bodyPr wrap="none" fromWordArt="1">
            <a:prstTxWarp prst="textPlain">
              <a:avLst>
                <a:gd name="adj" fmla="val 50000"/>
              </a:avLst>
            </a:prstTxWarp>
          </a:bodyPr>
          <a:lstStyle/>
          <a:p>
            <a:pPr algn="ctr"/>
            <a:r>
              <a:rPr lang="ru-RU"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Содержание</a:t>
            </a:r>
          </a:p>
        </p:txBody>
      </p:sp>
      <p:pic>
        <p:nvPicPr>
          <p:cNvPr id="495624" name="Picture 8" descr="читатель 2"/>
          <p:cNvPicPr>
            <a:picLocks noChangeAspect="1" noChangeArrowheads="1" noCrop="1"/>
          </p:cNvPicPr>
          <p:nvPr/>
        </p:nvPicPr>
        <p:blipFill>
          <a:blip r:embed="rId3" cstate="print"/>
          <a:srcRect/>
          <a:stretch>
            <a:fillRect/>
          </a:stretch>
        </p:blipFill>
        <p:spPr bwMode="auto">
          <a:xfrm>
            <a:off x="0" y="-24"/>
            <a:ext cx="1009650" cy="904875"/>
          </a:xfrm>
          <a:prstGeom prst="rect">
            <a:avLst/>
          </a:prstGeom>
          <a:noFill/>
          <a:ln w="9525">
            <a:noFill/>
            <a:miter lim="800000"/>
            <a:headEnd/>
            <a:tailEnd/>
          </a:ln>
        </p:spPr>
      </p:pic>
      <p:sp>
        <p:nvSpPr>
          <p:cNvPr id="9" name="Прямоугольник 8"/>
          <p:cNvSpPr/>
          <p:nvPr/>
        </p:nvSpPr>
        <p:spPr>
          <a:xfrm>
            <a:off x="3000364" y="5072074"/>
            <a:ext cx="184731" cy="461665"/>
          </a:xfrm>
          <a:prstGeom prst="rect">
            <a:avLst/>
          </a:prstGeom>
        </p:spPr>
        <p:txBody>
          <a:bodyPr wrap="none">
            <a:spAutoFit/>
          </a:bodyPr>
          <a:lstStyle/>
          <a:p>
            <a:endParaRPr lang="ru-RU" sz="2400" b="1" u="sng" dirty="0">
              <a:solidFill>
                <a:srgbClr val="3333CC"/>
              </a:solidFill>
            </a:endParaRPr>
          </a:p>
        </p:txBody>
      </p:sp>
      <p:sp>
        <p:nvSpPr>
          <p:cNvPr id="14" name="Прямоугольник 13"/>
          <p:cNvSpPr/>
          <p:nvPr/>
        </p:nvSpPr>
        <p:spPr>
          <a:xfrm>
            <a:off x="214282" y="1104905"/>
            <a:ext cx="8715436" cy="3624069"/>
          </a:xfrm>
          <a:prstGeom prst="rect">
            <a:avLst/>
          </a:prstGeom>
        </p:spPr>
        <p:txBody>
          <a:bodyPr wrap="square">
            <a:spAutoFit/>
          </a:bodyPr>
          <a:lstStyle/>
          <a:p>
            <a:pPr marL="266700" indent="-266700" algn="just">
              <a:lnSpc>
                <a:spcPct val="85000"/>
              </a:lnSpc>
              <a:buClr>
                <a:srgbClr val="C00000"/>
              </a:buClr>
            </a:pPr>
            <a:r>
              <a:rPr lang="ru-RU" sz="2700" b="1" dirty="0" smtClean="0">
                <a:ln w="1905"/>
                <a:solidFill>
                  <a:schemeClr val="accent2">
                    <a:lumMod val="50000"/>
                  </a:schemeClr>
                </a:solidFill>
                <a:latin typeface="Arial" pitchFamily="34" charset="0"/>
                <a:cs typeface="Arial" pitchFamily="34" charset="0"/>
                <a:hlinkClick r:id="rId4" action="ppaction://hlinksldjump"/>
              </a:rPr>
              <a:t>Инструкция по использованию интерфейса</a:t>
            </a:r>
            <a:endParaRPr lang="ru-RU" sz="2700" b="1" dirty="0" smtClean="0">
              <a:ln w="1905"/>
              <a:solidFill>
                <a:schemeClr val="accent2">
                  <a:lumMod val="50000"/>
                </a:schemeClr>
              </a:solidFill>
              <a:latin typeface="Arial" pitchFamily="34" charset="0"/>
              <a:cs typeface="Arial" pitchFamily="34" charset="0"/>
            </a:endParaRPr>
          </a:p>
          <a:p>
            <a:pPr algn="just">
              <a:lnSpc>
                <a:spcPct val="85000"/>
              </a:lnSpc>
              <a:spcAft>
                <a:spcPts val="0"/>
              </a:spcAft>
            </a:pPr>
            <a:r>
              <a:rPr lang="ru-RU" sz="2700" b="1" dirty="0" smtClean="0">
                <a:latin typeface="Arial" pitchFamily="34" charset="0"/>
                <a:cs typeface="Arial" pitchFamily="34" charset="0"/>
                <a:hlinkClick r:id="rId5" action="ppaction://hlinksldjump"/>
              </a:rPr>
              <a:t>Вода </a:t>
            </a:r>
            <a:r>
              <a:rPr lang="ru-RU" sz="2700" b="1" dirty="0">
                <a:latin typeface="Arial" pitchFamily="34" charset="0"/>
                <a:cs typeface="Arial" pitchFamily="34" charset="0"/>
                <a:hlinkClick r:id="rId5" action="ppaction://hlinksldjump"/>
              </a:rPr>
              <a:t>и ее </a:t>
            </a:r>
            <a:r>
              <a:rPr lang="ru-RU" sz="2700" b="1" dirty="0" smtClean="0">
                <a:latin typeface="Arial" pitchFamily="34" charset="0"/>
                <a:cs typeface="Arial" pitchFamily="34" charset="0"/>
                <a:hlinkClick r:id="rId5" action="ppaction://hlinksldjump"/>
              </a:rPr>
              <a:t>свойства.</a:t>
            </a:r>
            <a:r>
              <a:rPr lang="ru-RU" sz="2700" b="1" dirty="0" smtClean="0">
                <a:latin typeface="Arial" pitchFamily="34" charset="0"/>
                <a:cs typeface="Arial" pitchFamily="34" charset="0"/>
              </a:rPr>
              <a:t> </a:t>
            </a:r>
            <a:r>
              <a:rPr lang="ru-RU" sz="2700" b="1" dirty="0" smtClean="0">
                <a:solidFill>
                  <a:schemeClr val="accent2">
                    <a:lumMod val="50000"/>
                  </a:schemeClr>
                </a:solidFill>
                <a:latin typeface="Arial" pitchFamily="34" charset="0"/>
                <a:ea typeface="Times New Roman"/>
                <a:cs typeface="Arial" pitchFamily="34" charset="0"/>
                <a:hlinkClick r:id="rId6" action="ppaction://hlinksldjump"/>
              </a:rPr>
              <a:t>Изотопный состав воды. </a:t>
            </a:r>
            <a:r>
              <a:rPr lang="ru-RU" sz="2700" b="1" dirty="0" smtClean="0">
                <a:solidFill>
                  <a:schemeClr val="accent2">
                    <a:lumMod val="50000"/>
                  </a:schemeClr>
                </a:solidFill>
                <a:latin typeface="Arial" pitchFamily="34" charset="0"/>
                <a:ea typeface="Times New Roman"/>
                <a:cs typeface="Arial" pitchFamily="34" charset="0"/>
                <a:hlinkClick r:id="rId7" action="ppaction://hlinksldjump"/>
              </a:rPr>
              <a:t>Структура жидкой воды.</a:t>
            </a:r>
            <a:r>
              <a:rPr lang="ru-RU" sz="2700" b="1" dirty="0" smtClean="0">
                <a:solidFill>
                  <a:schemeClr val="accent2">
                    <a:lumMod val="50000"/>
                  </a:schemeClr>
                </a:solidFill>
                <a:latin typeface="Arial" pitchFamily="34" charset="0"/>
                <a:ea typeface="Times New Roman"/>
                <a:cs typeface="Arial" pitchFamily="34" charset="0"/>
              </a:rPr>
              <a:t> </a:t>
            </a:r>
            <a:r>
              <a:rPr lang="ru-RU" sz="2700" b="1" dirty="0" smtClean="0">
                <a:solidFill>
                  <a:schemeClr val="accent6">
                    <a:lumMod val="50000"/>
                  </a:schemeClr>
                </a:solidFill>
                <a:latin typeface="Arial" pitchFamily="34" charset="0"/>
                <a:ea typeface="Times New Roman" pitchFamily="18" charset="0"/>
                <a:cs typeface="Arial" pitchFamily="34" charset="0"/>
                <a:hlinkClick r:id="rId8" action="ppaction://hlinksldjump"/>
              </a:rPr>
              <a:t>Водородные связи. </a:t>
            </a:r>
            <a:r>
              <a:rPr lang="ru-RU" sz="2700" b="1" dirty="0" smtClean="0">
                <a:solidFill>
                  <a:schemeClr val="accent6">
                    <a:lumMod val="50000"/>
                  </a:schemeClr>
                </a:solidFill>
                <a:latin typeface="Arial" pitchFamily="34" charset="0"/>
                <a:ea typeface="Times New Roman"/>
                <a:cs typeface="Arial" pitchFamily="34" charset="0"/>
                <a:hlinkClick r:id="rId9" action="ppaction://hlinksldjump"/>
              </a:rPr>
              <a:t>Физические свойства воды.</a:t>
            </a:r>
            <a:endParaRPr lang="ru-RU" sz="2700" b="1" dirty="0" smtClean="0">
              <a:solidFill>
                <a:schemeClr val="accent6">
                  <a:lumMod val="50000"/>
                </a:schemeClr>
              </a:solidFill>
              <a:latin typeface="Arial" pitchFamily="34" charset="0"/>
              <a:ea typeface="Times New Roman"/>
              <a:cs typeface="Arial" pitchFamily="34" charset="0"/>
            </a:endParaRPr>
          </a:p>
          <a:p>
            <a:pPr algn="just">
              <a:lnSpc>
                <a:spcPct val="85000"/>
              </a:lnSpc>
            </a:pPr>
            <a:r>
              <a:rPr lang="ru-RU" sz="2700" b="1" dirty="0" smtClean="0">
                <a:solidFill>
                  <a:schemeClr val="accent2">
                    <a:lumMod val="50000"/>
                  </a:schemeClr>
                </a:solidFill>
                <a:latin typeface="Arial" pitchFamily="34" charset="0"/>
                <a:ea typeface="Times New Roman"/>
                <a:cs typeface="Arial" pitchFamily="34" charset="0"/>
                <a:hlinkClick r:id="rId10" action="ppaction://hlinksldjump"/>
              </a:rPr>
              <a:t>Свойства водных растворов. Химическое равновесие.</a:t>
            </a:r>
            <a:r>
              <a:rPr lang="ru-RU" sz="2700" b="1" dirty="0" smtClean="0">
                <a:solidFill>
                  <a:schemeClr val="accent2">
                    <a:lumMod val="50000"/>
                  </a:schemeClr>
                </a:solidFill>
                <a:latin typeface="Arial" pitchFamily="34" charset="0"/>
                <a:ea typeface="Times New Roman"/>
                <a:cs typeface="Arial" pitchFamily="34" charset="0"/>
              </a:rPr>
              <a:t> </a:t>
            </a:r>
            <a:r>
              <a:rPr lang="ru-RU" sz="2700" b="1" dirty="0" smtClean="0">
                <a:solidFill>
                  <a:schemeClr val="accent6">
                    <a:lumMod val="50000"/>
                  </a:schemeClr>
                </a:solidFill>
                <a:latin typeface="Arial" pitchFamily="34" charset="0"/>
                <a:ea typeface="Times New Roman" pitchFamily="18" charset="0"/>
                <a:cs typeface="Arial" pitchFamily="34" charset="0"/>
                <a:hlinkClick r:id="rId11" action="ppaction://hlinksldjump"/>
              </a:rPr>
              <a:t>Электролитическая диссоциация. Электролиты и </a:t>
            </a:r>
            <a:r>
              <a:rPr lang="ru-RU" sz="2700" b="1" dirty="0" err="1" smtClean="0">
                <a:solidFill>
                  <a:schemeClr val="accent6">
                    <a:lumMod val="50000"/>
                  </a:schemeClr>
                </a:solidFill>
                <a:latin typeface="Arial" pitchFamily="34" charset="0"/>
                <a:ea typeface="Times New Roman" pitchFamily="18" charset="0"/>
                <a:cs typeface="Arial" pitchFamily="34" charset="0"/>
                <a:hlinkClick r:id="rId11" action="ppaction://hlinksldjump"/>
              </a:rPr>
              <a:t>неэлектролиты</a:t>
            </a:r>
            <a:r>
              <a:rPr lang="ru-RU" sz="2700" b="1" dirty="0" smtClean="0">
                <a:solidFill>
                  <a:schemeClr val="accent6">
                    <a:lumMod val="50000"/>
                  </a:schemeClr>
                </a:solidFill>
                <a:latin typeface="Arial" pitchFamily="34" charset="0"/>
                <a:ea typeface="Times New Roman" pitchFamily="18" charset="0"/>
                <a:cs typeface="Arial" pitchFamily="34" charset="0"/>
                <a:hlinkClick r:id="rId11" action="ppaction://hlinksldjump"/>
              </a:rPr>
              <a:t>.</a:t>
            </a:r>
            <a:r>
              <a:rPr lang="ru-RU" sz="2700" b="1" dirty="0" smtClean="0">
                <a:solidFill>
                  <a:schemeClr val="accent6">
                    <a:lumMod val="50000"/>
                  </a:schemeClr>
                </a:solidFill>
                <a:latin typeface="Arial" pitchFamily="34" charset="0"/>
                <a:ea typeface="Times New Roman" pitchFamily="18" charset="0"/>
                <a:cs typeface="Arial" pitchFamily="34" charset="0"/>
              </a:rPr>
              <a:t> </a:t>
            </a:r>
            <a:r>
              <a:rPr lang="ru-RU" sz="2700" b="1" dirty="0" smtClean="0">
                <a:solidFill>
                  <a:schemeClr val="accent6">
                    <a:lumMod val="50000"/>
                  </a:schemeClr>
                </a:solidFill>
                <a:latin typeface="Arial" pitchFamily="34" charset="0"/>
                <a:ea typeface="Times New Roman" pitchFamily="18" charset="0"/>
                <a:cs typeface="Arial" pitchFamily="34" charset="0"/>
                <a:hlinkClick r:id="rId12" action="ppaction://hlinksldjump"/>
              </a:rPr>
              <a:t>Среда водных растворов электролитов.</a:t>
            </a:r>
            <a:r>
              <a:rPr lang="ru-RU" sz="2700" b="1" dirty="0" smtClean="0">
                <a:solidFill>
                  <a:schemeClr val="accent6">
                    <a:lumMod val="50000"/>
                  </a:schemeClr>
                </a:solidFill>
                <a:latin typeface="Arial" pitchFamily="34" charset="0"/>
                <a:ea typeface="Times New Roman" pitchFamily="18" charset="0"/>
                <a:cs typeface="Arial" pitchFamily="34" charset="0"/>
              </a:rPr>
              <a:t> </a:t>
            </a:r>
            <a:r>
              <a:rPr lang="ru-RU" sz="2700" b="1" dirty="0" smtClean="0">
                <a:solidFill>
                  <a:schemeClr val="accent6">
                    <a:lumMod val="50000"/>
                  </a:schemeClr>
                </a:solidFill>
                <a:latin typeface="Arial" pitchFamily="34" charset="0"/>
                <a:hlinkClick r:id="rId13" action="ppaction://hlinksldjump"/>
              </a:rPr>
              <a:t>Кислотно-основные индикаторы.</a:t>
            </a:r>
            <a:r>
              <a:rPr lang="ru-RU" sz="2700" b="1" dirty="0" smtClean="0">
                <a:solidFill>
                  <a:schemeClr val="accent2">
                    <a:lumMod val="50000"/>
                  </a:schemeClr>
                </a:solidFill>
                <a:latin typeface="Arial" pitchFamily="34" charset="0"/>
                <a:cs typeface="Arial" pitchFamily="34" charset="0"/>
                <a:hlinkClick r:id="" action="ppaction://noaction"/>
              </a:rPr>
              <a:t> </a:t>
            </a:r>
          </a:p>
          <a:p>
            <a:pPr algn="just">
              <a:lnSpc>
                <a:spcPct val="85000"/>
              </a:lnSpc>
            </a:pPr>
            <a:r>
              <a:rPr lang="ru-RU" sz="2700" b="1" dirty="0" smtClean="0">
                <a:solidFill>
                  <a:schemeClr val="accent2">
                    <a:lumMod val="50000"/>
                  </a:schemeClr>
                </a:solidFill>
                <a:latin typeface="Arial" pitchFamily="34" charset="0"/>
                <a:cs typeface="Arial" pitchFamily="34" charset="0"/>
                <a:hlinkClick r:id="rId14" action="ppaction://hlinksldjump"/>
              </a:rPr>
              <a:t>Использованные источники.</a:t>
            </a:r>
            <a:endParaRPr lang="ru-RU" sz="2700" b="1" dirty="0" smtClean="0">
              <a:solidFill>
                <a:schemeClr val="accent6">
                  <a:lumMod val="50000"/>
                </a:schemeClr>
              </a:solidFill>
              <a:latin typeface="Arial" pitchFamily="34" charset="0"/>
            </a:endParaRPr>
          </a:p>
        </p:txBody>
      </p:sp>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1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495621"/>
                                        </p:tgtEl>
                                        <p:attrNameLst>
                                          <p:attrName>style.visibility</p:attrName>
                                        </p:attrNameLst>
                                      </p:cBhvr>
                                      <p:to>
                                        <p:strVal val="visible"/>
                                      </p:to>
                                    </p:set>
                                    <p:anim calcmode="lin" valueType="num">
                                      <p:cBhvr>
                                        <p:cTn id="7" dur="500" fill="hold"/>
                                        <p:tgtEl>
                                          <p:spTgt spid="495621"/>
                                        </p:tgtEl>
                                        <p:attrNameLst>
                                          <p:attrName>ppt_w</p:attrName>
                                        </p:attrNameLst>
                                      </p:cBhvr>
                                      <p:tavLst>
                                        <p:tav tm="0">
                                          <p:val>
                                            <p:fltVal val="0"/>
                                          </p:val>
                                        </p:tav>
                                        <p:tav tm="100000">
                                          <p:val>
                                            <p:strVal val="#ppt_w"/>
                                          </p:val>
                                        </p:tav>
                                      </p:tavLst>
                                    </p:anim>
                                    <p:anim calcmode="lin" valueType="num">
                                      <p:cBhvr>
                                        <p:cTn id="8" dur="500" fill="hold"/>
                                        <p:tgtEl>
                                          <p:spTgt spid="495621"/>
                                        </p:tgtEl>
                                        <p:attrNameLst>
                                          <p:attrName>ppt_h</p:attrName>
                                        </p:attrNameLst>
                                      </p:cBhvr>
                                      <p:tavLst>
                                        <p:tav tm="0">
                                          <p:val>
                                            <p:fltVal val="0"/>
                                          </p:val>
                                        </p:tav>
                                        <p:tav tm="100000">
                                          <p:val>
                                            <p:strVal val="#ppt_h"/>
                                          </p:val>
                                        </p:tav>
                                      </p:tavLst>
                                    </p:anim>
                                    <p:animEffect transition="in" filter="fade">
                                      <p:cBhvr>
                                        <p:cTn id="9" dur="500"/>
                                        <p:tgtEl>
                                          <p:spTgt spid="495621"/>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495624"/>
                                        </p:tgtEl>
                                        <p:attrNameLst>
                                          <p:attrName>style.visibility</p:attrName>
                                        </p:attrNameLst>
                                      </p:cBhvr>
                                      <p:to>
                                        <p:strVal val="visible"/>
                                      </p:to>
                                    </p:set>
                                    <p:anim calcmode="lin" valueType="num">
                                      <p:cBhvr>
                                        <p:cTn id="13" dur="500" fill="hold"/>
                                        <p:tgtEl>
                                          <p:spTgt spid="495624"/>
                                        </p:tgtEl>
                                        <p:attrNameLst>
                                          <p:attrName>ppt_w</p:attrName>
                                        </p:attrNameLst>
                                      </p:cBhvr>
                                      <p:tavLst>
                                        <p:tav tm="0">
                                          <p:val>
                                            <p:fltVal val="0"/>
                                          </p:val>
                                        </p:tav>
                                        <p:tav tm="100000">
                                          <p:val>
                                            <p:strVal val="#ppt_w"/>
                                          </p:val>
                                        </p:tav>
                                      </p:tavLst>
                                    </p:anim>
                                    <p:anim calcmode="lin" valueType="num">
                                      <p:cBhvr>
                                        <p:cTn id="14" dur="500" fill="hold"/>
                                        <p:tgtEl>
                                          <p:spTgt spid="495624"/>
                                        </p:tgtEl>
                                        <p:attrNameLst>
                                          <p:attrName>ppt_h</p:attrName>
                                        </p:attrNameLst>
                                      </p:cBhvr>
                                      <p:tavLst>
                                        <p:tav tm="0">
                                          <p:val>
                                            <p:fltVal val="0"/>
                                          </p:val>
                                        </p:tav>
                                        <p:tav tm="100000">
                                          <p:val>
                                            <p:strVal val="#ppt_h"/>
                                          </p:val>
                                        </p:tav>
                                      </p:tavLst>
                                    </p:anim>
                                    <p:animEffect transition="in" filter="fade">
                                      <p:cBhvr>
                                        <p:cTn id="15" dur="500"/>
                                        <p:tgtEl>
                                          <p:spTgt spid="4956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62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Прямоугольник 6"/>
          <p:cNvSpPr/>
          <p:nvPr/>
        </p:nvSpPr>
        <p:spPr>
          <a:xfrm>
            <a:off x="142844" y="142852"/>
            <a:ext cx="8858312" cy="3506344"/>
          </a:xfrm>
          <a:prstGeom prst="rect">
            <a:avLst/>
          </a:prstGeom>
        </p:spPr>
        <p:txBody>
          <a:bodyPr wrap="square">
            <a:spAutoFit/>
          </a:bodyPr>
          <a:lstStyle/>
          <a:p>
            <a:pPr indent="450000" algn="just">
              <a:lnSpc>
                <a:spcPct val="85000"/>
              </a:lnSpc>
            </a:pPr>
            <a:r>
              <a:rPr lang="ru-RU" sz="2900" b="1" u="sng" dirty="0" smtClean="0">
                <a:latin typeface="Arial" pitchFamily="34" charset="0"/>
                <a:cs typeface="Arial" pitchFamily="34" charset="0"/>
              </a:rPr>
              <a:t>Основными причинами</a:t>
            </a:r>
            <a:r>
              <a:rPr lang="ru-RU" sz="2900" b="1" dirty="0" smtClean="0">
                <a:latin typeface="Arial" pitchFamily="34" charset="0"/>
                <a:cs typeface="Arial" pitchFamily="34" charset="0"/>
              </a:rPr>
              <a:t> </a:t>
            </a:r>
            <a:r>
              <a:rPr lang="ru-RU"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аномальных свойств</a:t>
            </a:r>
            <a:r>
              <a:rPr lang="ru-RU" sz="2900" b="1" dirty="0" smtClean="0">
                <a:latin typeface="Arial" pitchFamily="34" charset="0"/>
                <a:cs typeface="Arial" pitchFamily="34" charset="0"/>
              </a:rPr>
              <a:t> </a:t>
            </a:r>
            <a:r>
              <a:rPr lang="ru-RU" sz="2900" b="1" dirty="0" smtClean="0">
                <a:solidFill>
                  <a:srgbClr val="0000FF"/>
                </a:solidFill>
                <a:effectLst>
                  <a:outerShdw blurRad="38100" dist="38100" dir="2700000" algn="tl">
                    <a:srgbClr val="000000">
                      <a:alpha val="43137"/>
                    </a:srgbClr>
                  </a:outerShdw>
                </a:effectLst>
                <a:latin typeface="Arial" pitchFamily="34" charset="0"/>
                <a:cs typeface="Arial" pitchFamily="34" charset="0"/>
              </a:rPr>
              <a:t>воды</a:t>
            </a:r>
            <a:r>
              <a:rPr lang="ru-RU" sz="2900" b="1" dirty="0" smtClean="0">
                <a:latin typeface="Arial" pitchFamily="34" charset="0"/>
                <a:cs typeface="Arial" pitchFamily="34" charset="0"/>
              </a:rPr>
              <a:t> </a:t>
            </a:r>
            <a:r>
              <a:rPr lang="ru-RU" sz="2900" b="1" u="sng" dirty="0" smtClean="0">
                <a:latin typeface="Arial" pitchFamily="34" charset="0"/>
                <a:cs typeface="Arial" pitchFamily="34" charset="0"/>
              </a:rPr>
              <a:t>являются</a:t>
            </a:r>
            <a:r>
              <a:rPr lang="ru-RU" sz="2900" b="1" dirty="0" smtClean="0">
                <a:latin typeface="Arial" pitchFamily="34" charset="0"/>
                <a:cs typeface="Arial" pitchFamily="34" charset="0"/>
              </a:rPr>
              <a:t> полярность ее молекул и образование объемной системы водородно-связанных структур. Они делают воду весьма реакционным соединением с уникально хорошей растворяющей способностью по отношению к полярным и </a:t>
            </a:r>
            <a:r>
              <a:rPr lang="ru-RU" sz="2900" b="1" dirty="0" err="1" smtClean="0">
                <a:latin typeface="Arial" pitchFamily="34" charset="0"/>
                <a:cs typeface="Arial" pitchFamily="34" charset="0"/>
              </a:rPr>
              <a:t>ионогенным</a:t>
            </a:r>
            <a:r>
              <a:rPr lang="ru-RU" sz="2900" b="1" dirty="0" smtClean="0">
                <a:latin typeface="Arial" pitchFamily="34" charset="0"/>
                <a:cs typeface="Arial" pitchFamily="34" charset="0"/>
              </a:rPr>
              <a:t> веществам, при этом в воде растворяются все природные соединения.</a:t>
            </a:r>
            <a:endParaRPr lang="ru-RU" sz="2900" b="1" dirty="0">
              <a:latin typeface="Arial" pitchFamily="34" charset="0"/>
              <a:cs typeface="Arial" pitchFamily="34" charset="0"/>
            </a:endParaRPr>
          </a:p>
        </p:txBody>
      </p:sp>
      <p:pic>
        <p:nvPicPr>
          <p:cNvPr id="2060" name="Picture 12" descr="D:\23.05.13-домашние документы\Виртуальные лекции 2015\Химия\Хим. связь\Hydrogen-bonding-in-water-2D.png"/>
          <p:cNvPicPr>
            <a:picLocks noChangeAspect="1" noChangeArrowheads="1"/>
          </p:cNvPicPr>
          <p:nvPr/>
        </p:nvPicPr>
        <p:blipFill>
          <a:blip r:embed="rId3" cstate="print"/>
          <a:srcRect/>
          <a:stretch>
            <a:fillRect/>
          </a:stretch>
        </p:blipFill>
        <p:spPr bwMode="auto">
          <a:xfrm>
            <a:off x="5953176" y="3571876"/>
            <a:ext cx="3190824" cy="1946403"/>
          </a:xfrm>
          <a:prstGeom prst="rect">
            <a:avLst/>
          </a:prstGeom>
          <a:noFill/>
        </p:spPr>
      </p:pic>
      <p:pic>
        <p:nvPicPr>
          <p:cNvPr id="20" name="Picture 2"/>
          <p:cNvPicPr>
            <a:picLocks noChangeAspect="1" noChangeArrowheads="1"/>
          </p:cNvPicPr>
          <p:nvPr/>
        </p:nvPicPr>
        <p:blipFill>
          <a:blip r:embed="rId4" cstate="print"/>
          <a:srcRect/>
          <a:stretch>
            <a:fillRect/>
          </a:stretch>
        </p:blipFill>
        <p:spPr bwMode="auto">
          <a:xfrm>
            <a:off x="285720" y="4786322"/>
            <a:ext cx="5362575" cy="1838325"/>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8"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Прямоугольник 6"/>
          <p:cNvSpPr/>
          <p:nvPr/>
        </p:nvSpPr>
        <p:spPr>
          <a:xfrm>
            <a:off x="142844" y="70536"/>
            <a:ext cx="8858312" cy="4644348"/>
          </a:xfrm>
          <a:prstGeom prst="rect">
            <a:avLst/>
          </a:prstGeom>
        </p:spPr>
        <p:txBody>
          <a:bodyPr wrap="square">
            <a:spAutoFit/>
          </a:bodyPr>
          <a:lstStyle/>
          <a:p>
            <a:pPr indent="450000" algn="just">
              <a:lnSpc>
                <a:spcPct val="85000"/>
              </a:lnSpc>
            </a:pPr>
            <a:r>
              <a:rPr lang="ru-RU"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Коэффициент объемного расширения</a:t>
            </a:r>
            <a:r>
              <a:rPr lang="ru-RU" sz="2900" b="1" dirty="0" smtClean="0">
                <a:latin typeface="Arial" pitchFamily="34" charset="0"/>
                <a:cs typeface="Arial" pitchFamily="34" charset="0"/>
              </a:rPr>
              <a:t> имеет отрицательные значения при температурах ниже 3,98 °С, теплоемкость при плавлении возрастает почти вдвое, а в интервале 0–100 °С почти не зависит от температуры – имеет минимум при 35 °С. Другие необычные свойства воды – аномально высокие </a:t>
            </a:r>
            <a:r>
              <a:rPr lang="ru-RU"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температуры</a:t>
            </a:r>
            <a:r>
              <a:rPr lang="ru-RU" sz="2900" b="1" dirty="0" smtClean="0">
                <a:latin typeface="Arial" pitchFamily="34" charset="0"/>
                <a:cs typeface="Arial" pitchFamily="34" charset="0"/>
              </a:rPr>
              <a:t> </a:t>
            </a:r>
            <a:r>
              <a:rPr lang="ru-RU" sz="2900" b="1" u="sng" dirty="0" smtClean="0">
                <a:effectLst>
                  <a:outerShdw blurRad="38100" dist="38100" dir="2700000" algn="tl">
                    <a:srgbClr val="000000">
                      <a:alpha val="43137"/>
                    </a:srgbClr>
                  </a:outerShdw>
                </a:effectLst>
                <a:latin typeface="Arial" pitchFamily="34" charset="0"/>
                <a:cs typeface="Arial" pitchFamily="34" charset="0"/>
              </a:rPr>
              <a:t>кипения</a:t>
            </a:r>
            <a:r>
              <a:rPr lang="ru-RU" sz="2900" b="1" dirty="0" smtClean="0">
                <a:latin typeface="Arial" pitchFamily="34" charset="0"/>
                <a:cs typeface="Arial" pitchFamily="34" charset="0"/>
              </a:rPr>
              <a:t> – 100 °С и </a:t>
            </a:r>
            <a:r>
              <a:rPr lang="ru-RU" sz="2900" b="1" u="sng" dirty="0" smtClean="0">
                <a:effectLst>
                  <a:outerShdw blurRad="38100" dist="38100" dir="2700000" algn="tl">
                    <a:srgbClr val="000000">
                      <a:alpha val="43137"/>
                    </a:srgbClr>
                  </a:outerShdw>
                </a:effectLst>
                <a:latin typeface="Arial" pitchFamily="34" charset="0"/>
                <a:cs typeface="Arial" pitchFamily="34" charset="0"/>
              </a:rPr>
              <a:t>плавления</a:t>
            </a:r>
            <a:r>
              <a:rPr lang="ru-RU" sz="2900" b="1" dirty="0" smtClean="0">
                <a:latin typeface="Arial" pitchFamily="34" charset="0"/>
                <a:cs typeface="Arial" pitchFamily="34" charset="0"/>
              </a:rPr>
              <a:t> – 0 °С. Вследствие высокой </a:t>
            </a:r>
            <a:r>
              <a:rPr lang="ru-RU" sz="29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теплоемкости</a:t>
            </a:r>
            <a:r>
              <a:rPr lang="ru-RU" sz="2900" b="1" dirty="0" smtClean="0">
                <a:latin typeface="Arial" pitchFamily="34" charset="0"/>
                <a:cs typeface="Arial" pitchFamily="34" charset="0"/>
              </a:rPr>
              <a:t> вода, как уже говорилось, стабилизирует температуру поверхности Земли.</a:t>
            </a:r>
            <a:endParaRPr lang="ru-RU" sz="2900" b="1" dirty="0">
              <a:latin typeface="Arial" pitchFamily="34" charset="0"/>
              <a:cs typeface="Arial" pitchFamily="34" charset="0"/>
            </a:endParaRPr>
          </a:p>
        </p:txBody>
      </p:sp>
      <p:pic>
        <p:nvPicPr>
          <p:cNvPr id="3077" name="Picture 5" descr="D:\23.05.13-домашние документы\Виртуальные лекции 2015\Химия\Вещества\вода\i (1).jpg"/>
          <p:cNvPicPr>
            <a:picLocks noChangeAspect="1" noChangeArrowheads="1"/>
          </p:cNvPicPr>
          <p:nvPr/>
        </p:nvPicPr>
        <p:blipFill>
          <a:blip r:embed="rId3" cstate="print"/>
          <a:srcRect/>
          <a:stretch>
            <a:fillRect/>
          </a:stretch>
        </p:blipFill>
        <p:spPr bwMode="auto">
          <a:xfrm>
            <a:off x="3143240" y="4714884"/>
            <a:ext cx="2247904" cy="1915827"/>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8"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8" name="Picture 6" descr="D:\23.05.13-домашние документы\Лаб. раб YES\Виртуальные лабораторные YES\Анимашки и картинки\Вода, жидкости,\Реки\85654399_I_VSETAKI_VESNA_.gif"/>
          <p:cNvPicPr>
            <a:picLocks noChangeAspect="1" noChangeArrowheads="1" noCrop="1"/>
          </p:cNvPicPr>
          <p:nvPr/>
        </p:nvPicPr>
        <p:blipFill>
          <a:blip r:embed="rId2" cstate="print"/>
          <a:srcRect/>
          <a:stretch>
            <a:fillRect/>
          </a:stretch>
        </p:blipFill>
        <p:spPr bwMode="auto">
          <a:xfrm>
            <a:off x="5072066" y="4324350"/>
            <a:ext cx="3810000" cy="2533650"/>
          </a:xfrm>
          <a:prstGeom prst="rect">
            <a:avLst/>
          </a:prstGeom>
          <a:noFill/>
        </p:spPr>
      </p:pic>
      <p:sp>
        <p:nvSpPr>
          <p:cNvPr id="12" name="Прямоугольник 11"/>
          <p:cNvSpPr/>
          <p:nvPr/>
        </p:nvSpPr>
        <p:spPr>
          <a:xfrm>
            <a:off x="142844" y="57433"/>
            <a:ext cx="8858312" cy="4330416"/>
          </a:xfrm>
          <a:prstGeom prst="rect">
            <a:avLst/>
          </a:prstGeom>
        </p:spPr>
        <p:txBody>
          <a:bodyPr wrap="square">
            <a:spAutoFit/>
          </a:bodyPr>
          <a:lstStyle/>
          <a:p>
            <a:pPr lvl="0" indent="450850" algn="just" fontAlgn="base">
              <a:lnSpc>
                <a:spcPct val="85000"/>
              </a:lnSpc>
              <a:spcBef>
                <a:spcPct val="0"/>
              </a:spcBef>
              <a:spcAft>
                <a:spcPct val="0"/>
              </a:spcAft>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Вязкость</a:t>
            </a:r>
            <a:r>
              <a:rPr lang="ru-RU" sz="2700" b="1" dirty="0" smtClean="0">
                <a:latin typeface="Arial" pitchFamily="34" charset="0"/>
                <a:ea typeface="Times New Roman" pitchFamily="18" charset="0"/>
                <a:cs typeface="Arial" pitchFamily="34" charset="0"/>
              </a:rPr>
              <a:t> </a:t>
            </a:r>
            <a:r>
              <a:rPr lang="ru-RU" sz="2700" b="1" dirty="0"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воды</a:t>
            </a:r>
            <a:r>
              <a:rPr lang="ru-RU" sz="2700" b="1" dirty="0" smtClean="0">
                <a:latin typeface="Arial" pitchFamily="34" charset="0"/>
                <a:ea typeface="Times New Roman" pitchFamily="18" charset="0"/>
                <a:cs typeface="Arial" pitchFamily="34" charset="0"/>
              </a:rPr>
              <a:t> при повышении давления снижается аномально быстро в области малых температур при нагревании (что не характерно для других веществ); это играет большую роль в гидродинамике процессов в водных потоках и седиментации взвешенных веществ воды. Все аномальные явления обусловлены </a:t>
            </a:r>
            <a:r>
              <a:rPr lang="ru-RU" sz="2700" b="1" dirty="0" err="1" smtClean="0">
                <a:latin typeface="Arial" pitchFamily="34" charset="0"/>
                <a:ea typeface="Times New Roman" pitchFamily="18" charset="0"/>
                <a:cs typeface="Arial" pitchFamily="34" charset="0"/>
              </a:rPr>
              <a:t>особен-ностями</a:t>
            </a:r>
            <a:r>
              <a:rPr lang="ru-RU" sz="2700" b="1" dirty="0" smtClean="0">
                <a:latin typeface="Arial" pitchFamily="34" charset="0"/>
                <a:ea typeface="Times New Roman" pitchFamily="18" charset="0"/>
                <a:cs typeface="Arial" pitchFamily="34" charset="0"/>
              </a:rPr>
              <a:t> </a:t>
            </a:r>
            <a:r>
              <a:rPr lang="ru-RU" sz="2700" b="1" u="sng" dirty="0" smtClean="0">
                <a:latin typeface="Arial" pitchFamily="34" charset="0"/>
                <a:ea typeface="Times New Roman" pitchFamily="18" charset="0"/>
                <a:cs typeface="Arial" pitchFamily="34" charset="0"/>
              </a:rPr>
              <a:t>строения молекул</a:t>
            </a:r>
            <a:r>
              <a:rPr lang="ru-RU" sz="2700" b="1" dirty="0" smtClean="0">
                <a:latin typeface="Arial" pitchFamily="34" charset="0"/>
                <a:ea typeface="Times New Roman" pitchFamily="18" charset="0"/>
                <a:cs typeface="Arial" pitchFamily="34" charset="0"/>
              </a:rPr>
              <a:t> воды и их способностью образовывать молекулярные агрегаты и ассоциированные молекулы – (</a:t>
            </a:r>
            <a:r>
              <a:rPr lang="ru-RU" sz="2700" b="1" dirty="0"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Н</a:t>
            </a:r>
            <a:r>
              <a:rPr lang="ru-RU" sz="2700" b="1" baseline="-30000" dirty="0"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2</a:t>
            </a:r>
            <a:r>
              <a:rPr lang="ru-RU" sz="2700" b="1" dirty="0"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a:t>
            </a:r>
            <a:r>
              <a:rPr lang="ru-RU" sz="2700" b="1" baseline="-30000" dirty="0" err="1"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n</a:t>
            </a:r>
            <a:r>
              <a:rPr lang="ru-RU" sz="2700" b="1" dirty="0" smtClean="0">
                <a:latin typeface="Arial" pitchFamily="34" charset="0"/>
                <a:ea typeface="Times New Roman" pitchFamily="18" charset="0"/>
                <a:cs typeface="Arial" pitchFamily="34" charset="0"/>
              </a:rPr>
              <a:t>.</a:t>
            </a:r>
            <a:endParaRPr lang="ru-RU" sz="2700" b="1" dirty="0" smtClean="0">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2700" b="1" u="sng" dirty="0" smtClean="0">
                <a:latin typeface="Arial" pitchFamily="34" charset="0"/>
                <a:ea typeface="Times New Roman" pitchFamily="18" charset="0"/>
                <a:cs typeface="Arial" pitchFamily="34" charset="0"/>
              </a:rPr>
              <a:t>Масса 1 мл очищенной речной </a:t>
            </a:r>
            <a:r>
              <a:rPr lang="ru-RU" sz="2700" b="1" u="sng" dirty="0"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воды</a:t>
            </a:r>
            <a:r>
              <a:rPr lang="ru-RU" sz="2700" b="1" dirty="0" smtClean="0">
                <a:latin typeface="Arial" pitchFamily="34" charset="0"/>
                <a:ea typeface="Times New Roman" pitchFamily="18" charset="0"/>
                <a:cs typeface="Arial" pitchFamily="34" charset="0"/>
              </a:rPr>
              <a:t> принята за единицу массы и называется </a:t>
            </a:r>
            <a:r>
              <a:rPr lang="ru-RU" sz="2700" b="1" u="sng"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граммом</a:t>
            </a:r>
            <a:r>
              <a:rPr lang="ru-RU" sz="2700" b="1" dirty="0" smtClean="0">
                <a:latin typeface="Arial" pitchFamily="34" charset="0"/>
                <a:ea typeface="Times New Roman" pitchFamily="18" charset="0"/>
                <a:cs typeface="Arial" pitchFamily="34" charset="0"/>
              </a:rPr>
              <a:t>.</a:t>
            </a:r>
            <a:endParaRPr lang="ru-RU" sz="2700" b="1" dirty="0" smtClean="0">
              <a:latin typeface="Arial" pitchFamily="34" charset="0"/>
              <a:cs typeface="Arial" pitchFamily="34" charset="0"/>
            </a:endParaRPr>
          </a:p>
        </p:txBody>
      </p:sp>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20358" y="4300237"/>
            <a:ext cx="4951707" cy="1505027"/>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700" b="1"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Температура</a:t>
            </a:r>
            <a:r>
              <a:rPr lang="ru-RU" sz="2700" b="1" dirty="0">
                <a:latin typeface="Arial" pitchFamily="34" charset="0"/>
                <a:ea typeface="Times New Roman" pitchFamily="18" charset="0"/>
                <a:cs typeface="Arial" pitchFamily="34" charset="0"/>
              </a:rPr>
              <a:t> </a:t>
            </a:r>
            <a:r>
              <a:rPr lang="ru-RU" sz="2700" b="1" dirty="0">
                <a:ln>
                  <a:solidFill>
                    <a:sysClr val="windowText" lastClr="000000"/>
                  </a:solidFill>
                </a:ln>
                <a:solidFill>
                  <a:srgbClr val="0000FF"/>
                </a:solidFill>
                <a:latin typeface="Arial" pitchFamily="34" charset="0"/>
                <a:ea typeface="Times New Roman" pitchFamily="18" charset="0"/>
                <a:cs typeface="Arial" pitchFamily="34" charset="0"/>
              </a:rPr>
              <a:t>замерзания</a:t>
            </a:r>
            <a:r>
              <a:rPr lang="ru-RU" sz="2700" b="1" dirty="0">
                <a:latin typeface="Arial" pitchFamily="34" charset="0"/>
                <a:ea typeface="Times New Roman" pitchFamily="18" charset="0"/>
                <a:cs typeface="Arial" pitchFamily="34" charset="0"/>
              </a:rPr>
              <a:t> </a:t>
            </a:r>
            <a:r>
              <a:rPr lang="ru-RU" sz="2700" b="1" dirty="0">
                <a:ln>
                  <a:solidFill>
                    <a:sysClr val="windowText" lastClr="000000"/>
                  </a:solidFill>
                </a:ln>
                <a:effectLst>
                  <a:outerShdw blurRad="38100" dist="38100" dir="2700000" algn="tl">
                    <a:srgbClr val="000000">
                      <a:alpha val="43137"/>
                    </a:srgbClr>
                  </a:outerShdw>
                </a:effectLst>
                <a:latin typeface="Arial" pitchFamily="34" charset="0"/>
                <a:ea typeface="Times New Roman" pitchFamily="18" charset="0"/>
                <a:cs typeface="Arial" pitchFamily="34" charset="0"/>
              </a:rPr>
              <a:t>при 760 мм рт. ст. </a:t>
            </a:r>
            <a:r>
              <a:rPr lang="ru-RU" sz="2700" b="1" dirty="0">
                <a:latin typeface="Arial" pitchFamily="34" charset="0"/>
                <a:ea typeface="Times New Roman" pitchFamily="18" charset="0"/>
                <a:cs typeface="Arial" pitchFamily="34" charset="0"/>
              </a:rPr>
              <a:t>– </a:t>
            </a:r>
            <a:r>
              <a:rPr lang="ru-RU" sz="2700" b="1" dirty="0">
                <a:ln>
                  <a:solidFill>
                    <a:sysClr val="windowText" lastClr="000000"/>
                  </a:solidFill>
                </a:ln>
                <a:solidFill>
                  <a:srgbClr val="0000FF"/>
                </a:solidFill>
                <a:latin typeface="Arial" pitchFamily="34" charset="0"/>
                <a:ea typeface="Times New Roman" pitchFamily="18" charset="0"/>
                <a:cs typeface="Arial" pitchFamily="34" charset="0"/>
              </a:rPr>
              <a:t>0°С</a:t>
            </a:r>
            <a:r>
              <a:rPr lang="ru-RU" sz="2700" b="1" dirty="0">
                <a:latin typeface="Arial" pitchFamily="34" charset="0"/>
                <a:ea typeface="Times New Roman" pitchFamily="18" charset="0"/>
                <a:cs typeface="Arial" pitchFamily="34" charset="0"/>
              </a:rPr>
              <a:t>; температура </a:t>
            </a:r>
            <a:r>
              <a:rPr lang="ru-RU" sz="2700" b="1" u="sng" dirty="0">
                <a:ln>
                  <a:solidFill>
                    <a:sysClr val="windowText" lastClr="000000"/>
                  </a:solidFill>
                </a:ln>
                <a:solidFill>
                  <a:srgbClr val="FF0000"/>
                </a:solidFill>
                <a:latin typeface="Arial" pitchFamily="34" charset="0"/>
                <a:ea typeface="Times New Roman" pitchFamily="18" charset="0"/>
                <a:cs typeface="Arial" pitchFamily="34" charset="0"/>
              </a:rPr>
              <a:t>кипения</a:t>
            </a:r>
            <a:r>
              <a:rPr lang="ru-RU" sz="2700" b="1" dirty="0">
                <a:latin typeface="Arial" pitchFamily="34" charset="0"/>
                <a:ea typeface="Times New Roman" pitchFamily="18" charset="0"/>
                <a:cs typeface="Arial" pitchFamily="34" charset="0"/>
              </a:rPr>
              <a:t> – </a:t>
            </a:r>
            <a:r>
              <a:rPr lang="ru-RU" sz="2700" b="1" dirty="0" smtClean="0">
                <a:latin typeface="Arial" pitchFamily="34" charset="0"/>
                <a:ea typeface="Times New Roman" pitchFamily="18" charset="0"/>
                <a:cs typeface="Arial" pitchFamily="34" charset="0"/>
              </a:rPr>
              <a:t>  </a:t>
            </a:r>
            <a:r>
              <a:rPr lang="ru-RU" sz="27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100 </a:t>
            </a:r>
            <a:r>
              <a:rPr lang="ru-RU" sz="2700" b="1" dirty="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a:t>
            </a:r>
            <a:r>
              <a:rPr lang="ru-RU" sz="2700" b="1" dirty="0">
                <a:latin typeface="Arial" pitchFamily="34" charset="0"/>
                <a:ea typeface="Times New Roman" pitchFamily="18" charset="0"/>
                <a:cs typeface="Arial" pitchFamily="34" charset="0"/>
              </a:rPr>
              <a:t>.</a:t>
            </a:r>
            <a:endParaRPr lang="ru-RU" sz="27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srcRect/>
          <a:stretch>
            <a:fillRect/>
          </a:stretch>
        </p:blipFill>
        <p:spPr bwMode="auto">
          <a:xfrm>
            <a:off x="0" y="285728"/>
            <a:ext cx="9144000" cy="6572272"/>
          </a:xfrm>
          <a:prstGeom prst="rect">
            <a:avLst/>
          </a:prstGeom>
          <a:noFill/>
          <a:ln w="9525">
            <a:noFill/>
            <a:miter lim="800000"/>
            <a:headEnd/>
            <a:tailEnd/>
          </a:ln>
          <a:effectLst/>
        </p:spPr>
      </p:pic>
      <p:sp>
        <p:nvSpPr>
          <p:cNvPr id="14" name="Прямоугольник 13"/>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solidFill>
                  <a:srgbClr val="C00000"/>
                </a:solidFill>
                <a:latin typeface="Arial" pitchFamily="34" charset="0"/>
                <a:cs typeface="Arial" pitchFamily="34" charset="0"/>
              </a:rPr>
              <a:t>Сделаем запись в тетради.</a:t>
            </a:r>
          </a:p>
        </p:txBody>
      </p:sp>
      <p:cxnSp>
        <p:nvCxnSpPr>
          <p:cNvPr id="24" name="Прямая соединительная линия 23"/>
          <p:cNvCxnSpPr/>
          <p:nvPr/>
        </p:nvCxnSpPr>
        <p:spPr>
          <a:xfrm rot="5400000">
            <a:off x="2428860" y="3786190"/>
            <a:ext cx="4643470" cy="71438"/>
          </a:xfrm>
          <a:prstGeom prst="line">
            <a:avLst/>
          </a:prstGeom>
          <a:ln w="28575">
            <a:solidFill>
              <a:schemeClr val="accent2">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домой 17">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357158" y="1285860"/>
            <a:ext cx="4286280" cy="690445"/>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0000"/>
              </a:lnSpc>
            </a:pPr>
            <a:r>
              <a:rPr lang="ru-RU" sz="2400" b="1" u="sng" dirty="0" smtClean="0">
                <a:ln w="11430"/>
                <a:solidFill>
                  <a:srgbClr val="0000FF"/>
                </a:solidFill>
                <a:effectLst>
                  <a:outerShdw blurRad="50800" dist="39000" dir="5460000" algn="tl">
                    <a:srgbClr val="000000">
                      <a:alpha val="38000"/>
                    </a:srgbClr>
                  </a:outerShdw>
                </a:effectLst>
                <a:latin typeface="Arial Black" pitchFamily="34" charset="0"/>
                <a:ea typeface="Times New Roman"/>
                <a:cs typeface="Arial" pitchFamily="34" charset="0"/>
              </a:rPr>
              <a:t>Физические свойства воды</a:t>
            </a:r>
            <a:endParaRPr lang="ru-RU" sz="2400" b="1" u="sng" dirty="0">
              <a:ln w="11430"/>
              <a:solidFill>
                <a:srgbClr val="0000FF"/>
              </a:solidFill>
              <a:effectLst>
                <a:outerShdw blurRad="50800" dist="39000" dir="5460000" algn="tl">
                  <a:srgbClr val="000000">
                    <a:alpha val="38000"/>
                  </a:srgbClr>
                </a:outerShdw>
              </a:effectLst>
              <a:latin typeface="Arial Black" pitchFamily="34" charset="0"/>
            </a:endParaRPr>
          </a:p>
        </p:txBody>
      </p:sp>
      <p:sp>
        <p:nvSpPr>
          <p:cNvPr id="9" name="Прямоугольник 8"/>
          <p:cNvSpPr/>
          <p:nvPr/>
        </p:nvSpPr>
        <p:spPr>
          <a:xfrm>
            <a:off x="357158" y="1976519"/>
            <a:ext cx="4286280" cy="4524315"/>
          </a:xfrm>
          <a:prstGeom prst="rect">
            <a:avLst/>
          </a:prstGeom>
        </p:spPr>
        <p:txBody>
          <a:bodyPr wrap="square">
            <a:spAutoFit/>
          </a:bodyPr>
          <a:lstStyle/>
          <a:p>
            <a:pPr indent="355600" algn="just">
              <a:lnSpc>
                <a:spcPct val="80000"/>
              </a:lnSpc>
            </a:pPr>
            <a:r>
              <a:rPr lang="ru-RU" sz="2400" b="1" dirty="0" smtClean="0">
                <a:solidFill>
                  <a:srgbClr val="0000FF"/>
                </a:solidFill>
                <a:effectLst>
                  <a:outerShdw blurRad="38100" dist="38100" dir="2700000" algn="tl">
                    <a:srgbClr val="000000">
                      <a:alpha val="43137"/>
                    </a:srgbClr>
                  </a:outerShdw>
                </a:effectLst>
                <a:latin typeface="Arial" pitchFamily="34" charset="0"/>
                <a:cs typeface="Arial" pitchFamily="34" charset="0"/>
              </a:rPr>
              <a:t>Вода</a:t>
            </a:r>
            <a:r>
              <a:rPr lang="ru-RU" sz="2400" b="1" dirty="0" smtClean="0">
                <a:latin typeface="Arial" pitchFamily="34" charset="0"/>
                <a:cs typeface="Arial" pitchFamily="34" charset="0"/>
              </a:rPr>
              <a:t> – это смесь девяти видов молекул, поэтому в зависимости от их количественного соотношения все ее свойства, особенно плотность, изменяются.</a:t>
            </a:r>
          </a:p>
          <a:p>
            <a:pPr indent="355600" algn="just">
              <a:lnSpc>
                <a:spcPct val="80000"/>
              </a:lnSpc>
            </a:pPr>
            <a:r>
              <a:rPr lang="ru-RU" sz="2400" b="1" u="sng" dirty="0" smtClean="0">
                <a:latin typeface="Arial" pitchFamily="34" charset="0"/>
                <a:ea typeface="Times New Roman" pitchFamily="18" charset="0"/>
                <a:cs typeface="Arial" pitchFamily="34" charset="0"/>
              </a:rPr>
              <a:t>По свойствам</a:t>
            </a:r>
            <a:r>
              <a:rPr lang="ru-RU" sz="2400" b="1" dirty="0" smtClean="0">
                <a:latin typeface="Arial" pitchFamily="34" charset="0"/>
                <a:ea typeface="Times New Roman" pitchFamily="18" charset="0"/>
                <a:cs typeface="Arial" pitchFamily="34" charset="0"/>
              </a:rPr>
              <a:t> </a:t>
            </a:r>
            <a:r>
              <a:rPr lang="ru-RU" sz="24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тяжелая</a:t>
            </a:r>
            <a:r>
              <a:rPr lang="ru-RU" sz="2400" b="1" dirty="0" smtClean="0">
                <a:solidFill>
                  <a:srgbClr val="7030A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400" b="1" dirty="0"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вода</a:t>
            </a:r>
            <a:r>
              <a:rPr lang="ru-RU" sz="2400" b="1" dirty="0" smtClean="0">
                <a:latin typeface="Arial" pitchFamily="34" charset="0"/>
                <a:ea typeface="Times New Roman" pitchFamily="18" charset="0"/>
                <a:cs typeface="Arial" pitchFamily="34" charset="0"/>
              </a:rPr>
              <a:t> отличается от обычной: </a:t>
            </a:r>
            <a:r>
              <a:rPr lang="ru-RU" sz="2400" b="1" u="sng" dirty="0" smtClean="0">
                <a:latin typeface="Arial" pitchFamily="34" charset="0"/>
                <a:ea typeface="Times New Roman" pitchFamily="18" charset="0"/>
                <a:cs typeface="Arial" pitchFamily="34" charset="0"/>
              </a:rPr>
              <a:t>замерзает</a:t>
            </a:r>
            <a:r>
              <a:rPr lang="ru-RU" sz="2400" b="1" dirty="0" smtClean="0">
                <a:latin typeface="Arial" pitchFamily="34" charset="0"/>
                <a:ea typeface="Times New Roman" pitchFamily="18" charset="0"/>
                <a:cs typeface="Arial" pitchFamily="34" charset="0"/>
              </a:rPr>
              <a:t> при температуре –3,8 °С, </a:t>
            </a:r>
            <a:r>
              <a:rPr lang="ru-RU" sz="2400" b="1" u="sng" dirty="0" smtClean="0">
                <a:latin typeface="Arial" pitchFamily="34" charset="0"/>
                <a:ea typeface="Times New Roman" pitchFamily="18" charset="0"/>
                <a:cs typeface="Arial" pitchFamily="34" charset="0"/>
              </a:rPr>
              <a:t>кипит</a:t>
            </a:r>
            <a:r>
              <a:rPr lang="ru-RU" sz="2400" b="1" dirty="0" smtClean="0">
                <a:latin typeface="Arial" pitchFamily="34" charset="0"/>
                <a:ea typeface="Times New Roman" pitchFamily="18" charset="0"/>
                <a:cs typeface="Arial" pitchFamily="34" charset="0"/>
              </a:rPr>
              <a:t> при температуре 101,4 °С, ее плотность – 1,1059 г/см</a:t>
            </a:r>
            <a:r>
              <a:rPr lang="ru-RU" sz="2400" b="1" baseline="30000" dirty="0" smtClean="0">
                <a:latin typeface="Arial" pitchFamily="34" charset="0"/>
                <a:ea typeface="Times New Roman" pitchFamily="18" charset="0"/>
                <a:cs typeface="Arial" pitchFamily="34" charset="0"/>
              </a:rPr>
              <a:t>3</a:t>
            </a:r>
            <a:r>
              <a:rPr lang="ru-RU" sz="2400" b="1" dirty="0" smtClean="0">
                <a:latin typeface="Arial" pitchFamily="34" charset="0"/>
                <a:ea typeface="Times New Roman" pitchFamily="18" charset="0"/>
                <a:cs typeface="Arial" pitchFamily="34" charset="0"/>
              </a:rPr>
              <a:t> при 20 °С, максимальная плотность – при +4 °С.</a:t>
            </a:r>
            <a:endParaRPr lang="ru-RU" sz="2400" b="1" dirty="0">
              <a:latin typeface="Arial" pitchFamily="34" charset="0"/>
              <a:cs typeface="Arial" pitchFamily="34" charset="0"/>
            </a:endParaRPr>
          </a:p>
        </p:txBody>
      </p:sp>
      <p:sp>
        <p:nvSpPr>
          <p:cNvPr id="11" name="Прямоугольник 10"/>
          <p:cNvSpPr/>
          <p:nvPr/>
        </p:nvSpPr>
        <p:spPr>
          <a:xfrm>
            <a:off x="4857752" y="1428736"/>
            <a:ext cx="3714744" cy="4173450"/>
          </a:xfrm>
          <a:prstGeom prst="rect">
            <a:avLst/>
          </a:prstGeom>
        </p:spPr>
        <p:txBody>
          <a:bodyPr wrap="square">
            <a:spAutoFit/>
          </a:bodyPr>
          <a:lstStyle/>
          <a:p>
            <a:pPr lvl="0" indent="355600" algn="just" eaLnBrk="0" fontAlgn="base" hangingPunct="0">
              <a:lnSpc>
                <a:spcPct val="85000"/>
              </a:lnSpc>
              <a:spcBef>
                <a:spcPct val="0"/>
              </a:spcBef>
              <a:spcAft>
                <a:spcPct val="0"/>
              </a:spcAft>
            </a:pPr>
            <a:r>
              <a:rPr lang="ru-RU" sz="2400" b="1" dirty="0" smtClean="0">
                <a:latin typeface="Arial" pitchFamily="34" charset="0"/>
                <a:ea typeface="Times New Roman" pitchFamily="18" charset="0"/>
                <a:cs typeface="Arial" pitchFamily="34" charset="0"/>
              </a:rPr>
              <a:t>Растворимость </a:t>
            </a:r>
            <a:r>
              <a:rPr lang="ru-RU" sz="2400" b="1" dirty="0" err="1" smtClean="0">
                <a:latin typeface="Arial" pitchFamily="34" charset="0"/>
                <a:ea typeface="Times New Roman" pitchFamily="18" charset="0"/>
                <a:cs typeface="Arial" pitchFamily="34" charset="0"/>
              </a:rPr>
              <a:t>со-лей</a:t>
            </a:r>
            <a:r>
              <a:rPr lang="ru-RU" sz="2400" b="1" dirty="0" smtClean="0">
                <a:latin typeface="Arial" pitchFamily="34" charset="0"/>
                <a:ea typeface="Times New Roman" pitchFamily="18" charset="0"/>
                <a:cs typeface="Arial" pitchFamily="34" charset="0"/>
              </a:rPr>
              <a:t> в ней ниже, чем в обычной. </a:t>
            </a:r>
            <a:r>
              <a:rPr lang="ru-RU" sz="24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Тяжелая</a:t>
            </a:r>
            <a:r>
              <a:rPr lang="ru-RU" sz="2400" b="1" dirty="0" smtClean="0">
                <a:solidFill>
                  <a:srgbClr val="7030A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400" b="1" dirty="0"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вода</a:t>
            </a:r>
            <a:r>
              <a:rPr lang="ru-RU" sz="2400" b="1" dirty="0" smtClean="0">
                <a:latin typeface="Arial" pitchFamily="34" charset="0"/>
                <a:ea typeface="Times New Roman" pitchFamily="18" charset="0"/>
                <a:cs typeface="Arial" pitchFamily="34" charset="0"/>
              </a:rPr>
              <a:t> оказывает </a:t>
            </a:r>
            <a:r>
              <a:rPr lang="ru-RU" sz="2400" b="1" dirty="0" err="1" smtClean="0">
                <a:latin typeface="Arial" pitchFamily="34" charset="0"/>
                <a:ea typeface="Times New Roman" pitchFamily="18" charset="0"/>
                <a:cs typeface="Arial" pitchFamily="34" charset="0"/>
              </a:rPr>
              <a:t>тормо-зящее</a:t>
            </a:r>
            <a:r>
              <a:rPr lang="ru-RU" sz="2400" b="1" dirty="0" smtClean="0">
                <a:latin typeface="Arial" pitchFamily="34" charset="0"/>
                <a:ea typeface="Times New Roman" pitchFamily="18" charset="0"/>
                <a:cs typeface="Arial" pitchFamily="34" charset="0"/>
              </a:rPr>
              <a:t> действие на кинетику процессов в животных и </a:t>
            </a:r>
            <a:r>
              <a:rPr lang="ru-RU" sz="2400" b="1" dirty="0" err="1" smtClean="0">
                <a:latin typeface="Arial" pitchFamily="34" charset="0"/>
                <a:ea typeface="Times New Roman" pitchFamily="18" charset="0"/>
                <a:cs typeface="Arial" pitchFamily="34" charset="0"/>
              </a:rPr>
              <a:t>расти-тельных</a:t>
            </a:r>
            <a:r>
              <a:rPr lang="ru-RU" sz="2400" b="1" dirty="0" smtClean="0">
                <a:latin typeface="Arial" pitchFamily="34" charset="0"/>
                <a:ea typeface="Times New Roman" pitchFamily="18" charset="0"/>
                <a:cs typeface="Arial" pitchFamily="34" charset="0"/>
              </a:rPr>
              <a:t> организмах, </a:t>
            </a:r>
            <a:r>
              <a:rPr lang="ru-RU" sz="2400" b="1" u="sng" dirty="0" smtClean="0">
                <a:latin typeface="Arial" pitchFamily="34" charset="0"/>
                <a:ea typeface="Times New Roman" pitchFamily="18" charset="0"/>
                <a:cs typeface="Arial" pitchFamily="34" charset="0"/>
              </a:rPr>
              <a:t>применяется</a:t>
            </a:r>
            <a:r>
              <a:rPr lang="ru-RU" sz="2400" b="1" dirty="0" smtClean="0">
                <a:latin typeface="Arial" pitchFamily="34" charset="0"/>
                <a:ea typeface="Times New Roman" pitchFamily="18" charset="0"/>
                <a:cs typeface="Arial" pitchFamily="34" charset="0"/>
              </a:rPr>
              <a:t> в </a:t>
            </a:r>
            <a:r>
              <a:rPr lang="ru-RU" sz="2400" b="1" dirty="0" err="1" smtClean="0">
                <a:latin typeface="Arial" pitchFamily="34" charset="0"/>
                <a:ea typeface="Times New Roman" pitchFamily="18" charset="0"/>
                <a:cs typeface="Arial" pitchFamily="34" charset="0"/>
              </a:rPr>
              <a:t>атом-ных</a:t>
            </a:r>
            <a:r>
              <a:rPr lang="ru-RU" sz="2400" b="1" dirty="0" smtClean="0">
                <a:latin typeface="Arial" pitchFamily="34" charset="0"/>
                <a:ea typeface="Times New Roman" pitchFamily="18" charset="0"/>
                <a:cs typeface="Arial" pitchFamily="34" charset="0"/>
              </a:rPr>
              <a:t> реакторах как замедлитель </a:t>
            </a:r>
            <a:r>
              <a:rPr lang="ru-RU" sz="2400" b="1" dirty="0" err="1" smtClean="0">
                <a:latin typeface="Arial" pitchFamily="34" charset="0"/>
                <a:ea typeface="Times New Roman" pitchFamily="18" charset="0"/>
                <a:cs typeface="Arial" pitchFamily="34" charset="0"/>
              </a:rPr>
              <a:t>нейтро-нов</a:t>
            </a:r>
            <a:r>
              <a:rPr lang="ru-RU" sz="2400" b="1" dirty="0" smtClean="0">
                <a:latin typeface="Arial" pitchFamily="34" charset="0"/>
                <a:ea typeface="Times New Roman" pitchFamily="18" charset="0"/>
                <a:cs typeface="Arial" pitchFamily="34" charset="0"/>
              </a:rPr>
              <a:t> при ядерном распаде.</a:t>
            </a:r>
            <a:endParaRPr lang="ru-RU" sz="2400" b="1" dirty="0"/>
          </a:p>
        </p:txBody>
      </p:sp>
    </p:spTree>
  </p:cSld>
  <p:clrMapOvr>
    <a:masterClrMapping/>
  </p:clrMapOvr>
  <p:transition>
    <p:wipe dir="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srcRect/>
          <a:stretch>
            <a:fillRect/>
          </a:stretch>
        </p:blipFill>
        <p:spPr bwMode="auto">
          <a:xfrm>
            <a:off x="0" y="285728"/>
            <a:ext cx="9144000" cy="6572272"/>
          </a:xfrm>
          <a:prstGeom prst="rect">
            <a:avLst/>
          </a:prstGeom>
          <a:noFill/>
          <a:ln w="9525">
            <a:noFill/>
            <a:miter lim="800000"/>
            <a:headEnd/>
            <a:tailEnd/>
          </a:ln>
          <a:effectLst/>
        </p:spPr>
      </p:pic>
      <p:sp>
        <p:nvSpPr>
          <p:cNvPr id="14" name="Прямоугольник 13"/>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solidFill>
                  <a:srgbClr val="C00000"/>
                </a:solidFill>
                <a:latin typeface="Arial" pitchFamily="34" charset="0"/>
                <a:cs typeface="Arial" pitchFamily="34" charset="0"/>
              </a:rPr>
              <a:t>Сделаем запись в тетради.</a:t>
            </a:r>
          </a:p>
        </p:txBody>
      </p:sp>
      <p:cxnSp>
        <p:nvCxnSpPr>
          <p:cNvPr id="24" name="Прямая соединительная линия 23"/>
          <p:cNvCxnSpPr/>
          <p:nvPr/>
        </p:nvCxnSpPr>
        <p:spPr>
          <a:xfrm rot="5400000">
            <a:off x="2285984" y="3786190"/>
            <a:ext cx="4643470" cy="71438"/>
          </a:xfrm>
          <a:prstGeom prst="line">
            <a:avLst/>
          </a:prstGeom>
          <a:ln w="28575">
            <a:solidFill>
              <a:schemeClr val="accent2">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домой 17">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428596" y="1385588"/>
            <a:ext cx="4071966" cy="5115246"/>
          </a:xfrm>
          <a:prstGeom prst="rect">
            <a:avLst/>
          </a:prstGeom>
        </p:spPr>
        <p:txBody>
          <a:bodyPr wrap="square">
            <a:spAutoFit/>
          </a:bodyPr>
          <a:lstStyle/>
          <a:p>
            <a:pPr indent="355600" algn="just">
              <a:lnSpc>
                <a:spcPct val="85000"/>
              </a:lnSpc>
            </a:pPr>
            <a:r>
              <a:rPr lang="ru-RU" sz="2400" b="1" dirty="0" smtClean="0">
                <a:latin typeface="Arial" pitchFamily="34" charset="0"/>
                <a:ea typeface="Times New Roman" pitchFamily="18" charset="0"/>
                <a:cs typeface="Arial" pitchFamily="34" charset="0"/>
              </a:rPr>
              <a:t>Не образующие связей </a:t>
            </a:r>
            <a:r>
              <a:rPr lang="ru-RU" sz="2400" b="1" u="sng" dirty="0" smtClean="0">
                <a:latin typeface="Arial" pitchFamily="34" charset="0"/>
                <a:ea typeface="Times New Roman" pitchFamily="18" charset="0"/>
                <a:cs typeface="Arial" pitchFamily="34" charset="0"/>
              </a:rPr>
              <a:t>молекулы</a:t>
            </a:r>
            <a:r>
              <a:rPr lang="ru-RU" sz="2400" b="1" dirty="0" smtClean="0">
                <a:latin typeface="Arial" pitchFamily="34" charset="0"/>
                <a:ea typeface="Times New Roman" pitchFamily="18" charset="0"/>
                <a:cs typeface="Arial" pitchFamily="34" charset="0"/>
              </a:rPr>
              <a:t> </a:t>
            </a:r>
            <a:r>
              <a:rPr lang="ru-RU" sz="2400" b="1" dirty="0"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воды</a:t>
            </a:r>
            <a:r>
              <a:rPr lang="ru-RU" sz="2400" b="1" dirty="0" smtClean="0">
                <a:latin typeface="Arial" pitchFamily="34" charset="0"/>
                <a:ea typeface="Times New Roman" pitchFamily="18" charset="0"/>
                <a:cs typeface="Arial" pitchFamily="34" charset="0"/>
              </a:rPr>
              <a:t> до 30–60°С обладают </a:t>
            </a:r>
            <a:r>
              <a:rPr lang="ru-RU" sz="2400" b="1" dirty="0" err="1" smtClean="0">
                <a:latin typeface="Arial" pitchFamily="34" charset="0"/>
                <a:ea typeface="Times New Roman" pitchFamily="18" charset="0"/>
                <a:cs typeface="Arial" pitchFamily="34" charset="0"/>
              </a:rPr>
              <a:t>возмож-ностью</a:t>
            </a:r>
            <a:r>
              <a:rPr lang="ru-RU" sz="2400" b="1" dirty="0" smtClean="0">
                <a:latin typeface="Arial" pitchFamily="34" charset="0"/>
                <a:ea typeface="Times New Roman" pitchFamily="18" charset="0"/>
                <a:cs typeface="Arial" pitchFamily="34" charset="0"/>
              </a:rPr>
              <a:t> сохранять </a:t>
            </a:r>
            <a:r>
              <a:rPr lang="ru-RU" sz="2400" b="1" dirty="0" err="1" smtClean="0">
                <a:latin typeface="Arial" pitchFamily="34" charset="0"/>
                <a:ea typeface="Times New Roman" pitchFamily="18" charset="0"/>
                <a:cs typeface="Arial" pitchFamily="34" charset="0"/>
              </a:rPr>
              <a:t>льдо</a:t>
            </a:r>
            <a:r>
              <a:rPr lang="ru-RU" sz="2400" b="1" dirty="0" smtClean="0">
                <a:latin typeface="Arial" pitchFamily="34" charset="0"/>
                <a:ea typeface="Times New Roman" pitchFamily="18" charset="0"/>
                <a:cs typeface="Arial" pitchFamily="34" charset="0"/>
              </a:rPr>
              <a:t>-подобный каркас. </a:t>
            </a:r>
            <a:r>
              <a:rPr lang="ru-RU" sz="24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Тепло-вые аномалии </a:t>
            </a:r>
            <a:r>
              <a:rPr lang="ru-RU" sz="2400" b="1" dirty="0" smtClean="0">
                <a:latin typeface="Arial" pitchFamily="34" charset="0"/>
                <a:ea typeface="Times New Roman" pitchFamily="18" charset="0"/>
                <a:cs typeface="Arial" pitchFamily="34" charset="0"/>
              </a:rPr>
              <a:t>свойств воды в интервале температур 32–37°С странно совпадают с температурой организма человека.</a:t>
            </a:r>
          </a:p>
          <a:p>
            <a:pPr indent="355600" algn="just">
              <a:lnSpc>
                <a:spcPct val="85000"/>
              </a:lnSpc>
            </a:pPr>
            <a:r>
              <a:rPr lang="ru-RU" sz="2400" b="1" dirty="0" smtClean="0">
                <a:latin typeface="Arial" pitchFamily="34" charset="0"/>
                <a:ea typeface="Times New Roman" pitchFamily="18" charset="0"/>
                <a:cs typeface="Arial" pitchFamily="34" charset="0"/>
              </a:rPr>
              <a:t>При плавлении </a:t>
            </a:r>
            <a:r>
              <a:rPr lang="ru-RU" sz="2400" b="1" dirty="0" err="1" smtClean="0">
                <a:latin typeface="Arial" pitchFamily="34" charset="0"/>
                <a:ea typeface="Times New Roman" pitchFamily="18" charset="0"/>
                <a:cs typeface="Arial" pitchFamily="34" charset="0"/>
              </a:rPr>
              <a:t>крис-талла</a:t>
            </a:r>
            <a:r>
              <a:rPr lang="ru-RU" sz="2400" b="1" dirty="0" smtClean="0">
                <a:latin typeface="Arial" pitchFamily="34" charset="0"/>
                <a:ea typeface="Times New Roman" pitchFamily="18" charset="0"/>
                <a:cs typeface="Arial" pitchFamily="34" charset="0"/>
              </a:rPr>
              <a:t> разрушается около 15 % всех водородных связей, поэтому в жидкой воде при темпе-</a:t>
            </a:r>
            <a:endParaRPr lang="ru-RU" sz="2400" dirty="0"/>
          </a:p>
        </p:txBody>
      </p:sp>
      <p:sp>
        <p:nvSpPr>
          <p:cNvPr id="9" name="Прямоугольник 8"/>
          <p:cNvSpPr/>
          <p:nvPr/>
        </p:nvSpPr>
        <p:spPr>
          <a:xfrm>
            <a:off x="4643438" y="1370510"/>
            <a:ext cx="4071966" cy="4487382"/>
          </a:xfrm>
          <a:prstGeom prst="rect">
            <a:avLst/>
          </a:prstGeom>
        </p:spPr>
        <p:txBody>
          <a:bodyPr wrap="square">
            <a:spAutoFit/>
          </a:bodyPr>
          <a:lstStyle/>
          <a:p>
            <a:pPr algn="just">
              <a:lnSpc>
                <a:spcPct val="85000"/>
              </a:lnSpc>
            </a:pPr>
            <a:r>
              <a:rPr lang="ru-RU" sz="2400" b="1" dirty="0" err="1" smtClean="0">
                <a:latin typeface="Arial" pitchFamily="34" charset="0"/>
                <a:ea typeface="Times New Roman" pitchFamily="18" charset="0"/>
                <a:cs typeface="Arial" pitchFamily="34" charset="0"/>
              </a:rPr>
              <a:t>ратуре</a:t>
            </a:r>
            <a:r>
              <a:rPr lang="ru-RU" sz="2400" b="1" dirty="0" smtClean="0">
                <a:latin typeface="Arial" pitchFamily="34" charset="0"/>
                <a:ea typeface="Times New Roman" pitchFamily="18" charset="0"/>
                <a:cs typeface="Arial" pitchFamily="34" charset="0"/>
              </a:rPr>
              <a:t>, близкой к 0 °С, сохраняются </a:t>
            </a:r>
            <a:r>
              <a:rPr lang="ru-RU" sz="2400" b="1" dirty="0" err="1" smtClean="0">
                <a:latin typeface="Arial" pitchFamily="34" charset="0"/>
                <a:ea typeface="Times New Roman" pitchFamily="18" charset="0"/>
                <a:cs typeface="Arial" pitchFamily="34" charset="0"/>
              </a:rPr>
              <a:t>структур-ные</a:t>
            </a:r>
            <a:r>
              <a:rPr lang="ru-RU" sz="2400" b="1" dirty="0" smtClean="0">
                <a:latin typeface="Arial" pitchFamily="34" charset="0"/>
                <a:ea typeface="Times New Roman" pitchFamily="18" charset="0"/>
                <a:cs typeface="Arial" pitchFamily="34" charset="0"/>
              </a:rPr>
              <a:t> фрагменты льда с пространственной </a:t>
            </a:r>
            <a:r>
              <a:rPr lang="ru-RU" sz="2400" b="1" dirty="0" err="1" smtClean="0">
                <a:latin typeface="Arial" pitchFamily="34" charset="0"/>
                <a:ea typeface="Times New Roman" pitchFamily="18" charset="0"/>
                <a:cs typeface="Arial" pitchFamily="34" charset="0"/>
              </a:rPr>
              <a:t>регу-лярностью</a:t>
            </a:r>
            <a:r>
              <a:rPr lang="ru-RU" sz="2400" b="1" dirty="0" smtClean="0">
                <a:latin typeface="Arial" pitchFamily="34" charset="0"/>
                <a:ea typeface="Times New Roman" pitchFamily="18" charset="0"/>
                <a:cs typeface="Arial" pitchFamily="34" charset="0"/>
              </a:rPr>
              <a:t>.</a:t>
            </a:r>
            <a:endParaRPr lang="ru-RU" sz="2400" dirty="0" smtClean="0"/>
          </a:p>
          <a:p>
            <a:pPr indent="355600" algn="just">
              <a:lnSpc>
                <a:spcPct val="85000"/>
              </a:lnSpc>
            </a:pPr>
            <a:r>
              <a:rPr lang="ru-RU" sz="2400" b="1" u="sng"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Максимум</a:t>
            </a:r>
            <a:r>
              <a:rPr lang="ru-RU" sz="24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4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плотности</a:t>
            </a:r>
            <a:r>
              <a:rPr lang="ru-RU" sz="24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400" b="1" u="sng"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при температуре 4 °С</a:t>
            </a:r>
            <a:r>
              <a:rPr lang="ru-RU" sz="2400" b="1" u="sng" dirty="0" smtClean="0">
                <a:latin typeface="Arial" pitchFamily="34" charset="0"/>
                <a:ea typeface="Times New Roman" pitchFamily="18" charset="0"/>
                <a:cs typeface="Arial" pitchFamily="34" charset="0"/>
              </a:rPr>
              <a:t> </a:t>
            </a:r>
            <a:r>
              <a:rPr lang="ru-RU" sz="2400" b="1" dirty="0" smtClean="0">
                <a:latin typeface="Arial" pitchFamily="34" charset="0"/>
                <a:ea typeface="Times New Roman" pitchFamily="18" charset="0"/>
                <a:cs typeface="Arial" pitchFamily="34" charset="0"/>
              </a:rPr>
              <a:t>обусловлен </a:t>
            </a:r>
            <a:r>
              <a:rPr lang="ru-RU" sz="2400" b="1" dirty="0" err="1"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связан-ностью</a:t>
            </a:r>
            <a:r>
              <a:rPr lang="ru-RU" sz="2400" b="1" dirty="0"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молекул воды в плотную </a:t>
            </a:r>
            <a:r>
              <a:rPr lang="ru-RU" sz="2400" b="1" dirty="0" err="1"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пространствен-ную</a:t>
            </a:r>
            <a:r>
              <a:rPr lang="ru-RU" sz="2400" b="1" dirty="0"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структуру</a:t>
            </a:r>
            <a:r>
              <a:rPr lang="ru-RU" sz="2400" b="1" dirty="0" smtClean="0">
                <a:latin typeface="Arial" pitchFamily="34" charset="0"/>
                <a:ea typeface="Times New Roman" pitchFamily="18" charset="0"/>
                <a:cs typeface="Arial" pitchFamily="34" charset="0"/>
              </a:rPr>
              <a:t>, при других температурах структура имеет </a:t>
            </a:r>
            <a:r>
              <a:rPr lang="ru-RU" sz="2400" b="1" dirty="0" err="1" smtClean="0">
                <a:latin typeface="Arial" pitchFamily="34" charset="0"/>
                <a:ea typeface="Times New Roman" pitchFamily="18" charset="0"/>
                <a:cs typeface="Arial" pitchFamily="34" charset="0"/>
              </a:rPr>
              <a:t>мень-шую</a:t>
            </a:r>
            <a:r>
              <a:rPr lang="ru-RU" sz="2400" b="1" dirty="0" smtClean="0">
                <a:latin typeface="Arial" pitchFamily="34" charset="0"/>
                <a:ea typeface="Times New Roman" pitchFamily="18" charset="0"/>
                <a:cs typeface="Arial" pitchFamily="34" charset="0"/>
              </a:rPr>
              <a:t> плотность.</a:t>
            </a:r>
          </a:p>
        </p:txBody>
      </p:sp>
    </p:spTree>
  </p:cSld>
  <p:clrMapOvr>
    <a:masterClrMapping/>
  </p:clrMapOvr>
  <p:transition>
    <p:wipe dir="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srcRect/>
          <a:stretch>
            <a:fillRect/>
          </a:stretch>
        </p:blipFill>
        <p:spPr bwMode="auto">
          <a:xfrm>
            <a:off x="0" y="285728"/>
            <a:ext cx="9144000" cy="6572272"/>
          </a:xfrm>
          <a:prstGeom prst="rect">
            <a:avLst/>
          </a:prstGeom>
          <a:noFill/>
          <a:ln w="9525">
            <a:noFill/>
            <a:miter lim="800000"/>
            <a:headEnd/>
            <a:tailEnd/>
          </a:ln>
          <a:effectLst/>
        </p:spPr>
      </p:pic>
      <p:sp>
        <p:nvSpPr>
          <p:cNvPr id="14" name="Прямоугольник 13"/>
          <p:cNvSpPr/>
          <p:nvPr/>
        </p:nvSpPr>
        <p:spPr>
          <a:xfrm>
            <a:off x="71406" y="32391"/>
            <a:ext cx="8358246" cy="458587"/>
          </a:xfrm>
          <a:prstGeom prst="rect">
            <a:avLst/>
          </a:prstGeom>
        </p:spPr>
        <p:txBody>
          <a:bodyPr wrap="square">
            <a:spAutoFit/>
          </a:bodyPr>
          <a:lstStyle/>
          <a:p>
            <a:pPr indent="452438" algn="just" fontAlgn="base">
              <a:lnSpc>
                <a:spcPct val="85000"/>
              </a:lnSpc>
              <a:spcBef>
                <a:spcPct val="0"/>
              </a:spcBef>
              <a:spcAft>
                <a:spcPct val="0"/>
              </a:spcAft>
            </a:pPr>
            <a:r>
              <a:rPr lang="ru-RU" sz="2800" b="1" dirty="0" smtClean="0">
                <a:solidFill>
                  <a:srgbClr val="C00000"/>
                </a:solidFill>
                <a:latin typeface="Arial" pitchFamily="34" charset="0"/>
                <a:cs typeface="Arial" pitchFamily="34" charset="0"/>
              </a:rPr>
              <a:t>Сделаем запись в тетради.</a:t>
            </a:r>
          </a:p>
        </p:txBody>
      </p:sp>
      <p:cxnSp>
        <p:nvCxnSpPr>
          <p:cNvPr id="24" name="Прямая соединительная линия 23"/>
          <p:cNvCxnSpPr/>
          <p:nvPr/>
        </p:nvCxnSpPr>
        <p:spPr>
          <a:xfrm rot="5400000">
            <a:off x="2357422" y="3786190"/>
            <a:ext cx="4643470" cy="71438"/>
          </a:xfrm>
          <a:prstGeom prst="line">
            <a:avLst/>
          </a:prstGeom>
          <a:ln w="28575">
            <a:solidFill>
              <a:schemeClr val="accent2">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домой 17">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Прямоугольник 10"/>
          <p:cNvSpPr/>
          <p:nvPr/>
        </p:nvSpPr>
        <p:spPr>
          <a:xfrm>
            <a:off x="428596" y="1500174"/>
            <a:ext cx="4143404" cy="4487382"/>
          </a:xfrm>
          <a:prstGeom prst="rect">
            <a:avLst/>
          </a:prstGeom>
        </p:spPr>
        <p:txBody>
          <a:bodyPr wrap="square">
            <a:spAutoFit/>
          </a:bodyPr>
          <a:lstStyle/>
          <a:p>
            <a:pPr indent="355600" algn="just">
              <a:lnSpc>
                <a:spcPct val="85000"/>
              </a:lnSpc>
            </a:pPr>
            <a:r>
              <a:rPr lang="ru-RU" sz="2400" b="1" u="sng" dirty="0" smtClean="0">
                <a:latin typeface="Arial" pitchFamily="34" charset="0"/>
                <a:ea typeface="Times New Roman" pitchFamily="18" charset="0"/>
                <a:cs typeface="Arial" pitchFamily="34" charset="0"/>
              </a:rPr>
              <a:t>Наличием</a:t>
            </a:r>
            <a:r>
              <a:rPr lang="ru-RU" sz="2400" b="1" dirty="0" smtClean="0">
                <a:latin typeface="Arial" pitchFamily="34" charset="0"/>
                <a:ea typeface="Times New Roman" pitchFamily="18" charset="0"/>
                <a:cs typeface="Arial" pitchFamily="34" charset="0"/>
              </a:rPr>
              <a:t> </a:t>
            </a:r>
            <a:r>
              <a:rPr lang="ru-RU" sz="24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водородных связей</a:t>
            </a:r>
            <a:r>
              <a:rPr lang="ru-RU" sz="2400" b="1" dirty="0" smtClean="0">
                <a:latin typeface="Arial" pitchFamily="34" charset="0"/>
                <a:ea typeface="Times New Roman" pitchFamily="18" charset="0"/>
                <a:cs typeface="Arial" pitchFamily="34" charset="0"/>
              </a:rPr>
              <a:t> объясняются </a:t>
            </a:r>
            <a:r>
              <a:rPr lang="ru-RU" sz="2400" b="1" u="sng" dirty="0" smtClean="0">
                <a:latin typeface="Arial" pitchFamily="34" charset="0"/>
                <a:ea typeface="Times New Roman" pitchFamily="18" charset="0"/>
                <a:cs typeface="Arial" pitchFamily="34" charset="0"/>
              </a:rPr>
              <a:t>аномалии </a:t>
            </a:r>
            <a:r>
              <a:rPr lang="ru-RU" sz="2400" b="1" u="sng" dirty="0"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воды</a:t>
            </a:r>
            <a:r>
              <a:rPr lang="ru-RU" sz="2400" b="1" dirty="0" smtClean="0">
                <a:latin typeface="Arial" pitchFamily="34" charset="0"/>
                <a:ea typeface="Times New Roman" pitchFamily="18" charset="0"/>
                <a:cs typeface="Arial" pitchFamily="34" charset="0"/>
              </a:rPr>
              <a:t>: при плавлении происходит рост плотности воды, одновременно длина </a:t>
            </a:r>
            <a:r>
              <a:rPr lang="ru-RU" sz="2400" b="1" dirty="0" err="1" smtClean="0">
                <a:latin typeface="Arial" pitchFamily="34" charset="0"/>
                <a:ea typeface="Times New Roman" pitchFamily="18" charset="0"/>
                <a:cs typeface="Arial" pitchFamily="34" charset="0"/>
              </a:rPr>
              <a:t>во-дородных</a:t>
            </a:r>
            <a:r>
              <a:rPr lang="ru-RU" sz="2400" b="1" dirty="0" smtClean="0">
                <a:latin typeface="Arial" pitchFamily="34" charset="0"/>
                <a:ea typeface="Times New Roman" pitchFamily="18" charset="0"/>
                <a:cs typeface="Arial" pitchFamily="34" charset="0"/>
              </a:rPr>
              <a:t> связей </a:t>
            </a:r>
            <a:r>
              <a:rPr lang="ru-RU" sz="2400" b="1" dirty="0" err="1" smtClean="0">
                <a:latin typeface="Arial" pitchFamily="34" charset="0"/>
                <a:ea typeface="Times New Roman" pitchFamily="18" charset="0"/>
                <a:cs typeface="Arial" pitchFamily="34" charset="0"/>
              </a:rPr>
              <a:t>увели-чивается</a:t>
            </a:r>
            <a:r>
              <a:rPr lang="ru-RU" sz="2400" b="1" dirty="0" smtClean="0">
                <a:latin typeface="Arial" pitchFamily="34" charset="0"/>
                <a:ea typeface="Times New Roman" pitchFamily="18" charset="0"/>
                <a:cs typeface="Arial" pitchFamily="34" charset="0"/>
              </a:rPr>
              <a:t> и плотность уменьшается. Совместное действие двух факторов </a:t>
            </a:r>
            <a:r>
              <a:rPr lang="ru-RU" sz="2400" b="1" dirty="0" err="1" smtClean="0">
                <a:latin typeface="Arial" pitchFamily="34" charset="0"/>
                <a:ea typeface="Times New Roman" pitchFamily="18" charset="0"/>
                <a:cs typeface="Arial" pitchFamily="34" charset="0"/>
              </a:rPr>
              <a:t>объяс-няет</a:t>
            </a:r>
            <a:r>
              <a:rPr lang="ru-RU" sz="2400" b="1" dirty="0" smtClean="0">
                <a:latin typeface="Arial" pitchFamily="34" charset="0"/>
                <a:ea typeface="Times New Roman" pitchFamily="18" charset="0"/>
                <a:cs typeface="Arial" pitchFamily="34" charset="0"/>
              </a:rPr>
              <a:t> наличие </a:t>
            </a:r>
            <a:r>
              <a:rPr lang="ru-RU" sz="2400" b="1" u="sng" dirty="0" smtClean="0">
                <a:latin typeface="Arial" pitchFamily="34" charset="0"/>
                <a:ea typeface="Times New Roman" pitchFamily="18" charset="0"/>
                <a:cs typeface="Arial" pitchFamily="34" charset="0"/>
              </a:rPr>
              <a:t>максимума</a:t>
            </a:r>
            <a:r>
              <a:rPr lang="ru-RU" sz="2400" b="1" dirty="0" smtClean="0">
                <a:latin typeface="Arial" pitchFamily="34" charset="0"/>
                <a:ea typeface="Times New Roman" pitchFamily="18" charset="0"/>
                <a:cs typeface="Arial" pitchFamily="34" charset="0"/>
              </a:rPr>
              <a:t> </a:t>
            </a:r>
            <a:r>
              <a:rPr lang="ru-RU" sz="24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плотности</a:t>
            </a:r>
            <a:r>
              <a:rPr lang="ru-RU" sz="2400" b="1" i="1" dirty="0" smtClean="0">
                <a:latin typeface="Arial" pitchFamily="34" charset="0"/>
                <a:ea typeface="Times New Roman" pitchFamily="18" charset="0"/>
                <a:cs typeface="Arial" pitchFamily="34" charset="0"/>
              </a:rPr>
              <a:t> </a:t>
            </a:r>
            <a:r>
              <a:rPr lang="ru-RU" sz="2400" b="1" dirty="0"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воды</a:t>
            </a:r>
            <a:r>
              <a:rPr lang="ru-RU" sz="2400" b="1" dirty="0" smtClean="0">
                <a:latin typeface="Arial" pitchFamily="34" charset="0"/>
                <a:ea typeface="Times New Roman" pitchFamily="18" charset="0"/>
                <a:cs typeface="Arial" pitchFamily="34" charset="0"/>
              </a:rPr>
              <a:t> – </a:t>
            </a:r>
            <a:r>
              <a:rPr lang="ru-RU" sz="24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1 г/см</a:t>
            </a:r>
            <a:r>
              <a:rPr lang="ru-RU" sz="2400" b="1" baseline="30000"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3</a:t>
            </a:r>
            <a:r>
              <a:rPr lang="ru-RU" sz="24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400" b="1" u="sng" dirty="0" smtClean="0">
                <a:latin typeface="Arial" pitchFamily="34" charset="0"/>
                <a:ea typeface="Times New Roman" pitchFamily="18" charset="0"/>
                <a:cs typeface="Arial" pitchFamily="34" charset="0"/>
              </a:rPr>
              <a:t>при температуре 3,98 °С</a:t>
            </a:r>
            <a:r>
              <a:rPr lang="ru-RU" sz="2400" b="1" dirty="0" smtClean="0">
                <a:latin typeface="Arial" pitchFamily="34" charset="0"/>
                <a:ea typeface="Times New Roman" pitchFamily="18" charset="0"/>
                <a:cs typeface="Arial" pitchFamily="34" charset="0"/>
              </a:rPr>
              <a:t>. </a:t>
            </a:r>
            <a:endParaRPr lang="ru-RU" sz="2400" dirty="0"/>
          </a:p>
        </p:txBody>
      </p:sp>
    </p:spTree>
  </p:cSld>
  <p:clrMapOvr>
    <a:masterClrMapping/>
  </p:clrMapOvr>
  <p:transition>
    <p:wipe dir="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026" name="Picture 2" descr="D:\23.05.13-домашние документы\Лаб. раб YES\Виртуальные лабораторные YES\Анимашки и картинки\Вода, жидкости,\a10.gif"/>
          <p:cNvPicPr>
            <a:picLocks noChangeAspect="1" noChangeArrowheads="1" noCrop="1"/>
          </p:cNvPicPr>
          <p:nvPr/>
        </p:nvPicPr>
        <p:blipFill>
          <a:blip r:embed="rId3" cstate="print"/>
          <a:srcRect/>
          <a:stretch>
            <a:fillRect/>
          </a:stretch>
        </p:blipFill>
        <p:spPr bwMode="auto">
          <a:xfrm>
            <a:off x="7643834" y="142852"/>
            <a:ext cx="1485900" cy="1362075"/>
          </a:xfrm>
          <a:prstGeom prst="rect">
            <a:avLst/>
          </a:prstGeom>
          <a:noFill/>
        </p:spPr>
      </p:pic>
      <p:pic>
        <p:nvPicPr>
          <p:cNvPr id="1027" name="Picture 3" descr="D:\23.05.13-домашние документы\Лаб. раб YES\Виртуальные лабораторные YES\Анимашки и картинки\Вода, жидкости,\liquid_diffusion1.gif"/>
          <p:cNvPicPr>
            <a:picLocks noChangeAspect="1" noChangeArrowheads="1" noCrop="1"/>
          </p:cNvPicPr>
          <p:nvPr/>
        </p:nvPicPr>
        <p:blipFill>
          <a:blip r:embed="rId4" cstate="print"/>
          <a:srcRect/>
          <a:stretch>
            <a:fillRect/>
          </a:stretch>
        </p:blipFill>
        <p:spPr bwMode="auto">
          <a:xfrm>
            <a:off x="1" y="0"/>
            <a:ext cx="928662" cy="1678191"/>
          </a:xfrm>
          <a:prstGeom prst="rect">
            <a:avLst/>
          </a:prstGeom>
          <a:noFill/>
        </p:spPr>
      </p:pic>
      <p:sp>
        <p:nvSpPr>
          <p:cNvPr id="9" name="Прямоугольник 8"/>
          <p:cNvSpPr/>
          <p:nvPr/>
        </p:nvSpPr>
        <p:spPr>
          <a:xfrm>
            <a:off x="636996" y="142852"/>
            <a:ext cx="7657866" cy="1038041"/>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5000"/>
              </a:lnSpc>
            </a:pPr>
            <a:r>
              <a:rPr lang="ru-RU" sz="3600" b="1" dirty="0" smtClean="0">
                <a:ln w="11430"/>
                <a:solidFill>
                  <a:srgbClr val="C00000"/>
                </a:solidFill>
                <a:effectLst>
                  <a:outerShdw blurRad="80000" dist="40000" dir="5040000" algn="tl">
                    <a:srgbClr val="000000">
                      <a:alpha val="30000"/>
                    </a:srgbClr>
                  </a:outerShdw>
                </a:effectLst>
                <a:latin typeface="Arial Black" pitchFamily="34" charset="0"/>
                <a:ea typeface="Times New Roman"/>
                <a:cs typeface="Arial" pitchFamily="34" charset="0"/>
              </a:rPr>
              <a:t>Свойства </a:t>
            </a:r>
            <a:r>
              <a:rPr lang="ru-RU" sz="3600" b="1" dirty="0" smtClean="0">
                <a:ln w="11430"/>
                <a:solidFill>
                  <a:srgbClr val="0000FF"/>
                </a:solidFill>
                <a:effectLst>
                  <a:outerShdw blurRad="80000" dist="40000" dir="5040000" algn="tl">
                    <a:srgbClr val="000000">
                      <a:alpha val="30000"/>
                    </a:srgbClr>
                  </a:outerShdw>
                </a:effectLst>
                <a:latin typeface="Arial Black" pitchFamily="34" charset="0"/>
                <a:ea typeface="Times New Roman"/>
                <a:cs typeface="Arial" pitchFamily="34" charset="0"/>
              </a:rPr>
              <a:t>водных растворов</a:t>
            </a:r>
            <a:r>
              <a:rPr lang="ru-RU" sz="3600" b="1" dirty="0" smtClean="0">
                <a:ln w="11430"/>
                <a:solidFill>
                  <a:srgbClr val="C00000"/>
                </a:solidFill>
                <a:effectLst>
                  <a:outerShdw blurRad="80000" dist="40000" dir="5040000" algn="tl">
                    <a:srgbClr val="000000">
                      <a:alpha val="30000"/>
                    </a:srgbClr>
                  </a:outerShdw>
                </a:effectLst>
                <a:latin typeface="Arial Black" pitchFamily="34" charset="0"/>
                <a:ea typeface="Times New Roman"/>
                <a:cs typeface="Arial" pitchFamily="34" charset="0"/>
              </a:rPr>
              <a:t>.</a:t>
            </a:r>
            <a:endParaRPr lang="ru-RU" sz="3600" b="1" dirty="0" smtClean="0">
              <a:ln w="11430"/>
              <a:solidFill>
                <a:srgbClr val="C00000"/>
              </a:solidFill>
              <a:effectLst>
                <a:outerShdw blurRad="80000" dist="40000" dir="5040000" algn="tl">
                  <a:srgbClr val="000000">
                    <a:alpha val="30000"/>
                  </a:srgbClr>
                </a:outerShdw>
              </a:effectLst>
              <a:latin typeface="Arial Black" pitchFamily="34" charset="0"/>
            </a:endParaRPr>
          </a:p>
          <a:p>
            <a:pPr algn="ctr">
              <a:lnSpc>
                <a:spcPct val="85000"/>
              </a:lnSpc>
            </a:pPr>
            <a:r>
              <a:rPr lang="ru-RU" sz="3600" b="1" dirty="0" smtClean="0">
                <a:ln w="11430"/>
                <a:solidFill>
                  <a:srgbClr val="C00000"/>
                </a:solidFill>
                <a:effectLst>
                  <a:outerShdw blurRad="80000" dist="40000" dir="5040000" algn="tl">
                    <a:srgbClr val="000000">
                      <a:alpha val="30000"/>
                    </a:srgbClr>
                  </a:outerShdw>
                </a:effectLst>
                <a:latin typeface="Arial Black" pitchFamily="34" charset="0"/>
              </a:rPr>
              <a:t>Химическое равновесие</a:t>
            </a:r>
            <a:endParaRPr lang="ru-RU" sz="3600" b="1" dirty="0">
              <a:ln w="11430"/>
              <a:solidFill>
                <a:srgbClr val="C00000"/>
              </a:solidFill>
              <a:effectLst>
                <a:outerShdw blurRad="80000" dist="40000" dir="5040000" algn="tl">
                  <a:srgbClr val="000000">
                    <a:alpha val="30000"/>
                  </a:srgbClr>
                </a:outerShdw>
              </a:effectLst>
              <a:latin typeface="Arial Black" pitchFamily="34" charset="0"/>
            </a:endParaRPr>
          </a:p>
        </p:txBody>
      </p:sp>
      <p:sp>
        <p:nvSpPr>
          <p:cNvPr id="11" name="Прямоугольник 10"/>
          <p:cNvSpPr/>
          <p:nvPr/>
        </p:nvSpPr>
        <p:spPr>
          <a:xfrm>
            <a:off x="142844" y="1352381"/>
            <a:ext cx="8858312" cy="5219891"/>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Химические </a:t>
            </a:r>
            <a:r>
              <a:rPr lang="ru-RU" sz="2800" b="1" u="sng"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реакции обратимы</a:t>
            </a:r>
            <a:r>
              <a:rPr lang="ru-RU" sz="2800" b="1" dirty="0" smtClean="0">
                <a:latin typeface="Arial" pitchFamily="34" charset="0"/>
                <a:ea typeface="Times New Roman" pitchFamily="18" charset="0"/>
                <a:cs typeface="Arial" pitchFamily="34" charset="0"/>
              </a:rPr>
              <a:t>, т.е. их течение возможно в прямом и обратном направлениях:</a:t>
            </a:r>
            <a:endParaRPr lang="ru-RU" sz="2800" b="1" dirty="0" smtClean="0">
              <a:latin typeface="Arial" pitchFamily="34" charset="0"/>
              <a:cs typeface="Arial" pitchFamily="34" charset="0"/>
            </a:endParaRPr>
          </a:p>
          <a:p>
            <a:pPr lvl="0" algn="ctr"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Н</a:t>
            </a:r>
            <a:r>
              <a:rPr lang="ru-RU" sz="2800" b="1" baseline="-30000" dirty="0" smtClean="0">
                <a:latin typeface="Arial" pitchFamily="34" charset="0"/>
                <a:ea typeface="Times New Roman" pitchFamily="18" charset="0"/>
                <a:cs typeface="Arial" pitchFamily="34" charset="0"/>
              </a:rPr>
              <a:t>2</a:t>
            </a:r>
            <a:r>
              <a:rPr lang="ru-RU" sz="2800" b="1" dirty="0" smtClean="0">
                <a:latin typeface="Arial" pitchFamily="34" charset="0"/>
                <a:ea typeface="Times New Roman" pitchFamily="18" charset="0"/>
                <a:cs typeface="Arial" pitchFamily="34" charset="0"/>
              </a:rPr>
              <a:t>O + Н</a:t>
            </a:r>
            <a:r>
              <a:rPr lang="ru-RU" sz="2800" b="1" baseline="-30000" dirty="0" smtClean="0">
                <a:latin typeface="Arial" pitchFamily="34" charset="0"/>
                <a:ea typeface="Times New Roman" pitchFamily="18" charset="0"/>
                <a:cs typeface="Arial" pitchFamily="34" charset="0"/>
              </a:rPr>
              <a:t>2</a:t>
            </a:r>
            <a:r>
              <a:rPr lang="ru-RU" sz="2800" b="1" dirty="0" smtClean="0">
                <a:latin typeface="Arial" pitchFamily="34" charset="0"/>
                <a:ea typeface="Times New Roman" pitchFamily="18" charset="0"/>
                <a:cs typeface="Arial" pitchFamily="34" charset="0"/>
              </a:rPr>
              <a:t>O </a:t>
            </a:r>
            <a:r>
              <a:rPr lang="ru-RU" sz="2800" b="1" dirty="0" smtClean="0">
                <a:latin typeface="Arial" pitchFamily="34" charset="0"/>
                <a:ea typeface="Times New Roman" pitchFamily="18" charset="0"/>
                <a:cs typeface="Arial" pitchFamily="34" charset="0"/>
                <a:sym typeface="Symbol" pitchFamily="18" charset="2"/>
              </a:rPr>
              <a:t></a:t>
            </a:r>
            <a:r>
              <a:rPr lang="ru-RU" sz="2800" b="1" dirty="0" smtClean="0">
                <a:latin typeface="Arial" pitchFamily="34" charset="0"/>
                <a:ea typeface="Times New Roman" pitchFamily="18" charset="0"/>
                <a:cs typeface="Arial" pitchFamily="34" charset="0"/>
              </a:rPr>
              <a:t> Н</a:t>
            </a:r>
            <a:r>
              <a:rPr lang="ru-RU" sz="2800" b="1" baseline="-30000" dirty="0" smtClean="0">
                <a:latin typeface="Arial" pitchFamily="34" charset="0"/>
                <a:ea typeface="Times New Roman" pitchFamily="18" charset="0"/>
                <a:cs typeface="Arial" pitchFamily="34" charset="0"/>
                <a:sym typeface="Symbol" pitchFamily="18" charset="2"/>
              </a:rPr>
              <a:t>3</a:t>
            </a:r>
            <a:r>
              <a:rPr lang="ru-RU" sz="2800" b="1" dirty="0" smtClean="0">
                <a:latin typeface="Arial" pitchFamily="34" charset="0"/>
                <a:ea typeface="Times New Roman" pitchFamily="18" charset="0"/>
                <a:cs typeface="Arial" pitchFamily="34" charset="0"/>
                <a:sym typeface="Symbol" pitchFamily="18" charset="2"/>
              </a:rPr>
              <a:t>O</a:t>
            </a:r>
            <a:r>
              <a:rPr lang="ru-RU" sz="2800" b="1" baseline="30000" dirty="0" smtClean="0">
                <a:latin typeface="Arial" pitchFamily="34" charset="0"/>
                <a:ea typeface="Times New Roman" pitchFamily="18" charset="0"/>
                <a:cs typeface="Arial" pitchFamily="34" charset="0"/>
                <a:sym typeface="Symbol" pitchFamily="18" charset="2"/>
              </a:rPr>
              <a:t>+</a:t>
            </a:r>
            <a:r>
              <a:rPr lang="ru-RU" sz="2800" b="1" dirty="0" smtClean="0">
                <a:latin typeface="Arial" pitchFamily="34" charset="0"/>
                <a:ea typeface="Times New Roman" pitchFamily="18" charset="0"/>
                <a:cs typeface="Arial" pitchFamily="34" charset="0"/>
                <a:sym typeface="Symbol" pitchFamily="18" charset="2"/>
              </a:rPr>
              <a:t> + ОН</a:t>
            </a:r>
            <a:r>
              <a:rPr lang="ru-RU" sz="2800" b="1" baseline="30000" dirty="0" smtClean="0">
                <a:latin typeface="Arial" pitchFamily="34" charset="0"/>
                <a:ea typeface="Times New Roman" pitchFamily="18" charset="0"/>
                <a:cs typeface="Arial" pitchFamily="34" charset="0"/>
                <a:sym typeface="Symbol" pitchFamily="18" charset="2"/>
              </a:rPr>
              <a:t>–</a:t>
            </a:r>
            <a:r>
              <a:rPr lang="ru-RU" sz="2800" b="1" dirty="0" smtClean="0">
                <a:latin typeface="Arial" pitchFamily="34" charset="0"/>
                <a:ea typeface="Times New Roman" pitchFamily="18" charset="0"/>
                <a:cs typeface="Arial" pitchFamily="34" charset="0"/>
                <a:sym typeface="Symbol" pitchFamily="18" charset="2"/>
              </a:rPr>
              <a:t>.</a:t>
            </a:r>
            <a:endParaRPr lang="ru-RU" sz="2800" b="1" dirty="0" smtClean="0">
              <a:latin typeface="Arial" pitchFamily="34" charset="0"/>
              <a:cs typeface="Arial" pitchFamily="34" charset="0"/>
              <a:sym typeface="Symbol" pitchFamily="18" charset="2"/>
            </a:endParaRPr>
          </a:p>
          <a:p>
            <a:pPr lvl="0" indent="450850" algn="just"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sym typeface="Symbol" pitchFamily="18" charset="2"/>
              </a:rPr>
              <a:t>Оба процесса протекают одновременно и независимо друг от друга, но скорость одного из них превышает скорость другого на начальной стадии. По мере накопления продуктов реакции количество прямых и обратных превращений становится равным – наступает равновесие.</a:t>
            </a:r>
            <a:endParaRPr lang="ru-RU" sz="2800" b="1" dirty="0" smtClean="0">
              <a:latin typeface="Arial" pitchFamily="34" charset="0"/>
              <a:cs typeface="Arial" pitchFamily="34" charset="0"/>
              <a:sym typeface="Symbol" pitchFamily="18" charset="2"/>
            </a:endParaRPr>
          </a:p>
          <a:p>
            <a:pPr lvl="0" indent="450850" algn="just" eaLnBrk="0" fontAlgn="base" hangingPunct="0">
              <a:lnSpc>
                <a:spcPct val="85000"/>
              </a:lnSpc>
              <a:spcBef>
                <a:spcPct val="0"/>
              </a:spcBef>
              <a:spcAft>
                <a:spcPct val="0"/>
              </a:spcAft>
            </a:pP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Химическое равновесие </a:t>
            </a:r>
            <a:r>
              <a:rPr lang="ru-RU" sz="2800" b="1" dirty="0" smtClean="0">
                <a:latin typeface="Arial" pitchFamily="34" charset="0"/>
                <a:ea typeface="Times New Roman" pitchFamily="18" charset="0"/>
                <a:cs typeface="Arial" pitchFamily="34" charset="0"/>
                <a:sym typeface="Symbol" pitchFamily="18" charset="2"/>
              </a:rPr>
              <a:t>является </a:t>
            </a:r>
            <a:r>
              <a:rPr lang="ru-RU" sz="2800" b="1" u="sng" dirty="0" smtClean="0">
                <a:latin typeface="Arial" pitchFamily="34" charset="0"/>
                <a:ea typeface="Times New Roman" pitchFamily="18" charset="0"/>
                <a:cs typeface="Arial" pitchFamily="34" charset="0"/>
                <a:sym typeface="Symbol" pitchFamily="18" charset="2"/>
              </a:rPr>
              <a:t>динамическим</a:t>
            </a:r>
            <a:r>
              <a:rPr lang="ru-RU" sz="2800" b="1" dirty="0" smtClean="0">
                <a:latin typeface="Arial" pitchFamily="34" charset="0"/>
                <a:ea typeface="Times New Roman" pitchFamily="18" charset="0"/>
                <a:cs typeface="Arial" pitchFamily="34" charset="0"/>
                <a:sym typeface="Symbol" pitchFamily="18" charset="2"/>
              </a:rPr>
              <a:t>, изменяющимся в пространстве и во времени.</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Прямоугольник 6"/>
          <p:cNvSpPr/>
          <p:nvPr/>
        </p:nvSpPr>
        <p:spPr>
          <a:xfrm>
            <a:off x="142844" y="142852"/>
            <a:ext cx="8858312" cy="4121128"/>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Равновесное состояние нарушается при воздействии внешних факторов – изменении концентрации продуктов реакции и температуры. Так как реакции процесса обратимы, то количество компонентов системы постоянно колеблется относительно равновесного, т.е. система флуктуирует. После установления новых внешних параметров система переходит в новое состояние равновесия, т.е. происходит смещение химического равновесия. </a:t>
            </a:r>
            <a:endParaRPr lang="ru-RU" sz="2800" b="1" dirty="0" smtClean="0">
              <a:latin typeface="Arial" pitchFamily="34" charset="0"/>
              <a:cs typeface="Arial" pitchFamily="34" charset="0"/>
            </a:endParaRPr>
          </a:p>
        </p:txBody>
      </p:sp>
      <p:pic>
        <p:nvPicPr>
          <p:cNvPr id="43010" name="Picture 2" descr="D:\23.05.13-домашние документы\Лаб. раб YES\Виртуальные лабораторные YES\Анимашки и картинки\Химия-картинки\Реакции\анимашки\78c6c_0_dd76f_4256d34_orig.gif"/>
          <p:cNvPicPr>
            <a:picLocks noChangeAspect="1" noChangeArrowheads="1" noCrop="1"/>
          </p:cNvPicPr>
          <p:nvPr/>
        </p:nvPicPr>
        <p:blipFill>
          <a:blip r:embed="rId3" cstate="print"/>
          <a:srcRect/>
          <a:stretch>
            <a:fillRect/>
          </a:stretch>
        </p:blipFill>
        <p:spPr bwMode="auto">
          <a:xfrm>
            <a:off x="2357422" y="4143380"/>
            <a:ext cx="3810000" cy="2609850"/>
          </a:xfrm>
          <a:prstGeom prst="rect">
            <a:avLst/>
          </a:prstGeom>
          <a:noFill/>
        </p:spPr>
      </p:pic>
      <p:pic>
        <p:nvPicPr>
          <p:cNvPr id="8"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Прямоугольник 6"/>
          <p:cNvSpPr/>
          <p:nvPr/>
        </p:nvSpPr>
        <p:spPr>
          <a:xfrm>
            <a:off x="214282" y="142852"/>
            <a:ext cx="8715436" cy="3388620"/>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Направление смещение химического равновесия можно определить с помощью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принципа </a:t>
            </a:r>
            <a:r>
              <a:rPr lang="ru-RU" sz="2800" b="1" dirty="0" err="1"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Ле</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2800" b="1" dirty="0" err="1"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Шателье</a:t>
            </a:r>
            <a:r>
              <a:rPr lang="ru-RU" sz="2800" b="1" dirty="0" smtClean="0">
                <a:latin typeface="Arial" pitchFamily="34" charset="0"/>
                <a:ea typeface="Times New Roman" pitchFamily="18" charset="0"/>
                <a:cs typeface="Arial" pitchFamily="34" charset="0"/>
              </a:rPr>
              <a:t>: если на систему, находящуюся в равновесии, оказывается внешнее воздействие (изменяется давление, температура, концентрация реагирующих  веществ), то в системе происходят процессы, направленные на уменьшение внешнего воздействия. </a:t>
            </a:r>
            <a:endParaRPr lang="ru-RU" sz="2800" b="1" dirty="0" smtClean="0">
              <a:latin typeface="Arial" pitchFamily="34" charset="0"/>
              <a:cs typeface="Arial" pitchFamily="34" charset="0"/>
            </a:endParaRPr>
          </a:p>
        </p:txBody>
      </p:sp>
      <p:pic>
        <p:nvPicPr>
          <p:cNvPr id="41985" name="Picture 1" descr="lechatel"/>
          <p:cNvPicPr>
            <a:picLocks noChangeAspect="1" noChangeArrowheads="1"/>
          </p:cNvPicPr>
          <p:nvPr/>
        </p:nvPicPr>
        <p:blipFill>
          <a:blip r:embed="rId3" cstate="print"/>
          <a:srcRect/>
          <a:stretch>
            <a:fillRect/>
          </a:stretch>
        </p:blipFill>
        <p:spPr bwMode="auto">
          <a:xfrm>
            <a:off x="357158" y="4500570"/>
            <a:ext cx="1600185" cy="2057381"/>
          </a:xfrm>
          <a:prstGeom prst="ellipse">
            <a:avLst/>
          </a:prstGeom>
          <a:noFill/>
          <a:ln w="38100">
            <a:solidFill>
              <a:schemeClr val="accent2">
                <a:lumMod val="75000"/>
              </a:schemeClr>
            </a:solidFill>
            <a:miter lim="800000"/>
            <a:headEnd/>
            <a:tailEnd/>
          </a:ln>
          <a:effectLst>
            <a:outerShdw blurRad="50800" dist="38100" dir="18900000" algn="bl" rotWithShape="0">
              <a:prstClr val="black">
                <a:alpha val="40000"/>
              </a:prstClr>
            </a:outerShdw>
          </a:effectLst>
          <a:scene3d>
            <a:camera prst="orthographicFront"/>
            <a:lightRig rig="threePt" dir="t"/>
          </a:scene3d>
          <a:sp3d>
            <a:bevelT prst="angle"/>
          </a:sp3d>
        </p:spPr>
      </p:pic>
      <p:sp>
        <p:nvSpPr>
          <p:cNvPr id="8" name="Прямоугольник 7"/>
          <p:cNvSpPr/>
          <p:nvPr/>
        </p:nvSpPr>
        <p:spPr>
          <a:xfrm>
            <a:off x="1857356" y="5857892"/>
            <a:ext cx="5214974" cy="772519"/>
          </a:xfrm>
          <a:prstGeom prst="rect">
            <a:avLst/>
          </a:prstGeom>
        </p:spPr>
        <p:txBody>
          <a:bodyPr wrap="square">
            <a:spAutoFit/>
          </a:bodyPr>
          <a:lstStyle/>
          <a:p>
            <a:pPr algn="ctr">
              <a:lnSpc>
                <a:spcPct val="85000"/>
              </a:lnSpc>
            </a:pPr>
            <a:r>
              <a:rPr lang="ru-RU" sz="26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Французский </a:t>
            </a:r>
            <a:r>
              <a:rPr lang="ru-RU" sz="2600" b="1" dirty="0" err="1"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физико-химик</a:t>
            </a:r>
            <a:r>
              <a:rPr lang="ru-RU" sz="26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 </a:t>
            </a:r>
          </a:p>
          <a:p>
            <a:pPr algn="ctr">
              <a:lnSpc>
                <a:spcPct val="85000"/>
              </a:lnSpc>
            </a:pPr>
            <a:r>
              <a:rPr lang="ru-RU" sz="26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Анри </a:t>
            </a:r>
            <a:r>
              <a:rPr lang="ru-RU" sz="2600" b="1" dirty="0" err="1"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Ле-Шателье</a:t>
            </a:r>
            <a:r>
              <a:rPr lang="ru-RU" sz="26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 </a:t>
            </a:r>
            <a:endParaRPr lang="ru-RU" sz="26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pic>
        <p:nvPicPr>
          <p:cNvPr id="9" name="Picture 5" descr="D:\23.05.13-домашние документы\Лаб. раб YES\Виртуальные лабораторные YES\Анимашки и картинки\Химия-картинки\Реакции\Химическое равновесие в растворах.gif"/>
          <p:cNvPicPr>
            <a:picLocks noChangeAspect="1" noChangeArrowheads="1"/>
          </p:cNvPicPr>
          <p:nvPr/>
        </p:nvPicPr>
        <p:blipFill>
          <a:blip r:embed="rId4" cstate="print"/>
          <a:srcRect/>
          <a:stretch>
            <a:fillRect/>
          </a:stretch>
        </p:blipFill>
        <p:spPr bwMode="auto">
          <a:xfrm>
            <a:off x="5143504" y="3357562"/>
            <a:ext cx="2729527" cy="2000264"/>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1"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Прямоугольник 6"/>
          <p:cNvSpPr/>
          <p:nvPr/>
        </p:nvSpPr>
        <p:spPr>
          <a:xfrm>
            <a:off x="142844" y="71414"/>
            <a:ext cx="8786874" cy="4487382"/>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При </a:t>
            </a:r>
            <a:r>
              <a:rPr lang="ru-RU" sz="2800" b="1" u="sng" dirty="0" smtClean="0">
                <a:latin typeface="Arial" pitchFamily="34" charset="0"/>
                <a:ea typeface="Times New Roman" pitchFamily="18" charset="0"/>
                <a:cs typeface="Arial" pitchFamily="34" charset="0"/>
              </a:rPr>
              <a:t>увеличении</a:t>
            </a:r>
            <a:r>
              <a:rPr lang="ru-RU" sz="2800" b="1" dirty="0" smtClean="0">
                <a:latin typeface="Arial" pitchFamily="34" charset="0"/>
                <a:ea typeface="Times New Roman" pitchFamily="18" charset="0"/>
                <a:cs typeface="Arial" pitchFamily="34" charset="0"/>
              </a:rPr>
              <a:t>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температуры </a:t>
            </a:r>
            <a:r>
              <a:rPr lang="ru-RU" sz="2800" b="1" dirty="0" smtClean="0">
                <a:latin typeface="Arial" pitchFamily="34" charset="0"/>
                <a:ea typeface="Times New Roman" pitchFamily="18" charset="0"/>
                <a:cs typeface="Arial" pitchFamily="34" charset="0"/>
              </a:rPr>
              <a:t>равновесие смещается в сторону эндотермической реакции и, наоборот, при уменьшении температуры – в сторону экзотермической.</a:t>
            </a:r>
            <a:endParaRPr lang="ru-RU" sz="2800" b="1" dirty="0" smtClean="0">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При </a:t>
            </a:r>
            <a:r>
              <a:rPr lang="ru-RU" sz="2800" b="1" u="sng" dirty="0" smtClean="0">
                <a:latin typeface="Arial" pitchFamily="34" charset="0"/>
                <a:ea typeface="Times New Roman" pitchFamily="18" charset="0"/>
                <a:cs typeface="Arial" pitchFamily="34" charset="0"/>
              </a:rPr>
              <a:t>увеличении</a:t>
            </a:r>
            <a:r>
              <a:rPr lang="ru-RU" sz="2800" b="1" dirty="0" smtClean="0">
                <a:latin typeface="Arial" pitchFamily="34" charset="0"/>
                <a:ea typeface="Times New Roman" pitchFamily="18" charset="0"/>
                <a:cs typeface="Arial" pitchFamily="34" charset="0"/>
              </a:rPr>
              <a:t>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давления</a:t>
            </a:r>
            <a:r>
              <a:rPr lang="ru-RU" sz="2800" b="1" dirty="0" smtClean="0">
                <a:latin typeface="Arial" pitchFamily="34" charset="0"/>
                <a:ea typeface="Times New Roman" pitchFamily="18" charset="0"/>
                <a:cs typeface="Arial" pitchFamily="34" charset="0"/>
              </a:rPr>
              <a:t> в реакционной системе равновесие сместится в сторону образования меньшего числа молей газообразных веществ, так как они создают меньшее давление и наоборот. Если реакция протекает без изменения числа молей газообразных веществ, изменение давления на положение равновесия не влияет.</a:t>
            </a:r>
            <a:endParaRPr lang="ru-RU" sz="2800" b="1" dirty="0" smtClean="0">
              <a:latin typeface="Arial" pitchFamily="34" charset="0"/>
              <a:cs typeface="Arial" pitchFamily="34" charset="0"/>
            </a:endParaRPr>
          </a:p>
        </p:txBody>
      </p:sp>
      <p:pic>
        <p:nvPicPr>
          <p:cNvPr id="40961" name="Picture 1" descr="D:\23.05.13-домашние документы\Виртуальные лекции 2015\Химия\Вещества\вода\5.jpg"/>
          <p:cNvPicPr>
            <a:picLocks noChangeAspect="1" noChangeArrowheads="1"/>
          </p:cNvPicPr>
          <p:nvPr/>
        </p:nvPicPr>
        <p:blipFill>
          <a:blip r:embed="rId3" cstate="print"/>
          <a:srcRect/>
          <a:stretch>
            <a:fillRect/>
          </a:stretch>
        </p:blipFill>
        <p:spPr bwMode="auto">
          <a:xfrm>
            <a:off x="3204675" y="4500570"/>
            <a:ext cx="2367457" cy="220305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40962" name="Picture 2" descr="D:\23.05.13-домашние документы\Виртуальные лекции 2015\Химия\Вещества\вода\нагревание_воды.png"/>
          <p:cNvPicPr>
            <a:picLocks noChangeAspect="1" noChangeArrowheads="1"/>
          </p:cNvPicPr>
          <p:nvPr/>
        </p:nvPicPr>
        <p:blipFill>
          <a:blip r:embed="rId4" cstate="print"/>
          <a:srcRect b="6667"/>
          <a:stretch>
            <a:fillRect/>
          </a:stretch>
        </p:blipFill>
        <p:spPr bwMode="auto">
          <a:xfrm>
            <a:off x="214282" y="4643470"/>
            <a:ext cx="2828229" cy="200024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8"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pic>
        <p:nvPicPr>
          <p:cNvPr id="2050" name="Picture 2" descr="D:\диск D\25.12.20-домашние документы\Лаб. раб YES-14.01.20\Виртуальные лабораторные YES\Анимашки и картинки\Огонь\light.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827584" y="5602095"/>
            <a:ext cx="163446" cy="3905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диск D\25.12.20-домашние документы\Лаб. раб YES-14.01.20\Виртуальные лабораторные YES\Анимашки и картинки\Огонь\light.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2339752" y="5553679"/>
            <a:ext cx="216025" cy="390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500034" y="2428868"/>
            <a:ext cx="8072494" cy="1692771"/>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0000"/>
              </a:lnSpc>
            </a:pPr>
            <a:r>
              <a:rPr lang="ru-RU" sz="5000" b="1" dirty="0" smtClean="0">
                <a:ln w="11430">
                  <a:solidFill>
                    <a:sysClr val="windowText" lastClr="000000"/>
                  </a:solidFill>
                </a:ln>
                <a:solidFill>
                  <a:srgbClr val="0000FF"/>
                </a:solidFill>
                <a:effectLst>
                  <a:outerShdw blurRad="50800" dist="39000" dir="5460000" algn="tl">
                    <a:srgbClr val="000000">
                      <a:alpha val="38000"/>
                    </a:srgbClr>
                  </a:outerShdw>
                </a:effectLst>
                <a:latin typeface="Arial Black" pitchFamily="34" charset="0"/>
                <a:cs typeface="Arial" pitchFamily="34" charset="0"/>
              </a:rPr>
              <a:t>Вода и ее свойства</a:t>
            </a:r>
          </a:p>
          <a:p>
            <a:pPr algn="ctr">
              <a:lnSpc>
                <a:spcPct val="80000"/>
              </a:lnSpc>
            </a:pPr>
            <a:r>
              <a:rPr lang="ru-RU" sz="4000" dirty="0" smtClean="0">
                <a:solidFill>
                  <a:schemeClr val="accent2">
                    <a:lumMod val="50000"/>
                  </a:schemeClr>
                </a:solidFill>
                <a:latin typeface="Arial Black" pitchFamily="34" charset="0"/>
                <a:ea typeface="Times New Roman"/>
                <a:cs typeface="Arial" pitchFamily="34" charset="0"/>
              </a:rPr>
              <a:t>Изотопный состав и структура жидкой </a:t>
            </a:r>
            <a:r>
              <a:rPr lang="ru-RU" sz="4000" dirty="0" smtClean="0">
                <a:ln>
                  <a:solidFill>
                    <a:sysClr val="windowText" lastClr="000000"/>
                  </a:solidFill>
                </a:ln>
                <a:solidFill>
                  <a:srgbClr val="0000FF"/>
                </a:solidFill>
                <a:latin typeface="Arial Black" pitchFamily="34" charset="0"/>
                <a:ea typeface="Times New Roman"/>
                <a:cs typeface="Arial" pitchFamily="34" charset="0"/>
              </a:rPr>
              <a:t>воды</a:t>
            </a:r>
            <a:endParaRPr lang="ru-RU" sz="4000" b="1" dirty="0">
              <a:ln>
                <a:solidFill>
                  <a:sysClr val="windowText" lastClr="000000"/>
                </a:solidFill>
              </a:ln>
              <a:solidFill>
                <a:srgbClr val="0000FF"/>
              </a:solidFill>
              <a:effectLst>
                <a:outerShdw blurRad="50800" dist="39000" dir="5460000" algn="tl">
                  <a:srgbClr val="000000">
                    <a:alpha val="38000"/>
                  </a:srgbClr>
                </a:outerShdw>
              </a:effectLst>
              <a:latin typeface="Arial Black" pitchFamily="34" charset="0"/>
            </a:endParaRPr>
          </a:p>
        </p:txBody>
      </p:sp>
      <p:pic>
        <p:nvPicPr>
          <p:cNvPr id="18433" name="Picture 1" descr="D:\23.05.13-домашние документы\Лаб. раб YES\Виртуальные лабораторные YES\Анимашки и картинки\Вода, жидкости,\вода-анимашка.gif"/>
          <p:cNvPicPr>
            <a:picLocks noChangeAspect="1" noChangeArrowheads="1"/>
          </p:cNvPicPr>
          <p:nvPr/>
        </p:nvPicPr>
        <p:blipFill>
          <a:blip r:embed="rId2" cstate="print"/>
          <a:srcRect/>
          <a:stretch>
            <a:fillRect/>
          </a:stretch>
        </p:blipFill>
        <p:spPr bwMode="auto">
          <a:xfrm>
            <a:off x="5815044" y="71414"/>
            <a:ext cx="3257550" cy="1866900"/>
          </a:xfrm>
          <a:prstGeom prst="rect">
            <a:avLst/>
          </a:prstGeom>
          <a:noFill/>
        </p:spPr>
      </p:pic>
      <p:pic>
        <p:nvPicPr>
          <p:cNvPr id="18434" name="Picture 2" descr="D:\23.05.13-домашние документы\Лаб. раб YES\Виртуальные лабораторные YES\Анимашки и картинки\Вода, жидкости,\Рисунок1.gif"/>
          <p:cNvPicPr>
            <a:picLocks noChangeAspect="1" noChangeArrowheads="1" noCrop="1"/>
          </p:cNvPicPr>
          <p:nvPr/>
        </p:nvPicPr>
        <p:blipFill>
          <a:blip r:embed="rId3" cstate="print"/>
          <a:srcRect/>
          <a:stretch>
            <a:fillRect/>
          </a:stretch>
        </p:blipFill>
        <p:spPr bwMode="auto">
          <a:xfrm>
            <a:off x="0" y="4572000"/>
            <a:ext cx="3048000" cy="2286000"/>
          </a:xfrm>
          <a:prstGeom prst="rect">
            <a:avLst/>
          </a:prstGeom>
          <a:noFill/>
        </p:spPr>
      </p:pic>
      <p:pic>
        <p:nvPicPr>
          <p:cNvPr id="9" name="Picture 2"/>
          <p:cNvPicPr>
            <a:picLocks noChangeAspect="1" noChangeArrowheads="1"/>
          </p:cNvPicPr>
          <p:nvPr/>
        </p:nvPicPr>
        <p:blipFill>
          <a:blip r:embed="rId4" cstate="print"/>
          <a:srcRect/>
          <a:stretch>
            <a:fillRect/>
          </a:stretch>
        </p:blipFill>
        <p:spPr bwMode="auto">
          <a:xfrm>
            <a:off x="3143240" y="4643446"/>
            <a:ext cx="5362575" cy="1838325"/>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3" name="Picture 2" descr="D:\23.05.13-домашние документы\Виртуальные лекции 28.07.11\Химия\анимашки ... разное\water_molecule_hg_clr (1).gif"/>
          <p:cNvPicPr>
            <a:picLocks noChangeAspect="1" noChangeArrowheads="1" noCrop="1"/>
          </p:cNvPicPr>
          <p:nvPr/>
        </p:nvPicPr>
        <p:blipFill>
          <a:blip r:embed="rId5" cstate="print"/>
          <a:srcRect/>
          <a:stretch>
            <a:fillRect/>
          </a:stretch>
        </p:blipFill>
        <p:spPr bwMode="auto">
          <a:xfrm>
            <a:off x="-47634" y="0"/>
            <a:ext cx="3333750" cy="2219325"/>
          </a:xfrm>
          <a:prstGeom prst="rect">
            <a:avLst/>
          </a:prstGeom>
          <a:noFill/>
        </p:spPr>
      </p:pic>
      <p:pic>
        <p:nvPicPr>
          <p:cNvPr id="14" name="Picture 8" descr="D:\23.05.13-домашние документы\Биотехнология 10.05.13\Анимашки -разное\water10_animation.gif"/>
          <p:cNvPicPr>
            <a:picLocks noChangeAspect="1" noChangeArrowheads="1" noCrop="1"/>
          </p:cNvPicPr>
          <p:nvPr/>
        </p:nvPicPr>
        <p:blipFill>
          <a:blip r:embed="rId6" cstate="print"/>
          <a:srcRect/>
          <a:stretch>
            <a:fillRect/>
          </a:stretch>
        </p:blipFill>
        <p:spPr bwMode="auto">
          <a:xfrm>
            <a:off x="3276608" y="428604"/>
            <a:ext cx="2438400" cy="1238250"/>
          </a:xfrm>
          <a:prstGeom prst="rect">
            <a:avLst/>
          </a:prstGeom>
          <a:noFill/>
        </p:spPr>
      </p:pic>
      <p:sp>
        <p:nvSpPr>
          <p:cNvPr id="1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Прямоугольник 6"/>
          <p:cNvSpPr/>
          <p:nvPr/>
        </p:nvSpPr>
        <p:spPr>
          <a:xfrm>
            <a:off x="142844" y="142852"/>
            <a:ext cx="8858312" cy="4853636"/>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При </a:t>
            </a:r>
            <a:r>
              <a:rPr lang="ru-RU" sz="2800" b="1" u="sng" dirty="0" smtClean="0">
                <a:latin typeface="Arial" pitchFamily="34" charset="0"/>
                <a:ea typeface="Times New Roman" pitchFamily="18" charset="0"/>
                <a:cs typeface="Arial" pitchFamily="34" charset="0"/>
              </a:rPr>
              <a:t>увеличении</a:t>
            </a:r>
            <a:r>
              <a:rPr lang="ru-RU" sz="2800" b="1" dirty="0" smtClean="0">
                <a:latin typeface="Arial" pitchFamily="34" charset="0"/>
                <a:ea typeface="Times New Roman" pitchFamily="18" charset="0"/>
                <a:cs typeface="Arial" pitchFamily="34" charset="0"/>
              </a:rPr>
              <a:t>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концентрации</a:t>
            </a:r>
            <a:r>
              <a:rPr lang="ru-RU" sz="2800" b="1" dirty="0" smtClean="0">
                <a:latin typeface="Arial" pitchFamily="34" charset="0"/>
                <a:ea typeface="Times New Roman" pitchFamily="18" charset="0"/>
                <a:cs typeface="Arial" pitchFamily="34" charset="0"/>
              </a:rPr>
              <a:t> исходных веществ равновесие системы смещается вправо, в сторону образования конечных продуктов, а при увеличении концентрации продуктов реакции – влево.</a:t>
            </a:r>
            <a:endParaRPr lang="ru-RU" sz="2800" b="1" dirty="0" smtClean="0">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2800" b="1" u="sng" dirty="0" smtClean="0">
                <a:latin typeface="Arial" pitchFamily="34" charset="0"/>
                <a:ea typeface="Times New Roman" pitchFamily="18" charset="0"/>
                <a:cs typeface="Arial" pitchFamily="34" charset="0"/>
              </a:rPr>
              <a:t>При введении</a:t>
            </a:r>
            <a:r>
              <a:rPr lang="ru-RU" sz="2800" b="1" dirty="0" smtClean="0">
                <a:latin typeface="Arial" pitchFamily="34" charset="0"/>
                <a:ea typeface="Times New Roman" pitchFamily="18" charset="0"/>
                <a:cs typeface="Arial" pitchFamily="34" charset="0"/>
              </a:rPr>
              <a:t>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катализатора</a:t>
            </a:r>
            <a:r>
              <a:rPr lang="ru-RU" sz="2800" b="1" dirty="0" smtClean="0">
                <a:latin typeface="Arial" pitchFamily="34" charset="0"/>
                <a:ea typeface="Times New Roman" pitchFamily="18" charset="0"/>
                <a:cs typeface="Arial" pitchFamily="34" charset="0"/>
              </a:rPr>
              <a:t> или его замене положение равновесия не меняется, так как катализатор изменяет энергию активации прямой и обратной реакции на одну и ту же величину, то есть скорость прямой и обратной реакции изменится в одинаковое число раз. Равновесие будет достигнуто быстрее, но при тех же равновесных концентрациях.</a:t>
            </a:r>
            <a:endParaRPr lang="ru-RU" sz="2800" b="1" dirty="0" smtClean="0">
              <a:latin typeface="Arial" pitchFamily="34" charset="0"/>
              <a:cs typeface="Arial" pitchFamily="34" charset="0"/>
            </a:endParaRPr>
          </a:p>
        </p:txBody>
      </p:sp>
      <p:pic>
        <p:nvPicPr>
          <p:cNvPr id="39939" name="Picture 3" descr="D:\23.05.13-домашние документы\Виртуальные лекции 2015\Химия\Растворы\концентрация раствора\396133.jpg"/>
          <p:cNvPicPr>
            <a:picLocks noChangeAspect="1" noChangeArrowheads="1"/>
          </p:cNvPicPr>
          <p:nvPr/>
        </p:nvPicPr>
        <p:blipFill>
          <a:blip r:embed="rId3" cstate="print"/>
          <a:srcRect/>
          <a:stretch>
            <a:fillRect/>
          </a:stretch>
        </p:blipFill>
        <p:spPr bwMode="auto">
          <a:xfrm>
            <a:off x="2357422" y="5000636"/>
            <a:ext cx="3704345" cy="1710688"/>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9"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46086" name="Rectangle 6"/>
          <p:cNvSpPr>
            <a:spLocks noChangeArrowheads="1"/>
          </p:cNvSpPr>
          <p:nvPr/>
        </p:nvSpPr>
        <p:spPr bwMode="auto">
          <a:xfrm>
            <a:off x="142844" y="22252"/>
            <a:ext cx="8786874" cy="41211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85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Принцип смещения равновесия в гомогенных системах применим и к гетерогенным системам для характеристики равновесных состояний в отдельных фазах системы.</a:t>
            </a:r>
            <a:endParaRPr kumimoji="0" lang="ru-RU" sz="2800" b="1"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85000"/>
              </a:lnSpc>
              <a:spcBef>
                <a:spcPct val="0"/>
              </a:spcBef>
              <a:spcAft>
                <a:spcPct val="0"/>
              </a:spcAft>
              <a:buClrTx/>
              <a:buSzTx/>
              <a:buFontTx/>
              <a:buNone/>
              <a:tabLst/>
            </a:pPr>
            <a:r>
              <a:rPr kumimoji="0" lang="ru-RU" sz="2800" b="1" i="0" u="none" strike="noStrike" cap="none" normalizeH="0" baseline="0" dirty="0" smtClean="0">
                <a:ln>
                  <a:noFill/>
                </a:ln>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Самопроизвольные химические реакции </a:t>
            </a:r>
            <a:r>
              <a:rPr kumimoji="0" lang="ru-RU" sz="28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возможны</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800" b="1" i="0" u="sng"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если</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800" b="1" i="0" u="none" strike="noStrike" cap="none" normalizeH="0" baseline="0" dirty="0" smtClean="0">
                <a:ln>
                  <a:noFill/>
                </a:ln>
                <a:solidFill>
                  <a:srgbClr val="7030A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процесс сопровождается уменьшением внутренней энергии системы и переходом ее в состояние с большим числом комбинаций взаимного расположения частиц, обладающих одинаковым запасом энергии</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ru-RU" sz="2800" b="1" i="0" u="none" strike="noStrike" cap="none" normalizeH="0" baseline="0" dirty="0" smtClean="0">
              <a:ln>
                <a:noFill/>
              </a:ln>
              <a:solidFill>
                <a:schemeClr val="tx1"/>
              </a:solidFill>
              <a:effectLst/>
              <a:latin typeface="Arial" pitchFamily="34" charset="0"/>
              <a:cs typeface="Arial" pitchFamily="34" charset="0"/>
            </a:endParaRPr>
          </a:p>
        </p:txBody>
      </p:sp>
      <p:pic>
        <p:nvPicPr>
          <p:cNvPr id="7"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Прямоугольник 6"/>
          <p:cNvSpPr/>
          <p:nvPr/>
        </p:nvSpPr>
        <p:spPr>
          <a:xfrm>
            <a:off x="142844" y="142852"/>
            <a:ext cx="8858312" cy="2656112"/>
          </a:xfrm>
          <a:prstGeom prst="rect">
            <a:avLst/>
          </a:prstGeom>
        </p:spPr>
        <p:txBody>
          <a:bodyPr wrap="square">
            <a:spAutoFit/>
          </a:bodyPr>
          <a:lstStyle/>
          <a:p>
            <a:pPr indent="450000" algn="just" fontAlgn="base">
              <a:lnSpc>
                <a:spcPct val="85000"/>
              </a:lnSpc>
              <a:spcBef>
                <a:spcPct val="0"/>
              </a:spcBef>
              <a:spcAft>
                <a:spcPct val="0"/>
              </a:spcAft>
              <a:tabLst>
                <a:tab pos="269875" algn="l"/>
              </a:tabLst>
            </a:pP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Задача.</a:t>
            </a:r>
            <a:r>
              <a:rPr lang="ru-RU" sz="2800" b="1" dirty="0" smtClean="0">
                <a:latin typeface="Arial" pitchFamily="34" charset="0"/>
                <a:ea typeface="Times New Roman" pitchFamily="18" charset="0"/>
                <a:cs typeface="Arial" pitchFamily="34" charset="0"/>
              </a:rPr>
              <a:t> Укажите все способы смещения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вправо</a:t>
            </a:r>
            <a:r>
              <a:rPr lang="ru-RU" sz="2800" b="1" dirty="0" smtClean="0">
                <a:latin typeface="Arial" pitchFamily="34" charset="0"/>
                <a:ea typeface="Times New Roman" pitchFamily="18" charset="0"/>
                <a:cs typeface="Arial" pitchFamily="34" charset="0"/>
              </a:rPr>
              <a:t> равновесия химической реакции:  </a:t>
            </a:r>
          </a:p>
          <a:p>
            <a:pPr algn="ctr" fontAlgn="base">
              <a:lnSpc>
                <a:spcPct val="85000"/>
              </a:lnSpc>
              <a:spcBef>
                <a:spcPct val="0"/>
              </a:spcBef>
              <a:spcAft>
                <a:spcPct val="0"/>
              </a:spcAft>
              <a:tabLst>
                <a:tab pos="269875" algn="l"/>
              </a:tabLst>
            </a:pPr>
            <a:r>
              <a:rPr lang="ru-RU" sz="2800" b="1" dirty="0" smtClean="0">
                <a:latin typeface="Arial" pitchFamily="34" charset="0"/>
                <a:ea typeface="Times New Roman" pitchFamily="18" charset="0"/>
                <a:cs typeface="Arial" pitchFamily="34" charset="0"/>
              </a:rPr>
              <a:t>С</a:t>
            </a:r>
            <a:r>
              <a:rPr lang="ru-RU" sz="2800" b="1" baseline="-30000" dirty="0" smtClean="0">
                <a:latin typeface="Arial" pitchFamily="34" charset="0"/>
                <a:ea typeface="Times New Roman" pitchFamily="18" charset="0"/>
                <a:cs typeface="Arial" pitchFamily="34" charset="0"/>
              </a:rPr>
              <a:t> (</a:t>
            </a:r>
            <a:r>
              <a:rPr lang="ru-RU" sz="2800" b="1" baseline="-30000" dirty="0" err="1" smtClean="0">
                <a:latin typeface="Arial" pitchFamily="34" charset="0"/>
                <a:ea typeface="Times New Roman" pitchFamily="18" charset="0"/>
                <a:cs typeface="Arial" pitchFamily="34" charset="0"/>
              </a:rPr>
              <a:t>тв</a:t>
            </a:r>
            <a:r>
              <a:rPr lang="ru-RU" sz="2800" b="1" baseline="-30000" dirty="0" smtClean="0">
                <a:latin typeface="Arial" pitchFamily="34" charset="0"/>
                <a:ea typeface="Times New Roman" pitchFamily="18" charset="0"/>
                <a:cs typeface="Arial" pitchFamily="34" charset="0"/>
              </a:rPr>
              <a:t>)</a:t>
            </a:r>
            <a:r>
              <a:rPr lang="ru-RU" sz="2800" b="1" dirty="0" smtClean="0">
                <a:latin typeface="Arial" pitchFamily="34" charset="0"/>
                <a:ea typeface="Times New Roman" pitchFamily="18" charset="0"/>
                <a:cs typeface="Arial" pitchFamily="34" charset="0"/>
              </a:rPr>
              <a:t> + Н</a:t>
            </a:r>
            <a:r>
              <a:rPr lang="ru-RU" sz="2800" b="1" baseline="-30000" dirty="0" smtClean="0">
                <a:latin typeface="Arial" pitchFamily="34" charset="0"/>
                <a:ea typeface="Times New Roman" pitchFamily="18" charset="0"/>
                <a:cs typeface="Arial" pitchFamily="34" charset="0"/>
              </a:rPr>
              <a:t>2</a:t>
            </a:r>
            <a:r>
              <a:rPr lang="ru-RU" sz="2800" b="1" dirty="0" smtClean="0">
                <a:latin typeface="Arial" pitchFamily="34" charset="0"/>
                <a:ea typeface="Times New Roman" pitchFamily="18" charset="0"/>
                <a:cs typeface="Arial" pitchFamily="34" charset="0"/>
              </a:rPr>
              <a:t>О</a:t>
            </a:r>
            <a:r>
              <a:rPr lang="ru-RU" sz="2800" b="1" baseline="-30000" dirty="0" smtClean="0">
                <a:latin typeface="Arial" pitchFamily="34" charset="0"/>
                <a:ea typeface="Times New Roman" pitchFamily="18" charset="0"/>
                <a:cs typeface="Arial" pitchFamily="34" charset="0"/>
              </a:rPr>
              <a:t>(г)</a:t>
            </a:r>
            <a:r>
              <a:rPr lang="ru-RU" sz="2800" b="1" dirty="0" smtClean="0">
                <a:latin typeface="Arial" pitchFamily="34" charset="0"/>
                <a:ea typeface="Times New Roman" pitchFamily="18" charset="0"/>
                <a:cs typeface="Arial" pitchFamily="34" charset="0"/>
              </a:rPr>
              <a:t> </a:t>
            </a:r>
            <a:r>
              <a:rPr lang="ru-RU" sz="2800" b="1" dirty="0" smtClean="0">
                <a:latin typeface="Arial" pitchFamily="34" charset="0"/>
                <a:ea typeface="Times New Roman" pitchFamily="18" charset="0"/>
                <a:cs typeface="Arial" pitchFamily="34" charset="0"/>
                <a:sym typeface="Symbol" pitchFamily="18" charset="2"/>
              </a:rPr>
              <a:t></a:t>
            </a:r>
            <a:r>
              <a:rPr lang="ru-RU" sz="2800" b="1" dirty="0" smtClean="0">
                <a:latin typeface="Arial" pitchFamily="34" charset="0"/>
                <a:ea typeface="Times New Roman" pitchFamily="18" charset="0"/>
                <a:cs typeface="Arial" pitchFamily="34" charset="0"/>
              </a:rPr>
              <a:t> СО</a:t>
            </a:r>
            <a:r>
              <a:rPr lang="ru-RU" sz="2800" b="1" baseline="-30000" dirty="0" smtClean="0">
                <a:latin typeface="Arial" pitchFamily="34" charset="0"/>
                <a:ea typeface="Times New Roman" pitchFamily="18" charset="0"/>
                <a:cs typeface="Arial" pitchFamily="34" charset="0"/>
                <a:sym typeface="Symbol" pitchFamily="18" charset="2"/>
              </a:rPr>
              <a:t>(г)</a:t>
            </a:r>
            <a:r>
              <a:rPr lang="ru-RU" sz="2800" b="1" dirty="0" smtClean="0">
                <a:latin typeface="Arial" pitchFamily="34" charset="0"/>
                <a:ea typeface="Times New Roman" pitchFamily="18" charset="0"/>
                <a:cs typeface="Arial" pitchFamily="34" charset="0"/>
                <a:sym typeface="Symbol" pitchFamily="18" charset="2"/>
              </a:rPr>
              <a:t>+</a:t>
            </a:r>
            <a:r>
              <a:rPr lang="ru-RU" sz="2800" b="1" baseline="-30000" dirty="0" smtClean="0">
                <a:latin typeface="Arial" pitchFamily="34" charset="0"/>
                <a:ea typeface="Times New Roman" pitchFamily="18" charset="0"/>
                <a:cs typeface="Arial" pitchFamily="34" charset="0"/>
                <a:sym typeface="Symbol" pitchFamily="18" charset="2"/>
              </a:rPr>
              <a:t> </a:t>
            </a:r>
            <a:r>
              <a:rPr lang="ru-RU" sz="2800" b="1" dirty="0" smtClean="0">
                <a:latin typeface="Arial" pitchFamily="34" charset="0"/>
                <a:ea typeface="Times New Roman" pitchFamily="18" charset="0"/>
                <a:cs typeface="Arial" pitchFamily="34" charset="0"/>
                <a:sym typeface="Symbol" pitchFamily="18" charset="2"/>
              </a:rPr>
              <a:t>Н</a:t>
            </a:r>
            <a:r>
              <a:rPr lang="ru-RU" sz="2800" b="1" baseline="-30000" dirty="0" smtClean="0">
                <a:latin typeface="Arial" pitchFamily="34" charset="0"/>
                <a:ea typeface="Times New Roman" pitchFamily="18" charset="0"/>
                <a:cs typeface="Arial" pitchFamily="34" charset="0"/>
                <a:sym typeface="Symbol" pitchFamily="18" charset="2"/>
              </a:rPr>
              <a:t>2 (г)</a:t>
            </a:r>
            <a:r>
              <a:rPr lang="ru-RU" sz="2800" b="1" dirty="0" smtClean="0">
                <a:latin typeface="Arial" pitchFamily="34" charset="0"/>
                <a:ea typeface="Times New Roman" pitchFamily="18" charset="0"/>
                <a:cs typeface="Arial" pitchFamily="34" charset="0"/>
                <a:sym typeface="Symbol" pitchFamily="18" charset="2"/>
              </a:rPr>
              <a:t> ,  ∆Н &gt; 0 (</a:t>
            </a:r>
            <a:r>
              <a:rPr lang="en-US" sz="2800" b="1" dirty="0" smtClean="0">
                <a:latin typeface="Arial" pitchFamily="34" charset="0"/>
                <a:ea typeface="Times New Roman" pitchFamily="18" charset="0"/>
                <a:cs typeface="Arial" pitchFamily="34" charset="0"/>
                <a:sym typeface="Symbol" pitchFamily="18" charset="2"/>
              </a:rPr>
              <a:t>Q &lt; 0</a:t>
            </a:r>
            <a:r>
              <a:rPr lang="ru-RU" sz="2800" b="1" dirty="0" smtClean="0">
                <a:latin typeface="Arial" pitchFamily="34" charset="0"/>
                <a:ea typeface="Times New Roman" pitchFamily="18" charset="0"/>
                <a:cs typeface="Arial" pitchFamily="34" charset="0"/>
                <a:sym typeface="Symbol" pitchFamily="18" charset="2"/>
              </a:rPr>
              <a:t>)</a:t>
            </a:r>
          </a:p>
          <a:p>
            <a:pPr algn="ctr" fontAlgn="base">
              <a:lnSpc>
                <a:spcPct val="85000"/>
              </a:lnSpc>
              <a:spcBef>
                <a:spcPct val="0"/>
              </a:spcBef>
              <a:spcAft>
                <a:spcPct val="0"/>
              </a:spcAft>
              <a:tabLst>
                <a:tab pos="269875" algn="l"/>
              </a:tabLst>
            </a:pPr>
            <a:endParaRPr lang="ru-RU" sz="1400" b="1" dirty="0" smtClean="0">
              <a:latin typeface="Arial" pitchFamily="34" charset="0"/>
              <a:ea typeface="Times New Roman" pitchFamily="18" charset="0"/>
              <a:cs typeface="Arial" pitchFamily="34" charset="0"/>
              <a:sym typeface="Symbol" pitchFamily="18" charset="2"/>
            </a:endParaRPr>
          </a:p>
          <a:p>
            <a:pPr indent="450000" algn="ctr" fontAlgn="base">
              <a:lnSpc>
                <a:spcPct val="85000"/>
              </a:lnSpc>
              <a:spcBef>
                <a:spcPct val="0"/>
              </a:spcBef>
              <a:spcAft>
                <a:spcPct val="0"/>
              </a:spcAft>
              <a:tabLst>
                <a:tab pos="269875" algn="l"/>
              </a:tabLst>
            </a:pPr>
            <a:r>
              <a:rPr lang="ru-RU" sz="2800" b="1" dirty="0" smtClean="0">
                <a:latin typeface="Arial" pitchFamily="34" charset="0"/>
                <a:cs typeface="Arial" pitchFamily="34" charset="0"/>
                <a:sym typeface="Symbol" pitchFamily="18" charset="2"/>
              </a:rPr>
              <a:t> </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Решение</a:t>
            </a:r>
          </a:p>
          <a:p>
            <a:pPr indent="450000" algn="ctr" fontAlgn="base">
              <a:lnSpc>
                <a:spcPct val="85000"/>
              </a:lnSpc>
              <a:spcBef>
                <a:spcPct val="0"/>
              </a:spcBef>
              <a:spcAft>
                <a:spcPct val="0"/>
              </a:spcAft>
              <a:tabLst>
                <a:tab pos="269875" algn="l"/>
              </a:tabLst>
            </a:pPr>
            <a:endParaRPr lang="ru-RU" sz="1400" b="1" dirty="0" smtClean="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indent="450000" algn="just" fontAlgn="base">
              <a:lnSpc>
                <a:spcPct val="85000"/>
              </a:lnSpc>
              <a:spcBef>
                <a:spcPct val="0"/>
              </a:spcBef>
              <a:spcAft>
                <a:spcPct val="0"/>
              </a:spcAft>
              <a:tabLst>
                <a:tab pos="269875" algn="l"/>
              </a:tabLst>
            </a:pPr>
            <a:r>
              <a:rPr lang="ru-RU" sz="2800" b="1" dirty="0" smtClean="0">
                <a:latin typeface="Arial" pitchFamily="34" charset="0"/>
                <a:cs typeface="Arial" pitchFamily="34" charset="0"/>
              </a:rPr>
              <a:t>В равновесной химической реакции получения оксида углерода (</a:t>
            </a:r>
            <a:r>
              <a:rPr lang="en-US" sz="2800" b="1" dirty="0" smtClean="0">
                <a:latin typeface="Arial" pitchFamily="34" charset="0"/>
                <a:cs typeface="Arial" pitchFamily="34" charset="0"/>
              </a:rPr>
              <a:t>II</a:t>
            </a:r>
            <a:r>
              <a:rPr lang="ru-RU" sz="2800" b="1" dirty="0" smtClean="0">
                <a:latin typeface="Arial" pitchFamily="34" charset="0"/>
                <a:cs typeface="Arial" pitchFamily="34" charset="0"/>
              </a:rPr>
              <a:t>):</a:t>
            </a:r>
            <a:endParaRPr lang="ru-RU" sz="2800" b="1" dirty="0" smtClean="0">
              <a:latin typeface="Arial" pitchFamily="34" charset="0"/>
              <a:ea typeface="Times New Roman" pitchFamily="18" charset="0"/>
              <a:cs typeface="Arial" pitchFamily="34" charset="0"/>
            </a:endParaRPr>
          </a:p>
        </p:txBody>
      </p:sp>
      <p:pic>
        <p:nvPicPr>
          <p:cNvPr id="41986" name="Picture 2"/>
          <p:cNvPicPr>
            <a:picLocks noChangeAspect="1" noChangeArrowheads="1"/>
          </p:cNvPicPr>
          <p:nvPr/>
        </p:nvPicPr>
        <p:blipFill>
          <a:blip r:embed="rId3" cstate="print">
            <a:lum bright="-20000" contrast="20000"/>
          </a:blip>
          <a:srcRect/>
          <a:stretch>
            <a:fillRect/>
          </a:stretch>
        </p:blipFill>
        <p:spPr bwMode="auto">
          <a:xfrm>
            <a:off x="2214546" y="2857496"/>
            <a:ext cx="4928051" cy="1143008"/>
          </a:xfrm>
          <a:prstGeom prst="roundRect">
            <a:avLst/>
          </a:prstGeom>
          <a:noFill/>
          <a:ln w="38100">
            <a:solidFill>
              <a:srgbClr val="C00000"/>
            </a:solidFill>
            <a:miter lim="800000"/>
            <a:headEnd/>
            <a:tailEnd/>
          </a:ln>
          <a:scene3d>
            <a:camera prst="orthographicFront"/>
            <a:lightRig rig="threePt" dir="t"/>
          </a:scene3d>
          <a:sp3d>
            <a:bevelT/>
          </a:sp3d>
        </p:spPr>
      </p:pic>
      <p:sp>
        <p:nvSpPr>
          <p:cNvPr id="9" name="Прямоугольник 8"/>
          <p:cNvSpPr/>
          <p:nvPr/>
        </p:nvSpPr>
        <p:spPr>
          <a:xfrm>
            <a:off x="214282" y="4143380"/>
            <a:ext cx="8786874" cy="1191095"/>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1. </a:t>
            </a:r>
            <a:r>
              <a:rPr lang="ru-RU" sz="2800" b="1" u="sng" dirty="0" smtClean="0">
                <a:latin typeface="Arial" pitchFamily="34" charset="0"/>
                <a:ea typeface="Times New Roman" pitchFamily="18" charset="0"/>
                <a:cs typeface="Arial" pitchFamily="34" charset="0"/>
              </a:rPr>
              <a:t>При увеличении</a:t>
            </a:r>
            <a:r>
              <a:rPr lang="ru-RU" sz="2800" b="1" dirty="0" smtClean="0">
                <a:latin typeface="Arial" pitchFamily="34" charset="0"/>
                <a:ea typeface="Times New Roman" pitchFamily="18" charset="0"/>
                <a:cs typeface="Arial" pitchFamily="34" charset="0"/>
              </a:rPr>
              <a:t>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концентрации</a:t>
            </a:r>
            <a:r>
              <a:rPr lang="ru-RU" sz="2800" b="1" dirty="0" smtClean="0">
                <a:latin typeface="Arial" pitchFamily="34" charset="0"/>
                <a:ea typeface="Times New Roman" pitchFamily="18" charset="0"/>
                <a:cs typeface="Arial" pitchFamily="34" charset="0"/>
              </a:rPr>
              <a:t>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Н</a:t>
            </a:r>
            <a:r>
              <a:rPr lang="ru-RU" sz="2800" b="1" baseline="-30000"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2</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a:t>
            </a:r>
            <a:r>
              <a:rPr lang="ru-RU" sz="2800" b="1" dirty="0" smtClean="0">
                <a:latin typeface="Arial" pitchFamily="34" charset="0"/>
                <a:ea typeface="Times New Roman" pitchFamily="18" charset="0"/>
                <a:cs typeface="Arial" pitchFamily="34" charset="0"/>
              </a:rPr>
              <a:t> равновесие системы сместится в сторону образования СО</a:t>
            </a:r>
            <a:r>
              <a:rPr lang="ru-RU" sz="2800" b="1" baseline="-30000" dirty="0" smtClean="0">
                <a:latin typeface="Arial" pitchFamily="34" charset="0"/>
                <a:ea typeface="Times New Roman" pitchFamily="18" charset="0"/>
                <a:cs typeface="Arial" pitchFamily="34" charset="0"/>
              </a:rPr>
              <a:t>(г) </a:t>
            </a:r>
            <a:r>
              <a:rPr lang="ru-RU" sz="2800" b="1" dirty="0" smtClean="0">
                <a:latin typeface="Arial" pitchFamily="34" charset="0"/>
                <a:ea typeface="Times New Roman" pitchFamily="18" charset="0"/>
                <a:cs typeface="Arial" pitchFamily="34" charset="0"/>
              </a:rPr>
              <a:t>и</a:t>
            </a:r>
            <a:r>
              <a:rPr lang="ru-RU" sz="2800" b="1" baseline="-30000" dirty="0" smtClean="0">
                <a:latin typeface="Arial" pitchFamily="34" charset="0"/>
                <a:ea typeface="Times New Roman" pitchFamily="18" charset="0"/>
                <a:cs typeface="Arial" pitchFamily="34" charset="0"/>
              </a:rPr>
              <a:t> </a:t>
            </a:r>
            <a:r>
              <a:rPr lang="ru-RU" sz="2800" b="1" dirty="0" smtClean="0">
                <a:latin typeface="Arial" pitchFamily="34" charset="0"/>
                <a:ea typeface="Times New Roman" pitchFamily="18" charset="0"/>
                <a:cs typeface="Arial" pitchFamily="34" charset="0"/>
              </a:rPr>
              <a:t>Н</a:t>
            </a:r>
            <a:r>
              <a:rPr lang="ru-RU" sz="2800" b="1" baseline="-30000" dirty="0" smtClean="0">
                <a:latin typeface="Arial" pitchFamily="34" charset="0"/>
                <a:ea typeface="Times New Roman" pitchFamily="18" charset="0"/>
                <a:cs typeface="Arial" pitchFamily="34" charset="0"/>
              </a:rPr>
              <a:t>2 (г)</a:t>
            </a:r>
            <a:r>
              <a:rPr lang="ru-RU" sz="2800" b="1" dirty="0" smtClean="0">
                <a:latin typeface="Arial" pitchFamily="34" charset="0"/>
                <a:ea typeface="Times New Roman" pitchFamily="18" charset="0"/>
                <a:cs typeface="Arial" pitchFamily="34" charset="0"/>
              </a:rPr>
              <a:t> (</a:t>
            </a:r>
            <a:r>
              <a:rPr lang="ru-RU" sz="2800" b="1" u="sng" dirty="0" smtClean="0">
                <a:latin typeface="Arial" pitchFamily="34" charset="0"/>
                <a:ea typeface="Times New Roman" pitchFamily="18" charset="0"/>
                <a:cs typeface="Arial" pitchFamily="34" charset="0"/>
              </a:rPr>
              <a:t>вправо</a:t>
            </a:r>
            <a:r>
              <a:rPr lang="ru-RU" sz="2800" b="1" dirty="0" smtClean="0">
                <a:latin typeface="Arial" pitchFamily="34" charset="0"/>
                <a:ea typeface="Times New Roman" pitchFamily="18" charset="0"/>
                <a:cs typeface="Arial" pitchFamily="34" charset="0"/>
              </a:rPr>
              <a:t>). </a:t>
            </a:r>
            <a:endParaRPr lang="ru-RU" sz="2800" b="1" dirty="0" smtClean="0">
              <a:latin typeface="Arial" pitchFamily="34" charset="0"/>
              <a:cs typeface="Arial" pitchFamily="34" charset="0"/>
            </a:endParaRPr>
          </a:p>
        </p:txBody>
      </p:sp>
      <p:pic>
        <p:nvPicPr>
          <p:cNvPr id="8"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5473" name="Rectangle 1"/>
          <p:cNvSpPr>
            <a:spLocks noChangeArrowheads="1"/>
          </p:cNvSpPr>
          <p:nvPr/>
        </p:nvSpPr>
        <p:spPr bwMode="auto">
          <a:xfrm>
            <a:off x="142844" y="142852"/>
            <a:ext cx="8858312" cy="35825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90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 </a:t>
            </a:r>
            <a:r>
              <a:rPr kumimoji="0" lang="ru-RU" sz="28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При уменьшении</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800" b="1" i="0" u="none" strike="noStrike" cap="none" normalizeH="0" baseline="0" dirty="0" smtClean="0">
                <a:ln>
                  <a:noFill/>
                </a:ln>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давления</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в системе равновесие </a:t>
            </a:r>
            <a:r>
              <a:rPr kumimoji="0" lang="ru-RU" sz="28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сместится вправо</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т.к. исходные вещества занимают меньший объем, чем продукты (реакция протекает с увеличением числа молей газообразных веществ).</a:t>
            </a:r>
            <a:endParaRPr kumimoji="0" lang="ru-RU" sz="2800" b="1"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90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3. </a:t>
            </a:r>
            <a:r>
              <a:rPr kumimoji="0" lang="ru-RU" sz="28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При увеличении</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800" b="1" i="0" u="none" strike="noStrike" cap="none" normalizeH="0" baseline="0" dirty="0" smtClean="0">
                <a:ln>
                  <a:noFill/>
                </a:ln>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температуры</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в этой равновесной системе происходит смещение равновесия </a:t>
            </a:r>
            <a:r>
              <a:rPr kumimoji="0" lang="ru-RU" sz="28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вправо</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Процесс образования СО</a:t>
            </a:r>
            <a:r>
              <a:rPr kumimoji="0" lang="ru-RU" sz="2800" b="1"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(г) </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a:t>
            </a:r>
            <a:r>
              <a:rPr kumimoji="0" lang="ru-RU" sz="2800" b="1"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 </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a:t>
            </a:r>
            <a:r>
              <a:rPr kumimoji="0" lang="ru-RU" sz="2800" b="1" i="0" u="none" strike="noStrike" cap="none" normalizeH="0" baseline="-30000" dirty="0" smtClean="0">
                <a:ln>
                  <a:noFill/>
                </a:ln>
                <a:solidFill>
                  <a:schemeClr val="tx1"/>
                </a:solidFill>
                <a:effectLst/>
                <a:latin typeface="Arial" pitchFamily="34" charset="0"/>
                <a:ea typeface="Times New Roman" pitchFamily="18" charset="0"/>
                <a:cs typeface="Arial" pitchFamily="34" charset="0"/>
              </a:rPr>
              <a:t>2(г)</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эндотермический.</a:t>
            </a:r>
            <a:endParaRPr kumimoji="0" lang="ru-RU" sz="2800" b="1" i="0" u="none" strike="noStrike" cap="none" normalizeH="0" baseline="0" dirty="0" smtClean="0">
              <a:ln>
                <a:noFill/>
              </a:ln>
              <a:solidFill>
                <a:schemeClr val="tx1"/>
              </a:solidFill>
              <a:effectLst/>
              <a:latin typeface="Arial" pitchFamily="34" charset="0"/>
              <a:cs typeface="Arial" pitchFamily="34" charset="0"/>
            </a:endParaRPr>
          </a:p>
        </p:txBody>
      </p:sp>
      <p:pic>
        <p:nvPicPr>
          <p:cNvPr id="7"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5473" name="Rectangle 1"/>
          <p:cNvSpPr>
            <a:spLocks noChangeArrowheads="1"/>
          </p:cNvSpPr>
          <p:nvPr/>
        </p:nvSpPr>
        <p:spPr bwMode="auto">
          <a:xfrm>
            <a:off x="142844" y="91403"/>
            <a:ext cx="8858312" cy="31947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0" fontAlgn="base" latinLnBrk="0" hangingPunct="0">
              <a:lnSpc>
                <a:spcPct val="90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4. </a:t>
            </a:r>
            <a:r>
              <a:rPr kumimoji="0" lang="ru-RU" sz="28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При введении</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800" b="1" i="0" u="none" strike="noStrike" cap="none" normalizeH="0" baseline="0" dirty="0" smtClean="0">
                <a:ln>
                  <a:noFill/>
                </a:ln>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катализатора</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или его замене положение равновесия не меняется, так как катализатор изменяет энергию активации прямой и обратной реакции на одну и ту же величину, то есть скорость прямой и обратной реакции изменится в одинаковое число раз. Равновесие будет достигнуто быстрее, но при тех же равновесных концентрациях.</a:t>
            </a:r>
            <a:endParaRPr kumimoji="0" lang="ru-RU" sz="2800" b="1" i="0" u="none" strike="noStrike" cap="none" normalizeH="0" baseline="0" dirty="0" smtClean="0">
              <a:ln>
                <a:noFill/>
              </a:ln>
              <a:solidFill>
                <a:schemeClr val="tx1"/>
              </a:solidFill>
              <a:effectLst/>
              <a:latin typeface="Arial" pitchFamily="34" charset="0"/>
              <a:cs typeface="Arial" pitchFamily="34" charset="0"/>
            </a:endParaRPr>
          </a:p>
        </p:txBody>
      </p:sp>
      <p:pic>
        <p:nvPicPr>
          <p:cNvPr id="7"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7"/>
          <p:cNvSpPr>
            <a:spLocks noChangeArrowheads="1"/>
          </p:cNvSpPr>
          <p:nvPr/>
        </p:nvSpPr>
        <p:spPr bwMode="auto">
          <a:xfrm>
            <a:off x="214282" y="1142984"/>
            <a:ext cx="8786874" cy="1191095"/>
          </a:xfrm>
          <a:prstGeom prst="rect">
            <a:avLst/>
          </a:prstGeom>
          <a:noFill/>
          <a:ln w="38100">
            <a:noFill/>
            <a:miter lim="800000"/>
            <a:headEnd/>
            <a:tailEnd/>
          </a:ln>
        </p:spPr>
        <p:txBody>
          <a:bodyPr wrap="square">
            <a:spAutoFit/>
          </a:bodyPr>
          <a:lstStyle/>
          <a:p>
            <a:pPr indent="450000" algn="just">
              <a:lnSpc>
                <a:spcPct val="85000"/>
              </a:lnSpc>
            </a:pPr>
            <a:r>
              <a:rPr lang="ru-RU" sz="2800" b="1" dirty="0" smtClean="0">
                <a:latin typeface="Arial" pitchFamily="34" charset="0"/>
                <a:cs typeface="Arial" pitchFamily="34" charset="0"/>
              </a:rPr>
              <a:t>В </a:t>
            </a:r>
            <a:r>
              <a:rPr lang="ru-RU" sz="2800" b="1" dirty="0">
                <a:latin typeface="Arial" pitchFamily="34" charset="0"/>
                <a:cs typeface="Arial" pitchFamily="34" charset="0"/>
              </a:rPr>
              <a:t>первой половине 19 в. ввел </a:t>
            </a:r>
            <a:r>
              <a:rPr lang="ru-RU" sz="2800" b="1" u="sng" dirty="0">
                <a:effectLst>
                  <a:outerShdw blurRad="38100" dist="38100" dir="2700000" algn="tl">
                    <a:srgbClr val="000000">
                      <a:alpha val="43137"/>
                    </a:srgbClr>
                  </a:outerShdw>
                </a:effectLst>
                <a:latin typeface="Arial" pitchFamily="34" charset="0"/>
                <a:cs typeface="Arial" pitchFamily="34" charset="0"/>
              </a:rPr>
              <a:t>понятие  </a:t>
            </a:r>
            <a:r>
              <a:rPr lang="ru-RU" sz="2800" b="1" u="sng" dirty="0" smtClean="0">
                <a:effectLst>
                  <a:outerShdw blurRad="38100" dist="38100" dir="2700000" algn="tl">
                    <a:srgbClr val="000000">
                      <a:alpha val="43137"/>
                    </a:srgbClr>
                  </a:outerShdw>
                </a:effectLst>
                <a:latin typeface="Arial" pitchFamily="34" charset="0"/>
                <a:cs typeface="Arial" pitchFamily="34" charset="0"/>
              </a:rPr>
              <a:t>об</a:t>
            </a:r>
            <a:r>
              <a:rPr lang="ru-RU" sz="2800" b="1" dirty="0" smtClean="0">
                <a:latin typeface="Arial" pitchFamily="34" charset="0"/>
                <a:cs typeface="Arial" pitchFamily="34" charset="0"/>
              </a:rPr>
              <a:t> </a:t>
            </a:r>
            <a:r>
              <a:rPr lang="ru-RU" sz="2800" b="1" dirty="0">
                <a:solidFill>
                  <a:srgbClr val="0000FF"/>
                </a:solidFill>
                <a:effectLst>
                  <a:outerShdw blurRad="38100" dist="38100" dir="2700000" algn="tl">
                    <a:srgbClr val="000000">
                      <a:alpha val="43137"/>
                    </a:srgbClr>
                  </a:outerShdw>
                </a:effectLst>
                <a:latin typeface="Arial" pitchFamily="34" charset="0"/>
                <a:cs typeface="Arial" pitchFamily="34" charset="0"/>
              </a:rPr>
              <a:t>электролитах</a:t>
            </a:r>
            <a:r>
              <a:rPr lang="ru-RU" sz="2800" b="1" dirty="0">
                <a:latin typeface="Arial" pitchFamily="34" charset="0"/>
                <a:cs typeface="Arial" pitchFamily="34" charset="0"/>
              </a:rPr>
              <a:t> и </a:t>
            </a:r>
            <a:r>
              <a:rPr lang="ru-RU" sz="2800" b="1" dirty="0" err="1" smtClean="0">
                <a:solidFill>
                  <a:srgbClr val="0000FF"/>
                </a:solidFill>
                <a:effectLst>
                  <a:outerShdw blurRad="38100" dist="38100" dir="2700000" algn="tl">
                    <a:srgbClr val="000000">
                      <a:alpha val="43137"/>
                    </a:srgbClr>
                  </a:outerShdw>
                </a:effectLst>
                <a:latin typeface="Arial" pitchFamily="34" charset="0"/>
                <a:cs typeface="Arial" pitchFamily="34" charset="0"/>
              </a:rPr>
              <a:t>неэлектролитах</a:t>
            </a:r>
            <a:r>
              <a:rPr lang="ru-RU" sz="2800" b="1" dirty="0" smtClean="0">
                <a:latin typeface="Arial" pitchFamily="34" charset="0"/>
                <a:cs typeface="Arial" pitchFamily="34" charset="0"/>
              </a:rPr>
              <a:t> английский физик и химик </a:t>
            </a:r>
            <a:r>
              <a:rPr lang="ru-RU" sz="28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Майкл Фарадей</a:t>
            </a:r>
            <a:r>
              <a:rPr lang="ru-RU" sz="2800" b="1" dirty="0" smtClean="0">
                <a:latin typeface="Arial" pitchFamily="34" charset="0"/>
                <a:cs typeface="Arial" pitchFamily="34" charset="0"/>
              </a:rPr>
              <a:t>. </a:t>
            </a:r>
            <a:endParaRPr lang="ru-RU" sz="2800" b="1" dirty="0">
              <a:latin typeface="Arial" pitchFamily="34" charset="0"/>
              <a:cs typeface="Arial" pitchFamily="34" charset="0"/>
            </a:endParaRPr>
          </a:p>
        </p:txBody>
      </p:sp>
      <p:sp>
        <p:nvSpPr>
          <p:cNvPr id="12" name="Прямоугольник 11"/>
          <p:cNvSpPr/>
          <p:nvPr/>
        </p:nvSpPr>
        <p:spPr>
          <a:xfrm>
            <a:off x="357158" y="0"/>
            <a:ext cx="8429684" cy="1086451"/>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lvl="0" algn="ctr" fontAlgn="base">
              <a:lnSpc>
                <a:spcPct val="85000"/>
              </a:lnSpc>
              <a:spcBef>
                <a:spcPct val="0"/>
              </a:spcBef>
              <a:spcAft>
                <a:spcPct val="0"/>
              </a:spcAft>
            </a:pPr>
            <a:r>
              <a:rPr lang="ru-RU" sz="3800" b="1" dirty="0" smtClean="0">
                <a:ln w="11430">
                  <a:solidFill>
                    <a:sysClr val="windowText" lastClr="000000"/>
                  </a:solidFill>
                </a:ln>
                <a:solidFill>
                  <a:srgbClr val="3366FF"/>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Электролитическая диссоциация. Электролиты и </a:t>
            </a:r>
            <a:r>
              <a:rPr lang="ru-RU" sz="3800" b="1" dirty="0" err="1" smtClean="0">
                <a:ln w="11430">
                  <a:solidFill>
                    <a:sysClr val="windowText" lastClr="000000"/>
                  </a:solidFill>
                </a:ln>
                <a:solidFill>
                  <a:srgbClr val="3366FF"/>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неэлектролиты</a:t>
            </a:r>
            <a:endParaRPr lang="ru-RU" sz="3800" b="1" dirty="0" smtClean="0">
              <a:ln w="11430">
                <a:solidFill>
                  <a:sysClr val="windowText" lastClr="000000"/>
                </a:solidFill>
              </a:ln>
              <a:solidFill>
                <a:srgbClr val="3366FF"/>
              </a:solidFill>
              <a:effectLst>
                <a:outerShdw blurRad="80000" dist="40000" dir="5040000" algn="tl">
                  <a:srgbClr val="000000">
                    <a:alpha val="30000"/>
                  </a:srgbClr>
                </a:outerShdw>
              </a:effectLst>
              <a:latin typeface="Arial" pitchFamily="34" charset="0"/>
              <a:cs typeface="Arial" pitchFamily="34" charset="0"/>
            </a:endParaRPr>
          </a:p>
        </p:txBody>
      </p:sp>
      <p:sp>
        <p:nvSpPr>
          <p:cNvPr id="13" name="Прямоугольник 12"/>
          <p:cNvSpPr/>
          <p:nvPr/>
        </p:nvSpPr>
        <p:spPr>
          <a:xfrm>
            <a:off x="1428728" y="5715016"/>
            <a:ext cx="4572000" cy="892552"/>
          </a:xfrm>
          <a:prstGeom prst="rect">
            <a:avLst/>
          </a:prstGeom>
        </p:spPr>
        <p:txBody>
          <a:bodyPr>
            <a:spAutoFit/>
          </a:bodyPr>
          <a:lstStyle/>
          <a:p>
            <a:pPr algn="ctr"/>
            <a:r>
              <a:rPr lang="ru-RU" sz="26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Майкл Фарадей</a:t>
            </a:r>
          </a:p>
          <a:p>
            <a:pPr algn="ctr"/>
            <a:r>
              <a:rPr lang="ru-RU" sz="26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22.</a:t>
            </a:r>
            <a:r>
              <a:rPr lang="en-US" sz="26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 IX.</a:t>
            </a:r>
            <a:r>
              <a:rPr lang="ru-RU" sz="26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1791 – 25.</a:t>
            </a:r>
            <a:r>
              <a:rPr lang="en-US" sz="26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VIII. </a:t>
            </a:r>
            <a:r>
              <a:rPr lang="ru-RU" sz="26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1867</a:t>
            </a:r>
            <a:endParaRPr lang="en-US" sz="2600" b="1" dirty="0">
              <a:solidFill>
                <a:srgbClr val="9D2349"/>
              </a:solidFill>
              <a:effectLst>
                <a:outerShdw blurRad="38100" dist="38100" dir="2700000" algn="tl">
                  <a:srgbClr val="000000">
                    <a:alpha val="43137"/>
                  </a:srgbClr>
                </a:outerShdw>
              </a:effectLst>
              <a:latin typeface="Arial" pitchFamily="34" charset="0"/>
              <a:cs typeface="Arial" pitchFamily="34" charset="0"/>
            </a:endParaRPr>
          </a:p>
        </p:txBody>
      </p:sp>
      <p:sp>
        <p:nvSpPr>
          <p:cNvPr id="15" name="Line 9"/>
          <p:cNvSpPr>
            <a:spLocks noChangeShapeType="1"/>
          </p:cNvSpPr>
          <p:nvPr/>
        </p:nvSpPr>
        <p:spPr bwMode="auto">
          <a:xfrm>
            <a:off x="2285984" y="2928934"/>
            <a:ext cx="4429156" cy="0"/>
          </a:xfrm>
          <a:prstGeom prst="line">
            <a:avLst/>
          </a:prstGeom>
          <a:noFill/>
          <a:ln w="25400">
            <a:solidFill>
              <a:schemeClr val="tx1"/>
            </a:solidFill>
            <a:round/>
            <a:headEnd/>
            <a:tailEnd/>
          </a:ln>
        </p:spPr>
        <p:txBody>
          <a:bodyPr/>
          <a:lstStyle/>
          <a:p>
            <a:endParaRPr lang="ru-RU"/>
          </a:p>
        </p:txBody>
      </p:sp>
      <p:sp>
        <p:nvSpPr>
          <p:cNvPr id="20" name="Скругленный прямоугольник 19"/>
          <p:cNvSpPr/>
          <p:nvPr/>
        </p:nvSpPr>
        <p:spPr>
          <a:xfrm>
            <a:off x="3286116" y="2428868"/>
            <a:ext cx="2571768" cy="500066"/>
          </a:xfrm>
          <a:prstGeom prst="roundRect">
            <a:avLst/>
          </a:prstGeom>
          <a:solidFill>
            <a:schemeClr val="accent3">
              <a:lumMod val="60000"/>
              <a:lumOff val="40000"/>
            </a:schemeClr>
          </a:solidFill>
          <a:ln>
            <a:solidFill>
              <a:srgbClr val="9D23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Скругленный прямоугольник 20"/>
          <p:cNvSpPr/>
          <p:nvPr/>
        </p:nvSpPr>
        <p:spPr>
          <a:xfrm>
            <a:off x="142844" y="3214686"/>
            <a:ext cx="4357718" cy="1785950"/>
          </a:xfrm>
          <a:prstGeom prst="roundRect">
            <a:avLst/>
          </a:prstGeom>
          <a:solidFill>
            <a:schemeClr val="accent3">
              <a:lumMod val="60000"/>
              <a:lumOff val="40000"/>
            </a:schemeClr>
          </a:solidFill>
          <a:ln>
            <a:solidFill>
              <a:srgbClr val="9D23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Скругленный прямоугольник 21"/>
          <p:cNvSpPr/>
          <p:nvPr/>
        </p:nvSpPr>
        <p:spPr>
          <a:xfrm>
            <a:off x="4643438" y="3214686"/>
            <a:ext cx="4214842" cy="1785950"/>
          </a:xfrm>
          <a:prstGeom prst="roundRect">
            <a:avLst/>
          </a:prstGeom>
          <a:solidFill>
            <a:schemeClr val="accent3">
              <a:lumMod val="60000"/>
              <a:lumOff val="40000"/>
            </a:schemeClr>
          </a:solidFill>
          <a:ln>
            <a:solidFill>
              <a:srgbClr val="9D23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Прямоугольник 22"/>
          <p:cNvSpPr/>
          <p:nvPr/>
        </p:nvSpPr>
        <p:spPr>
          <a:xfrm>
            <a:off x="3500430" y="2428868"/>
            <a:ext cx="2167581" cy="523220"/>
          </a:xfrm>
          <a:prstGeom prst="rect">
            <a:avLst/>
          </a:prstGeom>
        </p:spPr>
        <p:txBody>
          <a:bodyPr wrap="none">
            <a:spAutoFit/>
          </a:bodyPr>
          <a:lstStyle/>
          <a:p>
            <a:pPr algn="ctr"/>
            <a:r>
              <a:rPr lang="ru-RU" sz="2800" b="1" dirty="0" smtClean="0">
                <a:latin typeface="Arial Black" pitchFamily="34" charset="0"/>
              </a:rPr>
              <a:t>Вещества</a:t>
            </a:r>
            <a:endParaRPr lang="ru-RU" sz="2800" dirty="0">
              <a:latin typeface="Arial Black" pitchFamily="34" charset="0"/>
            </a:endParaRPr>
          </a:p>
        </p:txBody>
      </p:sp>
      <p:sp>
        <p:nvSpPr>
          <p:cNvPr id="24" name="Line 12"/>
          <p:cNvSpPr>
            <a:spLocks noChangeShapeType="1"/>
          </p:cNvSpPr>
          <p:nvPr/>
        </p:nvSpPr>
        <p:spPr bwMode="auto">
          <a:xfrm>
            <a:off x="2285984" y="2928934"/>
            <a:ext cx="0" cy="290511"/>
          </a:xfrm>
          <a:prstGeom prst="line">
            <a:avLst/>
          </a:prstGeom>
          <a:noFill/>
          <a:ln w="25400">
            <a:solidFill>
              <a:schemeClr val="tx1"/>
            </a:solidFill>
            <a:round/>
            <a:headEnd/>
            <a:tailEnd type="triangle" w="med" len="med"/>
          </a:ln>
        </p:spPr>
        <p:txBody>
          <a:bodyPr/>
          <a:lstStyle/>
          <a:p>
            <a:endParaRPr lang="ru-RU"/>
          </a:p>
        </p:txBody>
      </p:sp>
      <p:sp>
        <p:nvSpPr>
          <p:cNvPr id="27" name="Прямоугольник 26"/>
          <p:cNvSpPr/>
          <p:nvPr/>
        </p:nvSpPr>
        <p:spPr>
          <a:xfrm>
            <a:off x="71406" y="3214686"/>
            <a:ext cx="4572000" cy="1792798"/>
          </a:xfrm>
          <a:prstGeom prst="rect">
            <a:avLst/>
          </a:prstGeom>
        </p:spPr>
        <p:txBody>
          <a:bodyPr>
            <a:spAutoFit/>
          </a:bodyPr>
          <a:lstStyle/>
          <a:p>
            <a:pPr algn="ctr">
              <a:lnSpc>
                <a:spcPct val="85000"/>
              </a:lnSpc>
            </a:pPr>
            <a:r>
              <a:rPr lang="ru-RU" sz="26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Электролиты </a:t>
            </a:r>
            <a:r>
              <a:rPr lang="ru-RU" sz="2600" b="1" dirty="0" smtClean="0">
                <a:latin typeface="Arial" pitchFamily="34" charset="0"/>
                <a:cs typeface="Arial" pitchFamily="34" charset="0"/>
              </a:rPr>
              <a:t>–</a:t>
            </a:r>
            <a:endParaRPr lang="ru-RU" sz="2600" b="1" dirty="0" smtClean="0">
              <a:solidFill>
                <a:srgbClr val="9D2349"/>
              </a:solidFill>
              <a:effectLst>
                <a:outerShdw blurRad="38100" dist="38100" dir="2700000" algn="tl">
                  <a:srgbClr val="000000">
                    <a:alpha val="43137"/>
                  </a:srgbClr>
                </a:outerShdw>
              </a:effectLst>
              <a:latin typeface="Arial" pitchFamily="34" charset="0"/>
              <a:cs typeface="Arial" pitchFamily="34" charset="0"/>
            </a:endParaRPr>
          </a:p>
          <a:p>
            <a:pPr algn="ctr">
              <a:lnSpc>
                <a:spcPct val="85000"/>
              </a:lnSpc>
            </a:pPr>
            <a:r>
              <a:rPr lang="ru-RU" sz="2600" b="1" dirty="0" smtClean="0">
                <a:latin typeface="Arial" pitchFamily="34" charset="0"/>
                <a:cs typeface="Arial" pitchFamily="34" charset="0"/>
              </a:rPr>
              <a:t>вещества, водные растворы или расплавы которых проводят электрических ток</a:t>
            </a:r>
            <a:endParaRPr lang="ru-RU" sz="2600" b="1" dirty="0">
              <a:latin typeface="Arial" pitchFamily="34" charset="0"/>
              <a:cs typeface="Arial" pitchFamily="34" charset="0"/>
            </a:endParaRPr>
          </a:p>
        </p:txBody>
      </p:sp>
      <p:sp>
        <p:nvSpPr>
          <p:cNvPr id="28" name="Прямоугольник 27"/>
          <p:cNvSpPr/>
          <p:nvPr/>
        </p:nvSpPr>
        <p:spPr>
          <a:xfrm>
            <a:off x="4500562" y="3214686"/>
            <a:ext cx="4572000" cy="1792798"/>
          </a:xfrm>
          <a:prstGeom prst="rect">
            <a:avLst/>
          </a:prstGeom>
        </p:spPr>
        <p:txBody>
          <a:bodyPr>
            <a:spAutoFit/>
          </a:bodyPr>
          <a:lstStyle/>
          <a:p>
            <a:pPr algn="ctr">
              <a:lnSpc>
                <a:spcPct val="85000"/>
              </a:lnSpc>
            </a:pPr>
            <a:r>
              <a:rPr lang="ru-RU" sz="2600" b="1" dirty="0" err="1" smtClean="0">
                <a:solidFill>
                  <a:srgbClr val="9D2349"/>
                </a:solidFill>
                <a:effectLst>
                  <a:outerShdw blurRad="38100" dist="38100" dir="2700000" algn="tl">
                    <a:srgbClr val="000000">
                      <a:alpha val="43137"/>
                    </a:srgbClr>
                  </a:outerShdw>
                </a:effectLst>
                <a:latin typeface="Arial" pitchFamily="34" charset="0"/>
                <a:cs typeface="Arial" pitchFamily="34" charset="0"/>
              </a:rPr>
              <a:t>Неэлектролиты</a:t>
            </a:r>
            <a:r>
              <a:rPr lang="ru-RU" sz="26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 </a:t>
            </a:r>
            <a:r>
              <a:rPr lang="ru-RU" sz="2600" b="1" dirty="0" smtClean="0">
                <a:latin typeface="Arial" pitchFamily="34" charset="0"/>
                <a:cs typeface="Arial" pitchFamily="34" charset="0"/>
              </a:rPr>
              <a:t>–</a:t>
            </a:r>
            <a:endParaRPr lang="ru-RU" sz="2600" b="1" dirty="0" smtClean="0">
              <a:solidFill>
                <a:srgbClr val="9D2349"/>
              </a:solidFill>
              <a:effectLst>
                <a:outerShdw blurRad="38100" dist="38100" dir="2700000" algn="tl">
                  <a:srgbClr val="000000">
                    <a:alpha val="43137"/>
                  </a:srgbClr>
                </a:outerShdw>
              </a:effectLst>
              <a:latin typeface="Arial" pitchFamily="34" charset="0"/>
              <a:cs typeface="Arial" pitchFamily="34" charset="0"/>
            </a:endParaRPr>
          </a:p>
          <a:p>
            <a:pPr algn="ctr">
              <a:lnSpc>
                <a:spcPct val="85000"/>
              </a:lnSpc>
            </a:pPr>
            <a:r>
              <a:rPr lang="ru-RU" sz="2600" b="1" dirty="0" smtClean="0">
                <a:latin typeface="Arial" pitchFamily="34" charset="0"/>
                <a:cs typeface="Arial" pitchFamily="34" charset="0"/>
              </a:rPr>
              <a:t>вещества, водные растворы или расплавы которых </a:t>
            </a:r>
            <a:r>
              <a:rPr lang="ru-RU" sz="2600" b="1" i="1" dirty="0" smtClean="0">
                <a:latin typeface="Arial" pitchFamily="34" charset="0"/>
                <a:cs typeface="Arial" pitchFamily="34" charset="0"/>
              </a:rPr>
              <a:t>не</a:t>
            </a:r>
            <a:r>
              <a:rPr lang="ru-RU" sz="2600" b="1" dirty="0" smtClean="0">
                <a:latin typeface="Arial" pitchFamily="34" charset="0"/>
                <a:cs typeface="Arial" pitchFamily="34" charset="0"/>
              </a:rPr>
              <a:t> проводят электрический ток</a:t>
            </a:r>
            <a:endParaRPr lang="ru-RU" sz="2600" b="1" dirty="0">
              <a:latin typeface="Arial" pitchFamily="34" charset="0"/>
              <a:cs typeface="Arial" pitchFamily="34" charset="0"/>
            </a:endParaRPr>
          </a:p>
        </p:txBody>
      </p:sp>
      <p:sp>
        <p:nvSpPr>
          <p:cNvPr id="29" name="Line 12"/>
          <p:cNvSpPr>
            <a:spLocks noChangeShapeType="1"/>
          </p:cNvSpPr>
          <p:nvPr/>
        </p:nvSpPr>
        <p:spPr bwMode="auto">
          <a:xfrm>
            <a:off x="6715140" y="2928934"/>
            <a:ext cx="0" cy="290511"/>
          </a:xfrm>
          <a:prstGeom prst="line">
            <a:avLst/>
          </a:prstGeom>
          <a:noFill/>
          <a:ln w="25400">
            <a:solidFill>
              <a:schemeClr val="tx1"/>
            </a:solidFill>
            <a:round/>
            <a:headEnd/>
            <a:tailEnd type="triangle" w="med" len="med"/>
          </a:ln>
        </p:spPr>
        <p:txBody>
          <a:bodyPr/>
          <a:lstStyle/>
          <a:p>
            <a:endParaRPr lang="ru-RU"/>
          </a:p>
        </p:txBody>
      </p:sp>
      <p:pic>
        <p:nvPicPr>
          <p:cNvPr id="107524" name="Picture 4" descr="http://www.manetho.com/dosyalar/timeline/205/o_19eh1pfr6frrl5l1t9s9c3cu18m.jpg"/>
          <p:cNvPicPr>
            <a:picLocks noChangeAspect="1" noChangeArrowheads="1"/>
          </p:cNvPicPr>
          <p:nvPr/>
        </p:nvPicPr>
        <p:blipFill>
          <a:blip r:embed="rId2" cstate="print"/>
          <a:srcRect/>
          <a:stretch>
            <a:fillRect/>
          </a:stretch>
        </p:blipFill>
        <p:spPr bwMode="auto">
          <a:xfrm>
            <a:off x="-32" y="4929198"/>
            <a:ext cx="1465908" cy="1928826"/>
          </a:xfrm>
          <a:prstGeom prst="ellipse">
            <a:avLst/>
          </a:prstGeom>
          <a:noFill/>
          <a:ln>
            <a:solidFill>
              <a:schemeClr val="accent2">
                <a:lumMod val="50000"/>
              </a:schemeClr>
            </a:solidFill>
          </a:ln>
          <a:scene3d>
            <a:camera prst="orthographicFront"/>
            <a:lightRig rig="threePt" dir="t"/>
          </a:scene3d>
          <a:sp3d>
            <a:bevelT prst="angle"/>
          </a:sp3d>
        </p:spPr>
      </p:pic>
      <p:cxnSp>
        <p:nvCxnSpPr>
          <p:cNvPr id="33" name="Прямая со стрелкой 32"/>
          <p:cNvCxnSpPr/>
          <p:nvPr/>
        </p:nvCxnSpPr>
        <p:spPr>
          <a:xfrm rot="10800000">
            <a:off x="1357290" y="6143644"/>
            <a:ext cx="4357718" cy="1588"/>
          </a:xfrm>
          <a:prstGeom prst="straightConnector1">
            <a:avLst/>
          </a:prstGeom>
          <a:ln w="57150">
            <a:solidFill>
              <a:srgbClr val="9D2349"/>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pic>
        <p:nvPicPr>
          <p:cNvPr id="209922" name="Picture 2" descr="D:\23.05.13-домашние документы\Физические методы активации химических процессов - 16.05.2012\Элетрохимия\Фарадей установил, что водные растворы некоторых веществ проводят.gif"/>
          <p:cNvPicPr>
            <a:picLocks noChangeAspect="1" noChangeArrowheads="1"/>
          </p:cNvPicPr>
          <p:nvPr/>
        </p:nvPicPr>
        <p:blipFill>
          <a:blip r:embed="rId3" cstate="print"/>
          <a:srcRect/>
          <a:stretch>
            <a:fillRect/>
          </a:stretch>
        </p:blipFill>
        <p:spPr bwMode="auto">
          <a:xfrm>
            <a:off x="5857884" y="5000636"/>
            <a:ext cx="1952611" cy="13832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0" name="Управляющая кнопка: домой 29">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8" name="Rectangle 9"/>
          <p:cNvSpPr>
            <a:spLocks noChangeArrowheads="1"/>
          </p:cNvSpPr>
          <p:nvPr/>
        </p:nvSpPr>
        <p:spPr bwMode="auto">
          <a:xfrm>
            <a:off x="2786050" y="5715016"/>
            <a:ext cx="4818067" cy="840230"/>
          </a:xfrm>
          <a:prstGeom prst="rect">
            <a:avLst/>
          </a:prstGeom>
          <a:noFill/>
          <a:ln w="9525">
            <a:noFill/>
            <a:miter lim="800000"/>
            <a:headEnd/>
            <a:tailEnd/>
          </a:ln>
          <a:effectLst/>
        </p:spPr>
        <p:txBody>
          <a:bodyPr wrap="square" anchor="ctr">
            <a:spAutoFit/>
          </a:bodyPr>
          <a:lstStyle/>
          <a:p>
            <a:pPr algn="ctr">
              <a:lnSpc>
                <a:spcPct val="90000"/>
              </a:lnSpc>
            </a:pPr>
            <a:r>
              <a:rPr lang="ru-RU" sz="2600" b="1" dirty="0" err="1">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rPr>
              <a:t>Сванте</a:t>
            </a:r>
            <a:r>
              <a:rPr lang="ru-RU" sz="26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rPr>
              <a:t> Август </a:t>
            </a:r>
            <a:r>
              <a:rPr lang="ru-RU" sz="26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rPr>
              <a:t>Аррениус </a:t>
            </a:r>
            <a:r>
              <a:rPr lang="ru-RU" sz="28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rPr>
              <a:t>(1859-1927)</a:t>
            </a:r>
            <a:endParaRPr lang="ru-RU" sz="26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endParaRPr>
          </a:p>
        </p:txBody>
      </p:sp>
      <p:pic>
        <p:nvPicPr>
          <p:cNvPr id="133123" name="Picture 3" descr="D:\23.05.13-домашние документы\Лаб. раб YES\Виртуальные лабораторные YES\Анимашки и картинки\Химия\Ученые\Аррениус\135737-004-46945A72.jpg"/>
          <p:cNvPicPr>
            <a:picLocks noChangeAspect="1" noChangeArrowheads="1"/>
          </p:cNvPicPr>
          <p:nvPr/>
        </p:nvPicPr>
        <p:blipFill>
          <a:blip r:embed="rId3" cstate="print"/>
          <a:srcRect/>
          <a:stretch>
            <a:fillRect/>
          </a:stretch>
        </p:blipFill>
        <p:spPr bwMode="auto">
          <a:xfrm>
            <a:off x="194299" y="3714776"/>
            <a:ext cx="2520313" cy="3000372"/>
          </a:xfrm>
          <a:prstGeom prst="roundRect">
            <a:avLst/>
          </a:prstGeom>
          <a:ln w="88900" cap="sq" cmpd="thickThin">
            <a:solidFill>
              <a:schemeClr val="accent6">
                <a:lumMod val="50000"/>
              </a:schemeClr>
            </a:solidFill>
            <a:prstDash val="solid"/>
            <a:miter lim="800000"/>
          </a:ln>
          <a:effectLst>
            <a:innerShdw blurRad="76200">
              <a:srgbClr val="000000"/>
            </a:innerShdw>
          </a:effectLst>
        </p:spPr>
      </p:pic>
      <p:sp>
        <p:nvSpPr>
          <p:cNvPr id="13" name="Прямоугольник 12"/>
          <p:cNvSpPr/>
          <p:nvPr/>
        </p:nvSpPr>
        <p:spPr>
          <a:xfrm>
            <a:off x="142844" y="214290"/>
            <a:ext cx="8858312" cy="3506344"/>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900" b="1" u="sng" dirty="0" smtClean="0">
                <a:latin typeface="Arial" pitchFamily="34" charset="0"/>
                <a:ea typeface="Times New Roman" pitchFamily="18" charset="0"/>
                <a:cs typeface="Arial" pitchFamily="34" charset="0"/>
              </a:rPr>
              <a:t>Основные положения</a:t>
            </a:r>
            <a:r>
              <a:rPr lang="ru-RU" sz="2900" b="1" dirty="0" smtClean="0">
                <a:latin typeface="Arial" pitchFamily="34" charset="0"/>
                <a:ea typeface="Times New Roman" pitchFamily="18" charset="0"/>
                <a:cs typeface="Arial" pitchFamily="34" charset="0"/>
              </a:rPr>
              <a:t> </a:t>
            </a:r>
            <a:r>
              <a:rPr lang="ru-RU" sz="2900" b="1" dirty="0"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теории </a:t>
            </a:r>
            <a:r>
              <a:rPr lang="ru-RU" sz="2900" b="1" dirty="0" err="1"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электроли-тической</a:t>
            </a:r>
            <a:r>
              <a:rPr lang="ru-RU" sz="2900" b="1" dirty="0"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диссоциации</a:t>
            </a:r>
            <a:r>
              <a:rPr lang="ru-RU" sz="2900" b="1" dirty="0" smtClean="0">
                <a:solidFill>
                  <a:srgbClr val="0000FF"/>
                </a:solidFill>
                <a:latin typeface="Arial" pitchFamily="34" charset="0"/>
                <a:ea typeface="Times New Roman" pitchFamily="18" charset="0"/>
                <a:cs typeface="Arial" pitchFamily="34" charset="0"/>
              </a:rPr>
              <a:t> </a:t>
            </a:r>
            <a:r>
              <a:rPr lang="ru-RU" sz="2900" b="1" dirty="0" smtClean="0">
                <a:latin typeface="Arial" pitchFamily="34" charset="0"/>
                <a:ea typeface="Times New Roman" pitchFamily="18" charset="0"/>
                <a:cs typeface="Arial" pitchFamily="34" charset="0"/>
              </a:rPr>
              <a:t>(</a:t>
            </a:r>
            <a:r>
              <a:rPr lang="ru-RU" sz="2900" b="1" u="sng" dirty="0" smtClean="0">
                <a:latin typeface="Arial" pitchFamily="34" charset="0"/>
                <a:ea typeface="Times New Roman" pitchFamily="18" charset="0"/>
                <a:cs typeface="Arial" pitchFamily="34" charset="0"/>
              </a:rPr>
              <a:t>распада</a:t>
            </a:r>
            <a:r>
              <a:rPr lang="ru-RU" sz="2900" b="1" dirty="0" smtClean="0">
                <a:latin typeface="Arial" pitchFamily="34" charset="0"/>
                <a:ea typeface="Times New Roman" pitchFamily="18" charset="0"/>
                <a:cs typeface="Arial" pitchFamily="34" charset="0"/>
              </a:rPr>
              <a:t> на ионы) </a:t>
            </a:r>
            <a:r>
              <a:rPr lang="ru-RU" sz="2900" b="1" u="sng" dirty="0" smtClean="0">
                <a:latin typeface="Arial" pitchFamily="34" charset="0"/>
                <a:ea typeface="Times New Roman" pitchFamily="18" charset="0"/>
                <a:cs typeface="Arial" pitchFamily="34" charset="0"/>
              </a:rPr>
              <a:t>разработаны</a:t>
            </a:r>
            <a:r>
              <a:rPr lang="ru-RU" sz="2900" b="1" dirty="0" smtClean="0">
                <a:latin typeface="Arial" pitchFamily="34" charset="0"/>
                <a:ea typeface="Times New Roman" pitchFamily="18" charset="0"/>
                <a:cs typeface="Arial" pitchFamily="34" charset="0"/>
              </a:rPr>
              <a:t> в 1887 г. шведским учёным </a:t>
            </a:r>
            <a:r>
              <a:rPr lang="ru-RU" sz="2900" b="1" dirty="0" err="1" smtClean="0">
                <a:solidFill>
                  <a:srgbClr val="99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Сванте</a:t>
            </a:r>
            <a:r>
              <a:rPr lang="ru-RU" sz="2900" b="1" dirty="0" smtClean="0">
                <a:solidFill>
                  <a:srgbClr val="99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Аррениусом</a:t>
            </a:r>
            <a:r>
              <a:rPr lang="ru-RU" sz="2900" b="1" dirty="0" smtClean="0">
                <a:latin typeface="Arial" pitchFamily="34" charset="0"/>
                <a:ea typeface="Times New Roman" pitchFamily="18" charset="0"/>
                <a:cs typeface="Arial" pitchFamily="34" charset="0"/>
              </a:rPr>
              <a:t>. Он исключал </a:t>
            </a:r>
            <a:r>
              <a:rPr lang="ru-RU" sz="2900" b="1" dirty="0" err="1" smtClean="0">
                <a:latin typeface="Arial" pitchFamily="34" charset="0"/>
                <a:ea typeface="Times New Roman" pitchFamily="18" charset="0"/>
                <a:cs typeface="Arial" pitchFamily="34" charset="0"/>
              </a:rPr>
              <a:t>возмож-ность</a:t>
            </a:r>
            <a:r>
              <a:rPr lang="ru-RU" sz="2900" b="1" dirty="0" smtClean="0">
                <a:latin typeface="Arial" pitchFamily="34" charset="0"/>
                <a:ea typeface="Times New Roman" pitchFamily="18" charset="0"/>
                <a:cs typeface="Arial" pitchFamily="34" charset="0"/>
              </a:rPr>
              <a:t> химического взаимодействия ионов с молекулами растворителя, поэтому его теория не могла объяснить причину диссоциации электролитов и устойчивость ионов в растворе. </a:t>
            </a:r>
          </a:p>
        </p:txBody>
      </p:sp>
      <p:sp>
        <p:nvSpPr>
          <p:cNvPr id="1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Управляющая кнопка: домой 2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47458" name="Picture 2" descr="Иван Алексеевич Каблуков (1857-1942), физико-химик, почетный член АН СССР. К 150-летию со дня рождения"/>
          <p:cNvPicPr>
            <a:picLocks noChangeAspect="1" noChangeArrowheads="1"/>
          </p:cNvPicPr>
          <p:nvPr/>
        </p:nvPicPr>
        <p:blipFill>
          <a:blip r:embed="rId3" cstate="print"/>
          <a:srcRect/>
          <a:stretch>
            <a:fillRect/>
          </a:stretch>
        </p:blipFill>
        <p:spPr bwMode="auto">
          <a:xfrm>
            <a:off x="142844" y="3214686"/>
            <a:ext cx="2428892" cy="3487936"/>
          </a:xfrm>
          <a:prstGeom prst="roundRect">
            <a:avLst/>
          </a:prstGeom>
          <a:ln w="88900" cap="sq" cmpd="thickThin">
            <a:solidFill>
              <a:schemeClr val="accent6">
                <a:lumMod val="50000"/>
              </a:schemeClr>
            </a:solidFill>
            <a:prstDash val="solid"/>
            <a:miter lim="800000"/>
          </a:ln>
          <a:effectLst>
            <a:innerShdw blurRad="76200">
              <a:srgbClr val="000000"/>
            </a:innerShdw>
          </a:effectLst>
        </p:spPr>
      </p:pic>
      <p:sp>
        <p:nvSpPr>
          <p:cNvPr id="12" name="Прямоугольник 11"/>
          <p:cNvSpPr/>
          <p:nvPr/>
        </p:nvSpPr>
        <p:spPr>
          <a:xfrm>
            <a:off x="2643174" y="6011246"/>
            <a:ext cx="4572000" cy="775340"/>
          </a:xfrm>
          <a:prstGeom prst="rect">
            <a:avLst/>
          </a:prstGeom>
        </p:spPr>
        <p:txBody>
          <a:bodyPr>
            <a:spAutoFit/>
          </a:bodyPr>
          <a:lstStyle/>
          <a:p>
            <a:pPr algn="ctr">
              <a:lnSpc>
                <a:spcPct val="85000"/>
              </a:lnSpc>
            </a:pPr>
            <a:r>
              <a:rPr lang="ru-RU" sz="26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rPr>
              <a:t>Иван Алексеевич Каблуков (1857-1942) </a:t>
            </a:r>
            <a:endParaRPr lang="ru-RU" sz="26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endParaRPr>
          </a:p>
        </p:txBody>
      </p:sp>
      <p:sp>
        <p:nvSpPr>
          <p:cNvPr id="13" name="Прямоугольник 12"/>
          <p:cNvSpPr/>
          <p:nvPr/>
        </p:nvSpPr>
        <p:spPr>
          <a:xfrm>
            <a:off x="3143240" y="5143512"/>
            <a:ext cx="5357850" cy="775340"/>
          </a:xfrm>
          <a:prstGeom prst="rect">
            <a:avLst/>
          </a:prstGeom>
        </p:spPr>
        <p:txBody>
          <a:bodyPr wrap="square">
            <a:spAutoFit/>
            <a:scene3d>
              <a:camera prst="orthographicFront"/>
              <a:lightRig rig="threePt" dir="t"/>
            </a:scene3d>
            <a:sp3d extrusionH="57150">
              <a:bevelT w="57150" h="38100" prst="artDeco"/>
            </a:sp3d>
          </a:bodyPr>
          <a:lstStyle/>
          <a:p>
            <a:pPr algn="ctr">
              <a:lnSpc>
                <a:spcPct val="85000"/>
              </a:lnSpc>
            </a:pPr>
            <a:r>
              <a:rPr lang="ru-RU" sz="26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rPr>
              <a:t>Владимир Александрович </a:t>
            </a:r>
            <a:r>
              <a:rPr lang="ru-RU" sz="2600" b="1" dirty="0" err="1"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rPr>
              <a:t>Кистяковский</a:t>
            </a:r>
            <a:r>
              <a:rPr lang="ru-RU" sz="26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rPr>
              <a:t> (1865 –1952)</a:t>
            </a:r>
            <a:endParaRPr lang="ru-RU" sz="26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endParaRPr>
          </a:p>
        </p:txBody>
      </p:sp>
      <p:cxnSp>
        <p:nvCxnSpPr>
          <p:cNvPr id="19" name="Прямая со стрелкой 18"/>
          <p:cNvCxnSpPr/>
          <p:nvPr/>
        </p:nvCxnSpPr>
        <p:spPr>
          <a:xfrm>
            <a:off x="2714612" y="6356370"/>
            <a:ext cx="857256" cy="1588"/>
          </a:xfrm>
          <a:prstGeom prst="straightConnector1">
            <a:avLst/>
          </a:prstGeom>
          <a:ln w="38100">
            <a:solidFill>
              <a:srgbClr val="990000"/>
            </a:solidFill>
            <a:headEnd type="arrow" w="med" len="med"/>
            <a:tailEnd type="none"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8" name="Прямоугольник 17"/>
          <p:cNvSpPr/>
          <p:nvPr/>
        </p:nvSpPr>
        <p:spPr>
          <a:xfrm>
            <a:off x="142844" y="-21994"/>
            <a:ext cx="8858312" cy="3022366"/>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Дальнейшее развитие представления об </a:t>
            </a:r>
            <a:r>
              <a:rPr lang="ru-RU" sz="2800" b="1" dirty="0"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электролитической диссоциации</a:t>
            </a:r>
            <a:r>
              <a:rPr lang="ru-RU" sz="2800" b="1" dirty="0" smtClean="0">
                <a:solidFill>
                  <a:srgbClr val="0000FF"/>
                </a:solidFill>
                <a:latin typeface="Arial" pitchFamily="34" charset="0"/>
                <a:ea typeface="Times New Roman" pitchFamily="18" charset="0"/>
                <a:cs typeface="Arial" pitchFamily="34" charset="0"/>
              </a:rPr>
              <a:t> </a:t>
            </a:r>
            <a:r>
              <a:rPr lang="ru-RU" sz="2800" b="1" dirty="0" smtClean="0">
                <a:latin typeface="Arial" pitchFamily="34" charset="0"/>
                <a:ea typeface="Times New Roman" pitchFamily="18" charset="0"/>
                <a:cs typeface="Arial" pitchFamily="34" charset="0"/>
              </a:rPr>
              <a:t>получили в трудах русских учёных </a:t>
            </a:r>
            <a:r>
              <a:rPr lang="ru-RU" sz="2800" b="1" dirty="0" err="1"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Каблукова</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И. А.</a:t>
            </a:r>
            <a:r>
              <a:rPr lang="ru-RU" sz="2800" b="1" dirty="0" smtClean="0">
                <a:latin typeface="Arial" pitchFamily="34" charset="0"/>
                <a:ea typeface="Times New Roman" pitchFamily="18" charset="0"/>
                <a:cs typeface="Arial" pitchFamily="34" charset="0"/>
              </a:rPr>
              <a:t>, </a:t>
            </a:r>
            <a:r>
              <a:rPr lang="ru-RU" sz="2800" b="1" dirty="0" err="1"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Кистяковского</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В. А. </a:t>
            </a:r>
            <a:r>
              <a:rPr lang="ru-RU" sz="2800" b="1" dirty="0" smtClean="0">
                <a:latin typeface="Arial" pitchFamily="34" charset="0"/>
                <a:ea typeface="Times New Roman" pitchFamily="18" charset="0"/>
                <a:cs typeface="Arial" pitchFamily="34" charset="0"/>
              </a:rPr>
              <a:t>и др., которые показали, что </a:t>
            </a:r>
            <a:r>
              <a:rPr lang="ru-RU" sz="2800" b="1" dirty="0"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электролитическая диссоциация</a:t>
            </a:r>
            <a:r>
              <a:rPr lang="ru-RU" sz="2800" b="1" dirty="0" smtClean="0">
                <a:solidFill>
                  <a:srgbClr val="0000FF"/>
                </a:solidFill>
                <a:latin typeface="Arial" pitchFamily="34" charset="0"/>
                <a:ea typeface="Times New Roman" pitchFamily="18" charset="0"/>
                <a:cs typeface="Arial" pitchFamily="34" charset="0"/>
              </a:rPr>
              <a:t> </a:t>
            </a:r>
            <a:r>
              <a:rPr lang="ru-RU" sz="2800" b="1" u="sng" dirty="0" smtClean="0">
                <a:latin typeface="Arial" pitchFamily="34" charset="0"/>
                <a:ea typeface="Times New Roman" pitchFamily="18" charset="0"/>
                <a:cs typeface="Arial" pitchFamily="34" charset="0"/>
              </a:rPr>
              <a:t>в растворе происходит в результате</a:t>
            </a:r>
            <a:r>
              <a:rPr lang="ru-RU" sz="2800" b="1" dirty="0" smtClean="0">
                <a:latin typeface="Arial" pitchFamily="34" charset="0"/>
                <a:ea typeface="Times New Roman" pitchFamily="18" charset="0"/>
                <a:cs typeface="Arial" pitchFamily="34" charset="0"/>
              </a:rPr>
              <a:t> физико-химического взаимодействия ионов (молекул) электролита с полярными молекулами растворителя.</a:t>
            </a:r>
            <a:endParaRPr lang="ru-RU" sz="2800" b="1" dirty="0" smtClean="0">
              <a:latin typeface="Arial" pitchFamily="34" charset="0"/>
              <a:cs typeface="Arial" pitchFamily="34" charset="0"/>
            </a:endParaRPr>
          </a:p>
        </p:txBody>
      </p:sp>
      <p:pic>
        <p:nvPicPr>
          <p:cNvPr id="21" name="Рисунок 3" descr="217147857.jpg"/>
          <p:cNvPicPr>
            <a:picLocks noChangeAspect="1"/>
          </p:cNvPicPr>
          <p:nvPr/>
        </p:nvPicPr>
        <p:blipFill>
          <a:blip r:embed="rId4" cstate="print"/>
          <a:srcRect/>
          <a:stretch>
            <a:fillRect/>
          </a:stretch>
        </p:blipFill>
        <p:spPr bwMode="auto">
          <a:xfrm>
            <a:off x="5500694" y="3071810"/>
            <a:ext cx="1480196" cy="2000264"/>
          </a:xfrm>
          <a:prstGeom prst="roundRect">
            <a:avLst/>
          </a:prstGeom>
          <a:ln w="88900" cap="sq" cmpd="thickThin">
            <a:solidFill>
              <a:schemeClr val="accent2">
                <a:lumMod val="50000"/>
              </a:schemeClr>
            </a:solidFill>
            <a:prstDash val="solid"/>
            <a:miter lim="800000"/>
          </a:ln>
          <a:effectLst>
            <a:innerShdw blurRad="76200">
              <a:srgbClr val="000000"/>
            </a:innerShdw>
          </a:effectLst>
        </p:spPr>
      </p:pic>
      <p:sp>
        <p:nvSpPr>
          <p:cNvPr id="2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3" name="Управляющая кнопка: домой 22">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Прямоугольник 9"/>
          <p:cNvSpPr/>
          <p:nvPr/>
        </p:nvSpPr>
        <p:spPr>
          <a:xfrm>
            <a:off x="142844" y="284915"/>
            <a:ext cx="8858312" cy="2289858"/>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Вам известно из курса физики и повседневной жизни, что водные растворы и расплавы одних веществ проводят электрический ток, а других – нет. Это можно наблюдать с помощью прибора, изображённого на рисунке. </a:t>
            </a:r>
          </a:p>
        </p:txBody>
      </p:sp>
      <p:pic>
        <p:nvPicPr>
          <p:cNvPr id="11" name="Рисунок 10"/>
          <p:cNvPicPr/>
          <p:nvPr/>
        </p:nvPicPr>
        <p:blipFill>
          <a:blip r:embed="rId3" cstate="print"/>
          <a:srcRect/>
          <a:stretch>
            <a:fillRect/>
          </a:stretch>
        </p:blipFill>
        <p:spPr bwMode="auto">
          <a:xfrm>
            <a:off x="1714480" y="2500306"/>
            <a:ext cx="5789206" cy="3200400"/>
          </a:xfrm>
          <a:prstGeom prst="roundRect">
            <a:avLst/>
          </a:prstGeom>
          <a:noFill/>
          <a:ln w="9525">
            <a:noFill/>
            <a:miter lim="800000"/>
            <a:headEnd/>
            <a:tailEnd/>
          </a:ln>
          <a:scene3d>
            <a:camera prst="orthographicFront"/>
            <a:lightRig rig="threePt" dir="t"/>
          </a:scene3d>
          <a:sp3d>
            <a:bevelT/>
          </a:sp3d>
        </p:spPr>
      </p:pic>
      <p:sp>
        <p:nvSpPr>
          <p:cNvPr id="13" name="Прямоугольник 12"/>
          <p:cNvSpPr/>
          <p:nvPr/>
        </p:nvSpPr>
        <p:spPr>
          <a:xfrm>
            <a:off x="1714480" y="5715016"/>
            <a:ext cx="5715040" cy="772519"/>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2600" b="1" dirty="0" smtClean="0">
                <a:ln w="11430">
                  <a:solidFill>
                    <a:sysClr val="windowText" lastClr="000000"/>
                  </a:solidFill>
                </a:ln>
                <a:effectLst>
                  <a:outerShdw blurRad="50800" dist="39000" dir="5460000" algn="tl">
                    <a:srgbClr val="000000">
                      <a:alpha val="38000"/>
                    </a:srgbClr>
                  </a:outerShdw>
                </a:effectLst>
                <a:latin typeface="Arial" pitchFamily="34" charset="0"/>
                <a:cs typeface="Arial" pitchFamily="34" charset="0"/>
              </a:rPr>
              <a:t>Прибор для наблюдения электропроводности веществ</a:t>
            </a:r>
            <a:endParaRPr lang="ru-RU" sz="2600" b="1" dirty="0">
              <a:ln w="11430">
                <a:solidFill>
                  <a:sysClr val="windowText" lastClr="000000"/>
                </a:solidFill>
              </a:ln>
              <a:effectLst>
                <a:outerShdw blurRad="50800" dist="39000" dir="5460000" algn="tl">
                  <a:srgbClr val="000000">
                    <a:alpha val="38000"/>
                  </a:srgbClr>
                </a:outerShdw>
              </a:effectLst>
              <a:latin typeface="Arial" pitchFamily="34" charset="0"/>
              <a:cs typeface="Arial" pitchFamily="34" charset="0"/>
            </a:endParaRPr>
          </a:p>
        </p:txBody>
      </p:sp>
      <p:pic>
        <p:nvPicPr>
          <p:cNvPr id="18" name="Picture 4" descr="light6"/>
          <p:cNvPicPr>
            <a:picLocks noChangeAspect="1" noChangeArrowheads="1" noCrop="1"/>
          </p:cNvPicPr>
          <p:nvPr/>
        </p:nvPicPr>
        <p:blipFill>
          <a:blip r:embed="rId4" cstate="print"/>
          <a:srcRect/>
          <a:stretch>
            <a:fillRect/>
          </a:stretch>
        </p:blipFill>
        <p:spPr bwMode="auto">
          <a:xfrm>
            <a:off x="2214546" y="4500570"/>
            <a:ext cx="571504" cy="647700"/>
          </a:xfrm>
          <a:prstGeom prst="rect">
            <a:avLst/>
          </a:prstGeom>
          <a:noFill/>
        </p:spPr>
      </p:pic>
      <p:sp>
        <p:nvSpPr>
          <p:cNvPr id="1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Управляющая кнопка: домой 20">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9" name="Picture 3" descr="him_22"/>
          <p:cNvPicPr>
            <a:picLocks noChangeAspect="1" noChangeArrowheads="1"/>
          </p:cNvPicPr>
          <p:nvPr/>
        </p:nvPicPr>
        <p:blipFill>
          <a:blip r:embed="rId2" cstate="print"/>
          <a:srcRect/>
          <a:stretch>
            <a:fillRect/>
          </a:stretch>
        </p:blipFill>
        <p:spPr bwMode="auto">
          <a:xfrm>
            <a:off x="4500562" y="785794"/>
            <a:ext cx="4381500" cy="285750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6500" name="i2" descr="electrlt"/>
          <p:cNvPicPr>
            <a:picLocks noChangeAspect="1" noChangeArrowheads="1"/>
          </p:cNvPicPr>
          <p:nvPr/>
        </p:nvPicPr>
        <p:blipFill>
          <a:blip r:embed="rId3" cstate="print"/>
          <a:srcRect/>
          <a:stretch>
            <a:fillRect/>
          </a:stretch>
        </p:blipFill>
        <p:spPr bwMode="auto">
          <a:xfrm>
            <a:off x="428596" y="4313254"/>
            <a:ext cx="2997200" cy="1473200"/>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6501" name="Picture 5"/>
          <p:cNvPicPr>
            <a:picLocks noChangeAspect="1" noChangeArrowheads="1"/>
          </p:cNvPicPr>
          <p:nvPr/>
        </p:nvPicPr>
        <p:blipFill>
          <a:blip r:embed="rId4" cstate="print"/>
          <a:srcRect/>
          <a:stretch>
            <a:fillRect/>
          </a:stretch>
        </p:blipFill>
        <p:spPr bwMode="auto">
          <a:xfrm>
            <a:off x="5500694" y="4071942"/>
            <a:ext cx="1790700" cy="114300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6502" name="Picture 6" descr="rast10"/>
          <p:cNvPicPr>
            <a:picLocks noChangeAspect="1" noChangeArrowheads="1"/>
          </p:cNvPicPr>
          <p:nvPr/>
        </p:nvPicPr>
        <p:blipFill>
          <a:blip r:embed="rId5" cstate="print"/>
          <a:srcRect/>
          <a:stretch>
            <a:fillRect/>
          </a:stretch>
        </p:blipFill>
        <p:spPr bwMode="auto">
          <a:xfrm>
            <a:off x="474654" y="2787656"/>
            <a:ext cx="2882900" cy="1498600"/>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7" name="Прямоугольник 6"/>
          <p:cNvSpPr/>
          <p:nvPr/>
        </p:nvSpPr>
        <p:spPr>
          <a:xfrm>
            <a:off x="1142976" y="5929330"/>
            <a:ext cx="5715040" cy="772519"/>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2600" b="1" dirty="0" smtClean="0">
                <a:ln w="11430">
                  <a:solidFill>
                    <a:sysClr val="windowText" lastClr="000000"/>
                  </a:solidFill>
                </a:ln>
                <a:effectLst>
                  <a:outerShdw blurRad="50800" dist="39000" dir="5460000" algn="tl">
                    <a:srgbClr val="000000">
                      <a:alpha val="38000"/>
                    </a:srgbClr>
                  </a:outerShdw>
                </a:effectLst>
                <a:latin typeface="Arial" pitchFamily="34" charset="0"/>
                <a:cs typeface="Arial" pitchFamily="34" charset="0"/>
              </a:rPr>
              <a:t>Приборы для наблюдения электропроводности веществ</a:t>
            </a:r>
            <a:endParaRPr lang="ru-RU" sz="2600" b="1" dirty="0">
              <a:ln w="11430">
                <a:solidFill>
                  <a:sysClr val="windowText" lastClr="000000"/>
                </a:solidFill>
              </a:ln>
              <a:effectLst>
                <a:outerShdw blurRad="50800" dist="39000" dir="5460000" algn="tl">
                  <a:srgbClr val="000000">
                    <a:alpha val="38000"/>
                  </a:srgbClr>
                </a:outerShdw>
              </a:effectLst>
              <a:latin typeface="Arial" pitchFamily="34" charset="0"/>
              <a:cs typeface="Arial" pitchFamily="34" charset="0"/>
            </a:endParaRPr>
          </a:p>
        </p:txBody>
      </p:sp>
      <p:pic>
        <p:nvPicPr>
          <p:cNvPr id="11" name="Picture 12" descr="пишу 1"/>
          <p:cNvPicPr>
            <a:picLocks noChangeAspect="1" noChangeArrowheads="1" noCrop="1"/>
          </p:cNvPicPr>
          <p:nvPr/>
        </p:nvPicPr>
        <p:blipFill>
          <a:blip r:embed="rId6" cstate="print"/>
          <a:srcRect/>
          <a:stretch>
            <a:fillRect/>
          </a:stretch>
        </p:blipFill>
        <p:spPr bwMode="auto">
          <a:xfrm>
            <a:off x="8494713" y="5000636"/>
            <a:ext cx="649287" cy="1295400"/>
          </a:xfrm>
          <a:prstGeom prst="rect">
            <a:avLst/>
          </a:prstGeom>
          <a:noFill/>
          <a:ln w="9525">
            <a:noFill/>
            <a:miter lim="800000"/>
            <a:headEnd/>
            <a:tailEnd/>
          </a:ln>
        </p:spPr>
      </p:pic>
      <p:pic>
        <p:nvPicPr>
          <p:cNvPr id="13" name="Picture 4" descr="light6"/>
          <p:cNvPicPr>
            <a:picLocks noChangeAspect="1" noChangeArrowheads="1" noCrop="1"/>
          </p:cNvPicPr>
          <p:nvPr/>
        </p:nvPicPr>
        <p:blipFill>
          <a:blip r:embed="rId7" cstate="print"/>
          <a:srcRect/>
          <a:stretch>
            <a:fillRect/>
          </a:stretch>
        </p:blipFill>
        <p:spPr bwMode="auto">
          <a:xfrm>
            <a:off x="2643174" y="2857496"/>
            <a:ext cx="571504" cy="647700"/>
          </a:xfrm>
          <a:prstGeom prst="rect">
            <a:avLst/>
          </a:prstGeom>
          <a:noFill/>
        </p:spPr>
      </p:pic>
      <p:pic>
        <p:nvPicPr>
          <p:cNvPr id="12" name="Picture 2" descr="D:\23.05.13-домашние документы\Виртуальные лекции 2015\Химия\Растворы\электролит. дис\img1.jpg"/>
          <p:cNvPicPr>
            <a:picLocks noChangeAspect="1" noChangeArrowheads="1"/>
          </p:cNvPicPr>
          <p:nvPr/>
        </p:nvPicPr>
        <p:blipFill>
          <a:blip r:embed="rId8" cstate="print"/>
          <a:srcRect/>
          <a:stretch>
            <a:fillRect/>
          </a:stretch>
        </p:blipFill>
        <p:spPr bwMode="auto">
          <a:xfrm>
            <a:off x="452428" y="176206"/>
            <a:ext cx="2762250" cy="232410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4" name="Picture 4" descr="light6"/>
          <p:cNvPicPr>
            <a:picLocks noChangeAspect="1" noChangeArrowheads="1" noCrop="1"/>
          </p:cNvPicPr>
          <p:nvPr/>
        </p:nvPicPr>
        <p:blipFill>
          <a:blip r:embed="rId7" cstate="print"/>
          <a:srcRect/>
          <a:stretch>
            <a:fillRect/>
          </a:stretch>
        </p:blipFill>
        <p:spPr bwMode="auto">
          <a:xfrm>
            <a:off x="642910" y="214290"/>
            <a:ext cx="571504" cy="647700"/>
          </a:xfrm>
          <a:prstGeom prst="rect">
            <a:avLst/>
          </a:prstGeom>
          <a:noFill/>
        </p:spPr>
      </p:pic>
      <p:sp>
        <p:nvSpPr>
          <p:cNvPr id="1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9"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descr="D:\23.05.13-домашние документы\Лаб. раб YES\Виртуальные лабораторные YES\Анимашки и картинки\Вода, жидкости,\Реки\6d1acb36a720.gif"/>
          <p:cNvPicPr>
            <a:picLocks noChangeAspect="1" noChangeArrowheads="1" noCrop="1"/>
          </p:cNvPicPr>
          <p:nvPr/>
        </p:nvPicPr>
        <p:blipFill>
          <a:blip r:embed="rId2" cstate="print"/>
          <a:srcRect/>
          <a:stretch>
            <a:fillRect/>
          </a:stretch>
        </p:blipFill>
        <p:spPr bwMode="auto">
          <a:xfrm>
            <a:off x="3143240" y="4000500"/>
            <a:ext cx="3981450" cy="2857500"/>
          </a:xfrm>
          <a:prstGeom prst="rect">
            <a:avLst/>
          </a:prstGeom>
          <a:noFill/>
        </p:spPr>
      </p:pic>
      <p:sp>
        <p:nvSpPr>
          <p:cNvPr id="9" name="Прямоугольник 8"/>
          <p:cNvSpPr/>
          <p:nvPr/>
        </p:nvSpPr>
        <p:spPr>
          <a:xfrm>
            <a:off x="142844" y="71414"/>
            <a:ext cx="8858312" cy="4121128"/>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Вода</a:t>
            </a:r>
            <a:r>
              <a:rPr lang="ru-RU" sz="2800" b="1" dirty="0" smtClean="0">
                <a:latin typeface="Arial" pitchFamily="34" charset="0"/>
                <a:ea typeface="Times New Roman" pitchFamily="18" charset="0"/>
                <a:cs typeface="Arial" pitchFamily="34" charset="0"/>
              </a:rPr>
              <a:t> – главное и наиболее распространенное химическое соединение на нашей планете – обязательный компонент всех живых организмов (составляющий до 99 % их массы), главный компонент среды их пребывания, а также большинства продуктов питания. Вода – регулятор климатических условий на Земле, стабилизирующий температуру на ее поверхности, и участник практически всех технологических процессов промышленного и сельхозпроизводства.</a:t>
            </a:r>
            <a:endParaRPr lang="ru-RU" sz="2800" b="1" dirty="0" smtClean="0">
              <a:latin typeface="Arial" pitchFamily="34" charset="0"/>
              <a:cs typeface="Arial" pitchFamily="34" charset="0"/>
            </a:endParaRPr>
          </a:p>
        </p:txBody>
      </p:sp>
      <p:pic>
        <p:nvPicPr>
          <p:cNvPr id="23556" name="Picture 4" descr="D:\23.05.13-домашние документы\Лаб. раб YES\Виртуальные лабораторные YES\Анимашки и картинки\Вода, жидкости,\Рыбки\35b.gif"/>
          <p:cNvPicPr>
            <a:picLocks noChangeAspect="1" noChangeArrowheads="1" noCrop="1"/>
          </p:cNvPicPr>
          <p:nvPr/>
        </p:nvPicPr>
        <p:blipFill>
          <a:blip r:embed="rId3" cstate="print"/>
          <a:srcRect/>
          <a:stretch>
            <a:fillRect/>
          </a:stretch>
        </p:blipFill>
        <p:spPr bwMode="auto">
          <a:xfrm>
            <a:off x="6429388" y="5357826"/>
            <a:ext cx="571500" cy="428625"/>
          </a:xfrm>
          <a:prstGeom prst="rect">
            <a:avLst/>
          </a:prstGeom>
          <a:noFill/>
        </p:spPr>
      </p:pic>
      <p:pic>
        <p:nvPicPr>
          <p:cNvPr id="23562" name="Picture 10" descr="D:\23.05.13-домашние документы\Лаб. раб YES\Виртуальные лабораторные YES\Анимашки и картинки\Земноводные и присмыкающиеся\Лягушки\grenouille_165.gif"/>
          <p:cNvPicPr>
            <a:picLocks noChangeAspect="1" noChangeArrowheads="1" noCrop="1"/>
          </p:cNvPicPr>
          <p:nvPr/>
        </p:nvPicPr>
        <p:blipFill>
          <a:blip r:embed="rId4" cstate="print"/>
          <a:srcRect/>
          <a:stretch>
            <a:fillRect/>
          </a:stretch>
        </p:blipFill>
        <p:spPr bwMode="auto">
          <a:xfrm>
            <a:off x="6143636" y="4714884"/>
            <a:ext cx="666750" cy="428625"/>
          </a:xfrm>
          <a:prstGeom prst="rect">
            <a:avLst/>
          </a:prstGeom>
          <a:noFill/>
        </p:spPr>
      </p:pic>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41" name="Picture 13"/>
          <p:cNvPicPr>
            <a:picLocks noChangeAspect="1" noChangeArrowheads="1"/>
          </p:cNvPicPr>
          <p:nvPr/>
        </p:nvPicPr>
        <p:blipFill>
          <a:blip r:embed="rId2" cstate="print"/>
          <a:srcRect/>
          <a:stretch>
            <a:fillRect/>
          </a:stretch>
        </p:blipFill>
        <p:spPr bwMode="auto">
          <a:xfrm>
            <a:off x="357158" y="285728"/>
            <a:ext cx="8228012" cy="6002338"/>
          </a:xfrm>
          <a:prstGeom prst="round1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2542" name="Picture 14" descr="light6"/>
          <p:cNvPicPr>
            <a:picLocks noChangeAspect="1" noChangeArrowheads="1" noCrop="1"/>
          </p:cNvPicPr>
          <p:nvPr/>
        </p:nvPicPr>
        <p:blipFill>
          <a:blip r:embed="rId3" cstate="print"/>
          <a:srcRect/>
          <a:stretch>
            <a:fillRect/>
          </a:stretch>
        </p:blipFill>
        <p:spPr bwMode="auto">
          <a:xfrm>
            <a:off x="6286512" y="1000113"/>
            <a:ext cx="792162" cy="785813"/>
          </a:xfrm>
          <a:prstGeom prst="rect">
            <a:avLst/>
          </a:prstGeom>
          <a:noFill/>
        </p:spPr>
      </p:pic>
      <p:pic>
        <p:nvPicPr>
          <p:cNvPr id="7"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5601" name="Rectangle 1"/>
          <p:cNvSpPr>
            <a:spLocks noChangeArrowheads="1"/>
          </p:cNvSpPr>
          <p:nvPr/>
        </p:nvSpPr>
        <p:spPr bwMode="auto">
          <a:xfrm>
            <a:off x="142844" y="639076"/>
            <a:ext cx="8858312" cy="22898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52438" algn="just" eaLnBrk="0" fontAlgn="base" hangingPunct="0">
              <a:lnSpc>
                <a:spcPct val="85000"/>
              </a:lnSpc>
              <a:spcBef>
                <a:spcPct val="0"/>
              </a:spcBef>
              <a:spcAft>
                <a:spcPct val="0"/>
              </a:spcAft>
            </a:pP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Электролитическая диссоциация</a:t>
            </a:r>
            <a:r>
              <a:rPr lang="ru-RU" sz="2800" b="1" dirty="0" smtClean="0">
                <a:latin typeface="Arial" pitchFamily="34" charset="0"/>
                <a:cs typeface="Arial" pitchFamily="34" charset="0"/>
              </a:rPr>
              <a:t> – это </a:t>
            </a:r>
            <a:r>
              <a:rPr lang="ru-RU" sz="2800" b="1" u="sng" dirty="0" smtClean="0">
                <a:latin typeface="Arial" pitchFamily="34" charset="0"/>
                <a:cs typeface="Arial" pitchFamily="34" charset="0"/>
              </a:rPr>
              <a:t>распад электролита на свободно </a:t>
            </a:r>
            <a:r>
              <a:rPr lang="ru-RU" sz="2800" b="1" u="sng" dirty="0" err="1" smtClean="0">
                <a:latin typeface="Arial" pitchFamily="34" charset="0"/>
                <a:cs typeface="Arial" pitchFamily="34" charset="0"/>
              </a:rPr>
              <a:t>перемещаю-щиеся</a:t>
            </a:r>
            <a:r>
              <a:rPr lang="ru-RU" sz="2800" b="1" u="sng" dirty="0" smtClean="0">
                <a:latin typeface="Arial" pitchFamily="34" charset="0"/>
                <a:cs typeface="Arial" pitchFamily="34" charset="0"/>
              </a:rPr>
              <a:t> ионы</a:t>
            </a:r>
            <a:r>
              <a:rPr lang="ru-RU" sz="2800" b="1" dirty="0" smtClean="0">
                <a:latin typeface="Arial" pitchFamily="34" charset="0"/>
                <a:cs typeface="Arial" pitchFamily="34" charset="0"/>
              </a:rPr>
              <a:t> при растворении его в воде или при плавлении.</a:t>
            </a:r>
            <a:r>
              <a:rPr lang="ru-RU" sz="2800" b="1" dirty="0" smtClean="0">
                <a:latin typeface="Arial" pitchFamily="34" charset="0"/>
                <a:ea typeface="Times New Roman" pitchFamily="18" charset="0"/>
                <a:cs typeface="Arial" pitchFamily="34" charset="0"/>
              </a:rPr>
              <a:t> Электрический ток не является причиной диссоциации (например, сухая поваренная соль не проводит ток).</a:t>
            </a:r>
            <a:endParaRPr kumimoji="0" lang="ru-RU" sz="2700" b="1" i="0" u="none" strike="noStrike" cap="none" normalizeH="0" baseline="0" dirty="0" smtClean="0">
              <a:ln>
                <a:noFill/>
              </a:ln>
              <a:solidFill>
                <a:schemeClr val="tx1"/>
              </a:solidFill>
              <a:effectLst/>
              <a:latin typeface="Arial" pitchFamily="34" charset="0"/>
              <a:cs typeface="Arial" pitchFamily="34" charset="0"/>
            </a:endParaRPr>
          </a:p>
        </p:txBody>
      </p:sp>
      <p:pic>
        <p:nvPicPr>
          <p:cNvPr id="10" name="Picture 2" descr="D:\23.05.13-домашние документы\Лаб. раб YES\Виртуальные лабораторные YES\Анимашки и картинки\Химия\Растворы\анимашки\3572740-2e6424cebb9740d8.gif"/>
          <p:cNvPicPr>
            <a:picLocks noChangeAspect="1" noChangeArrowheads="1" noCrop="1"/>
          </p:cNvPicPr>
          <p:nvPr/>
        </p:nvPicPr>
        <p:blipFill>
          <a:blip r:embed="rId3" cstate="print"/>
          <a:srcRect/>
          <a:stretch>
            <a:fillRect/>
          </a:stretch>
        </p:blipFill>
        <p:spPr bwMode="auto">
          <a:xfrm>
            <a:off x="142864" y="3857628"/>
            <a:ext cx="2857500" cy="2857500"/>
          </a:xfrm>
          <a:prstGeom prst="rect">
            <a:avLst/>
          </a:prstGeom>
          <a:noFill/>
        </p:spPr>
      </p:pic>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2" cstate="print"/>
          <a:srcRect/>
          <a:stretch>
            <a:fillRect/>
          </a:stretch>
        </p:blipFill>
        <p:spPr bwMode="auto">
          <a:xfrm>
            <a:off x="1403648" y="2619486"/>
            <a:ext cx="6776740" cy="4109919"/>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98307" name="Rectangle 3"/>
          <p:cNvSpPr>
            <a:spLocks noChangeArrowheads="1"/>
          </p:cNvSpPr>
          <p:nvPr/>
        </p:nvSpPr>
        <p:spPr bwMode="auto">
          <a:xfrm>
            <a:off x="0" y="2654300"/>
            <a:ext cx="9144000" cy="0"/>
          </a:xfrm>
          <a:prstGeom prst="rect">
            <a:avLst/>
          </a:prstGeom>
          <a:noFill/>
          <a:ln w="9525">
            <a:noFill/>
            <a:miter lim="800000"/>
            <a:headEnd/>
            <a:tailEnd/>
          </a:ln>
          <a:effectLst/>
        </p:spPr>
        <p:txBody>
          <a:bodyPr wrap="none" anchor="ctr">
            <a:spAutoFit/>
          </a:bodyPr>
          <a:lstStyle/>
          <a:p>
            <a:endParaRPr lang="ru-RU">
              <a:latin typeface="Calibri" pitchFamily="34" charset="0"/>
            </a:endParaRPr>
          </a:p>
        </p:txBody>
      </p:sp>
      <p:graphicFrame>
        <p:nvGraphicFramePr>
          <p:cNvPr id="98308" name="Group 4"/>
          <p:cNvGraphicFramePr>
            <a:graphicFrameLocks noGrp="1"/>
          </p:cNvGraphicFramePr>
          <p:nvPr>
            <p:extLst>
              <p:ext uri="{D42A27DB-BD31-4B8C-83A1-F6EECF244321}">
                <p14:modId xmlns:p14="http://schemas.microsoft.com/office/powerpoint/2010/main" val="3621750671"/>
              </p:ext>
            </p:extLst>
          </p:nvPr>
        </p:nvGraphicFramePr>
        <p:xfrm>
          <a:off x="250825" y="44624"/>
          <a:ext cx="8713788" cy="2578608"/>
        </p:xfrm>
        <a:graphic>
          <a:graphicData uri="http://schemas.openxmlformats.org/drawingml/2006/table">
            <a:tbl>
              <a:tblPr>
                <a:tableStyleId>{35758FB7-9AC5-4552-8A53-C91805E547FA}</a:tableStyleId>
              </a:tblPr>
              <a:tblGrid>
                <a:gridCol w="1260475"/>
                <a:gridCol w="2632072"/>
                <a:gridCol w="2643206"/>
                <a:gridCol w="2178035"/>
              </a:tblGrid>
              <a:tr h="304800">
                <a:tc gridSpan="2">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ru-RU" sz="2400" b="1" u="none" strike="noStrike" cap="none" normalizeH="0" baseline="0" dirty="0" smtClean="0">
                          <a:ln>
                            <a:noFill/>
                          </a:ln>
                          <a:effectLst/>
                        </a:rPr>
                        <a:t>Электролиты</a:t>
                      </a:r>
                      <a:endParaRPr kumimoji="0" lang="ru-RU" sz="2400" b="1" i="0" u="none" strike="noStrike" cap="none" normalizeH="0" baseline="0" dirty="0" smtClean="0">
                        <a:ln>
                          <a:noFill/>
                        </a:ln>
                        <a:solidFill>
                          <a:srgbClr val="990000"/>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D5F4FF"/>
                    </a:solidFill>
                  </a:tcPr>
                </a:tc>
                <a:tc hMerge="1">
                  <a:txBody>
                    <a:bodyPr/>
                    <a:lstStyle/>
                    <a:p>
                      <a:endParaRPr lang="ru-RU"/>
                    </a:p>
                  </a:txBody>
                  <a:tcPr/>
                </a:tc>
                <a:tc gridSpan="2">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ru-RU" sz="2400" b="1" u="none" strike="noStrike" cap="none" normalizeH="0" baseline="0" dirty="0" err="1" smtClean="0">
                          <a:ln>
                            <a:noFill/>
                          </a:ln>
                          <a:effectLst/>
                        </a:rPr>
                        <a:t>Неэлектролиты</a:t>
                      </a:r>
                      <a:endParaRPr kumimoji="0" lang="ru-RU" sz="2400" b="1" i="0" u="none" strike="noStrike" cap="none" normalizeH="0" baseline="0" dirty="0" smtClean="0">
                        <a:ln>
                          <a:noFill/>
                        </a:ln>
                        <a:solidFill>
                          <a:schemeClr val="hlink"/>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D5F4FF"/>
                    </a:solidFill>
                  </a:tcPr>
                </a:tc>
                <a:tc hMerge="1">
                  <a:txBody>
                    <a:bodyPr/>
                    <a:lstStyle/>
                    <a:p>
                      <a:endParaRPr lang="ru-RU"/>
                    </a:p>
                  </a:txBody>
                  <a:tcPr/>
                </a:tc>
              </a:tr>
              <a:tr h="304800">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ru-RU" sz="2300" b="1" u="none" strike="noStrike" cap="none" normalizeH="0" baseline="0" dirty="0" smtClean="0">
                          <a:ln>
                            <a:noFill/>
                          </a:ln>
                          <a:effectLst/>
                        </a:rPr>
                        <a:t>Ионная связь</a:t>
                      </a:r>
                      <a:endParaRPr kumimoji="0" lang="ru-RU" sz="23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D5F4FF"/>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ru-RU" sz="2200" b="1" u="none" strike="noStrike" cap="none" normalizeH="0" baseline="0" dirty="0" smtClean="0">
                          <a:ln>
                            <a:noFill/>
                          </a:ln>
                          <a:effectLst/>
                        </a:rPr>
                        <a:t>Ковалентная сильнополярная связь</a:t>
                      </a:r>
                      <a:endParaRPr kumimoji="0" lang="ru-RU" sz="22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D5F4FF"/>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ru-RU" sz="2400" b="1" u="none" strike="noStrike" cap="none" normalizeH="0" baseline="0" dirty="0" smtClean="0">
                          <a:ln>
                            <a:noFill/>
                          </a:ln>
                          <a:effectLst/>
                        </a:rPr>
                        <a:t>Ковалентная </a:t>
                      </a:r>
                      <a:r>
                        <a:rPr kumimoji="0" lang="ru-RU" sz="2400" b="1" u="none" strike="noStrike" cap="none" normalizeH="0" baseline="0" dirty="0" err="1" smtClean="0">
                          <a:ln>
                            <a:noFill/>
                          </a:ln>
                          <a:effectLst/>
                        </a:rPr>
                        <a:t>слабополярная</a:t>
                      </a:r>
                      <a:r>
                        <a:rPr kumimoji="0" lang="ru-RU" sz="2400" b="1" u="none" strike="noStrike" cap="none" normalizeH="0" baseline="0" dirty="0" smtClean="0">
                          <a:ln>
                            <a:noFill/>
                          </a:ln>
                          <a:effectLst/>
                        </a:rPr>
                        <a:t> связь</a:t>
                      </a:r>
                      <a:endParaRPr kumimoji="0" lang="ru-RU" sz="24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D5F4FF"/>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ru-RU" sz="2400" b="1" u="none" strike="noStrike" cap="none" normalizeH="0" baseline="0" dirty="0" smtClean="0">
                          <a:ln>
                            <a:noFill/>
                          </a:ln>
                          <a:effectLst/>
                        </a:rPr>
                        <a:t>Ковалентная неполярная связь</a:t>
                      </a:r>
                      <a:endParaRPr kumimoji="0" lang="ru-RU" sz="24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D5F4FF"/>
                    </a:solidFill>
                  </a:tcPr>
                </a:tc>
              </a:tr>
              <a:tr h="376238">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ru-RU" sz="2400" b="1" u="none" strike="noStrike" cap="none" normalizeH="0" baseline="0" smtClean="0">
                          <a:ln>
                            <a:noFill/>
                          </a:ln>
                          <a:effectLst/>
                        </a:rPr>
                        <a:t>NaCl </a:t>
                      </a:r>
                    </a:p>
                    <a:p>
                      <a:pPr marL="0" marR="0" lvl="0" indent="0" algn="ctr" defTabSz="914400" rtl="0" eaLnBrk="0" fontAlgn="base" latinLnBrk="0" hangingPunct="0">
                        <a:lnSpc>
                          <a:spcPct val="90000"/>
                        </a:lnSpc>
                        <a:spcBef>
                          <a:spcPct val="0"/>
                        </a:spcBef>
                        <a:spcAft>
                          <a:spcPct val="0"/>
                        </a:spcAft>
                        <a:buClrTx/>
                        <a:buSzTx/>
                        <a:buFontTx/>
                        <a:buNone/>
                        <a:tabLst/>
                      </a:pPr>
                      <a:r>
                        <a:rPr kumimoji="0" lang="ru-RU" sz="2400" b="1" u="none" strike="noStrike" cap="none" normalizeH="0" baseline="0" smtClean="0">
                          <a:ln>
                            <a:noFill/>
                          </a:ln>
                          <a:effectLst/>
                        </a:rPr>
                        <a:t>Na</a:t>
                      </a:r>
                      <a:r>
                        <a:rPr kumimoji="0" lang="ru-RU" sz="2400" b="1" u="none" strike="noStrike" cap="none" normalizeH="0" baseline="-30000" smtClean="0">
                          <a:ln>
                            <a:noFill/>
                          </a:ln>
                          <a:effectLst/>
                        </a:rPr>
                        <a:t>2</a:t>
                      </a:r>
                      <a:r>
                        <a:rPr kumimoji="0" lang="ru-RU" sz="2400" b="1" u="none" strike="noStrike" cap="none" normalizeH="0" baseline="0" smtClean="0">
                          <a:ln>
                            <a:noFill/>
                          </a:ln>
                          <a:effectLst/>
                        </a:rPr>
                        <a:t>SO</a:t>
                      </a:r>
                      <a:r>
                        <a:rPr kumimoji="0" lang="ru-RU" sz="2400" b="1" u="none" strike="noStrike" cap="none" normalizeH="0" baseline="-30000" smtClean="0">
                          <a:ln>
                            <a:noFill/>
                          </a:ln>
                          <a:effectLst/>
                        </a:rPr>
                        <a:t>4</a:t>
                      </a:r>
                      <a:endParaRPr kumimoji="0" lang="ru-RU" sz="24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D5F4FF"/>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ru-RU" sz="2400" b="1" u="none" strike="noStrike" cap="none" normalizeH="0" baseline="0" smtClean="0">
                          <a:ln>
                            <a:noFill/>
                          </a:ln>
                          <a:effectLst/>
                        </a:rPr>
                        <a:t>HCl </a:t>
                      </a:r>
                    </a:p>
                    <a:p>
                      <a:pPr marL="0" marR="0" lvl="0" indent="0" algn="ctr" defTabSz="914400" rtl="0" eaLnBrk="0" fontAlgn="base" latinLnBrk="0" hangingPunct="0">
                        <a:lnSpc>
                          <a:spcPct val="90000"/>
                        </a:lnSpc>
                        <a:spcBef>
                          <a:spcPct val="0"/>
                        </a:spcBef>
                        <a:spcAft>
                          <a:spcPct val="0"/>
                        </a:spcAft>
                        <a:buClrTx/>
                        <a:buSzTx/>
                        <a:buFontTx/>
                        <a:buNone/>
                        <a:tabLst/>
                      </a:pPr>
                      <a:r>
                        <a:rPr kumimoji="0" lang="ru-RU" sz="2400" b="1" u="none" strike="noStrike" cap="none" normalizeH="0" baseline="0" smtClean="0">
                          <a:ln>
                            <a:noFill/>
                          </a:ln>
                          <a:effectLst/>
                        </a:rPr>
                        <a:t>H</a:t>
                      </a:r>
                      <a:r>
                        <a:rPr kumimoji="0" lang="ru-RU" sz="2400" b="1" u="none" strike="noStrike" cap="none" normalizeH="0" baseline="-30000" smtClean="0">
                          <a:ln>
                            <a:noFill/>
                          </a:ln>
                          <a:effectLst/>
                        </a:rPr>
                        <a:t>2</a:t>
                      </a:r>
                      <a:r>
                        <a:rPr kumimoji="0" lang="ru-RU" sz="2400" b="1" u="none" strike="noStrike" cap="none" normalizeH="0" baseline="0" smtClean="0">
                          <a:ln>
                            <a:noFill/>
                          </a:ln>
                          <a:effectLst/>
                        </a:rPr>
                        <a:t>SO</a:t>
                      </a:r>
                      <a:r>
                        <a:rPr kumimoji="0" lang="ru-RU" sz="2400" b="1" u="none" strike="noStrike" cap="none" normalizeH="0" baseline="-30000" smtClean="0">
                          <a:ln>
                            <a:noFill/>
                          </a:ln>
                          <a:effectLst/>
                        </a:rPr>
                        <a:t>4</a:t>
                      </a:r>
                      <a:endParaRPr kumimoji="0" lang="ru-RU" sz="2400" b="1"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D5F4FF"/>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ru-RU" sz="2400" b="1" u="none" strike="noStrike" cap="none" normalizeH="0" baseline="0" dirty="0" smtClean="0">
                          <a:ln>
                            <a:noFill/>
                          </a:ln>
                          <a:effectLst/>
                        </a:rPr>
                        <a:t>C</a:t>
                      </a:r>
                      <a:r>
                        <a:rPr kumimoji="0" lang="ru-RU" sz="2400" b="1" u="none" strike="noStrike" cap="none" normalizeH="0" baseline="-30000" dirty="0" smtClean="0">
                          <a:ln>
                            <a:noFill/>
                          </a:ln>
                          <a:effectLst/>
                        </a:rPr>
                        <a:t>12</a:t>
                      </a:r>
                      <a:r>
                        <a:rPr kumimoji="0" lang="ru-RU" sz="2400" b="1" u="none" strike="noStrike" cap="none" normalizeH="0" baseline="0" dirty="0" smtClean="0">
                          <a:ln>
                            <a:noFill/>
                          </a:ln>
                          <a:effectLst/>
                        </a:rPr>
                        <a:t>H</a:t>
                      </a:r>
                      <a:r>
                        <a:rPr kumimoji="0" lang="ru-RU" sz="2400" b="1" u="none" strike="noStrike" cap="none" normalizeH="0" baseline="-30000" dirty="0" smtClean="0">
                          <a:ln>
                            <a:noFill/>
                          </a:ln>
                          <a:effectLst/>
                        </a:rPr>
                        <a:t>22</a:t>
                      </a:r>
                      <a:r>
                        <a:rPr kumimoji="0" lang="ru-RU" sz="2400" b="1" u="none" strike="noStrike" cap="none" normalizeH="0" baseline="0" dirty="0" smtClean="0">
                          <a:ln>
                            <a:noFill/>
                          </a:ln>
                          <a:effectLst/>
                        </a:rPr>
                        <a:t>O</a:t>
                      </a:r>
                      <a:r>
                        <a:rPr kumimoji="0" lang="ru-RU" sz="2400" b="1" u="none" strike="noStrike" cap="none" normalizeH="0" baseline="-30000" dirty="0" smtClean="0">
                          <a:ln>
                            <a:noFill/>
                          </a:ln>
                          <a:effectLst/>
                        </a:rPr>
                        <a:t>11</a:t>
                      </a:r>
                      <a:r>
                        <a:rPr kumimoji="0" lang="ru-RU" sz="2400" b="1" u="none" strike="noStrike" cap="none" normalizeH="0" baseline="0" dirty="0" smtClean="0">
                          <a:ln>
                            <a:noFill/>
                          </a:ln>
                          <a:effectLst/>
                        </a:rPr>
                        <a:t> (сахар)</a:t>
                      </a:r>
                    </a:p>
                    <a:p>
                      <a:pPr marL="0" marR="0" lvl="0" indent="0" algn="ctr" defTabSz="914400" rtl="0" eaLnBrk="0" fontAlgn="base" latinLnBrk="0" hangingPunct="0">
                        <a:lnSpc>
                          <a:spcPct val="90000"/>
                        </a:lnSpc>
                        <a:spcBef>
                          <a:spcPct val="0"/>
                        </a:spcBef>
                        <a:spcAft>
                          <a:spcPct val="0"/>
                        </a:spcAft>
                        <a:buClrTx/>
                        <a:buSzTx/>
                        <a:buFontTx/>
                        <a:buNone/>
                        <a:tabLst/>
                      </a:pPr>
                      <a:r>
                        <a:rPr kumimoji="0" lang="ru-RU" sz="2400" b="1" u="none" strike="noStrike" cap="none" normalizeH="0" baseline="0" dirty="0" smtClean="0">
                          <a:ln>
                            <a:noFill/>
                          </a:ln>
                          <a:effectLst/>
                        </a:rPr>
                        <a:t>C</a:t>
                      </a:r>
                      <a:r>
                        <a:rPr kumimoji="0" lang="ru-RU" sz="2400" b="1" u="none" strike="noStrike" cap="none" normalizeH="0" baseline="-30000" dirty="0" smtClean="0">
                          <a:ln>
                            <a:noFill/>
                          </a:ln>
                          <a:effectLst/>
                        </a:rPr>
                        <a:t>2</a:t>
                      </a:r>
                      <a:r>
                        <a:rPr kumimoji="0" lang="ru-RU" sz="2400" b="1" u="none" strike="noStrike" cap="none" normalizeH="0" baseline="0" dirty="0" smtClean="0">
                          <a:ln>
                            <a:noFill/>
                          </a:ln>
                          <a:effectLst/>
                        </a:rPr>
                        <a:t>H</a:t>
                      </a:r>
                      <a:r>
                        <a:rPr kumimoji="0" lang="ru-RU" sz="2400" b="1" u="none" strike="noStrike" cap="none" normalizeH="0" baseline="-30000" dirty="0" smtClean="0">
                          <a:ln>
                            <a:noFill/>
                          </a:ln>
                          <a:effectLst/>
                        </a:rPr>
                        <a:t>5</a:t>
                      </a:r>
                      <a:r>
                        <a:rPr kumimoji="0" lang="ru-RU" sz="2400" b="1" u="none" strike="noStrike" cap="none" normalizeH="0" baseline="0" dirty="0" smtClean="0">
                          <a:ln>
                            <a:noFill/>
                          </a:ln>
                          <a:effectLst/>
                        </a:rPr>
                        <a:t>OH (спирт)</a:t>
                      </a:r>
                      <a:endParaRPr kumimoji="0" lang="ru-RU" sz="24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D5F4FF"/>
                    </a:solidFill>
                  </a:tcPr>
                </a:tc>
                <a:tc>
                  <a:txBody>
                    <a:bodyPr/>
                    <a:lstStyle/>
                    <a:p>
                      <a:pPr marL="0" marR="0" lvl="0" indent="0" algn="ctr" defTabSz="914400" rtl="0" eaLnBrk="1" fontAlgn="base" latinLnBrk="0" hangingPunct="1">
                        <a:lnSpc>
                          <a:spcPct val="90000"/>
                        </a:lnSpc>
                        <a:spcBef>
                          <a:spcPct val="0"/>
                        </a:spcBef>
                        <a:spcAft>
                          <a:spcPct val="0"/>
                        </a:spcAft>
                        <a:buClrTx/>
                        <a:buSzTx/>
                        <a:buFontTx/>
                        <a:buNone/>
                        <a:tabLst/>
                      </a:pPr>
                      <a:r>
                        <a:rPr kumimoji="0" lang="ru-RU" sz="2400" b="1" u="none" strike="noStrike" cap="none" normalizeH="0" baseline="0" dirty="0" smtClean="0">
                          <a:ln>
                            <a:noFill/>
                          </a:ln>
                          <a:effectLst/>
                        </a:rPr>
                        <a:t>N</a:t>
                      </a:r>
                      <a:r>
                        <a:rPr kumimoji="0" lang="ru-RU" sz="2400" b="1" u="none" strike="noStrike" cap="none" normalizeH="0" baseline="-30000" dirty="0" smtClean="0">
                          <a:ln>
                            <a:noFill/>
                          </a:ln>
                          <a:effectLst/>
                        </a:rPr>
                        <a:t>2</a:t>
                      </a:r>
                      <a:r>
                        <a:rPr kumimoji="0" lang="ru-RU" sz="2400" b="1" u="none" strike="noStrike" cap="none" normalizeH="0" baseline="0" dirty="0" smtClean="0">
                          <a:ln>
                            <a:noFill/>
                          </a:ln>
                          <a:effectLst/>
                        </a:rPr>
                        <a:t> </a:t>
                      </a:r>
                    </a:p>
                    <a:p>
                      <a:pPr marL="0" marR="0" lvl="0" indent="0" algn="ctr" defTabSz="914400" rtl="0" eaLnBrk="0" fontAlgn="base" latinLnBrk="0" hangingPunct="0">
                        <a:lnSpc>
                          <a:spcPct val="90000"/>
                        </a:lnSpc>
                        <a:spcBef>
                          <a:spcPct val="0"/>
                        </a:spcBef>
                        <a:spcAft>
                          <a:spcPct val="0"/>
                        </a:spcAft>
                        <a:buClrTx/>
                        <a:buSzTx/>
                        <a:buFontTx/>
                        <a:buNone/>
                        <a:tabLst/>
                      </a:pPr>
                      <a:r>
                        <a:rPr kumimoji="0" lang="ru-RU" sz="2400" b="1" u="none" strike="noStrike" cap="none" normalizeH="0" baseline="0" dirty="0" smtClean="0">
                          <a:ln>
                            <a:noFill/>
                          </a:ln>
                          <a:effectLst/>
                        </a:rPr>
                        <a:t>O</a:t>
                      </a:r>
                      <a:r>
                        <a:rPr kumimoji="0" lang="ru-RU" sz="2400" b="1" u="none" strike="noStrike" cap="none" normalizeH="0" baseline="-30000" dirty="0" smtClean="0">
                          <a:ln>
                            <a:noFill/>
                          </a:ln>
                          <a:effectLst/>
                        </a:rPr>
                        <a:t>2</a:t>
                      </a:r>
                      <a:endParaRPr kumimoji="0" lang="ru-RU" sz="2400" b="1" i="0" u="none" strike="noStrike" cap="none" normalizeH="0" baseline="0" dirty="0" smtClean="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rgbClr val="D5F4FF"/>
                    </a:solidFill>
                  </a:tcPr>
                </a:tc>
              </a:tr>
            </a:tbl>
          </a:graphicData>
        </a:graphic>
      </p:graphicFrame>
      <p:pic>
        <p:nvPicPr>
          <p:cNvPr id="8"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2928926" y="392501"/>
            <a:ext cx="6072230" cy="5036763"/>
          </a:xfrm>
          <a:prstGeom prst="rect">
            <a:avLst/>
          </a:prstGeom>
          <a:noFill/>
          <a:ln w="9525">
            <a:noFill/>
            <a:miter lim="800000"/>
            <a:headEnd/>
            <a:tailEnd/>
          </a:ln>
          <a:effectLst/>
        </p:spPr>
        <p:txBody>
          <a:bodyPr wrap="square">
            <a:spAutoFit/>
          </a:bodyPr>
          <a:lstStyle/>
          <a:p>
            <a:pPr indent="450000" algn="just">
              <a:lnSpc>
                <a:spcPct val="85000"/>
              </a:lnSpc>
            </a:pPr>
            <a:r>
              <a:rPr lang="ru-RU" sz="2700" b="1" dirty="0" smtClean="0">
                <a:solidFill>
                  <a:srgbClr val="0000FF"/>
                </a:solidFill>
                <a:effectLst>
                  <a:outerShdw blurRad="38100" dist="38100" dir="2700000" algn="tl">
                    <a:srgbClr val="000000">
                      <a:alpha val="43137"/>
                    </a:srgbClr>
                  </a:outerShdw>
                </a:effectLst>
                <a:latin typeface="Arial" pitchFamily="34" charset="0"/>
                <a:cs typeface="Arial" pitchFamily="34" charset="0"/>
              </a:rPr>
              <a:t>Дистиллированная </a:t>
            </a:r>
            <a:r>
              <a:rPr lang="ru-RU" sz="2700" b="1" dirty="0">
                <a:solidFill>
                  <a:srgbClr val="0000FF"/>
                </a:solidFill>
                <a:effectLst>
                  <a:outerShdw blurRad="38100" dist="38100" dir="2700000" algn="tl">
                    <a:srgbClr val="000000">
                      <a:alpha val="43137"/>
                    </a:srgbClr>
                  </a:outerShdw>
                </a:effectLst>
                <a:latin typeface="Arial" pitchFamily="34" charset="0"/>
                <a:cs typeface="Arial" pitchFamily="34" charset="0"/>
              </a:rPr>
              <a:t>вода</a:t>
            </a:r>
            <a:r>
              <a:rPr lang="ru-RU" sz="2700" b="1" dirty="0">
                <a:latin typeface="Arial" pitchFamily="34" charset="0"/>
                <a:cs typeface="Arial" pitchFamily="34" charset="0"/>
              </a:rPr>
              <a:t>, которая имеет молекулярную структуру</a:t>
            </a:r>
            <a:r>
              <a:rPr lang="ru-RU" sz="2700" b="1" dirty="0" smtClean="0">
                <a:latin typeface="Arial" pitchFamily="34" charset="0"/>
                <a:cs typeface="Arial" pitchFamily="34" charset="0"/>
              </a:rPr>
              <a:t>, </a:t>
            </a:r>
            <a:r>
              <a:rPr lang="ru-RU" sz="2700" b="1" u="sng" dirty="0" smtClean="0">
                <a:latin typeface="Arial" pitchFamily="34" charset="0"/>
                <a:cs typeface="Arial" pitchFamily="34" charset="0"/>
              </a:rPr>
              <a:t>является</a:t>
            </a:r>
            <a:r>
              <a:rPr lang="ru-RU" sz="2700" b="1" dirty="0" smtClean="0">
                <a:latin typeface="Arial" pitchFamily="34" charset="0"/>
                <a:cs typeface="Arial" pitchFamily="34" charset="0"/>
              </a:rPr>
              <a:t> </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хорошим изолятором </a:t>
            </a:r>
            <a:r>
              <a:rPr lang="ru-RU" sz="2700" b="1" dirty="0" smtClean="0">
                <a:latin typeface="Arial" pitchFamily="34" charset="0"/>
                <a:cs typeface="Arial" pitchFamily="34" charset="0"/>
              </a:rPr>
              <a:t>(</a:t>
            </a:r>
            <a:r>
              <a:rPr lang="ru-RU" sz="2700" b="1" dirty="0" err="1"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неэлектролитом</a:t>
            </a:r>
            <a:r>
              <a:rPr lang="ru-RU" sz="2700" b="1" dirty="0" smtClean="0">
                <a:latin typeface="Arial" pitchFamily="34" charset="0"/>
                <a:cs typeface="Arial" pitchFamily="34" charset="0"/>
              </a:rPr>
              <a:t>),</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ru-RU" sz="2700" b="1" dirty="0" smtClean="0">
                <a:latin typeface="Arial" pitchFamily="34" charset="0"/>
                <a:cs typeface="Arial" pitchFamily="34" charset="0"/>
              </a:rPr>
              <a:t>т.к. </a:t>
            </a:r>
            <a:r>
              <a:rPr lang="ru-RU" sz="2700" b="1" dirty="0">
                <a:latin typeface="Arial" pitchFamily="34" charset="0"/>
                <a:cs typeface="Arial" pitchFamily="34" charset="0"/>
              </a:rPr>
              <a:t>в ней нет свободных </a:t>
            </a:r>
            <a:r>
              <a:rPr lang="ru-RU" sz="2700" b="1" dirty="0" err="1" smtClean="0">
                <a:latin typeface="Arial" pitchFamily="34" charset="0"/>
                <a:cs typeface="Arial" pitchFamily="34" charset="0"/>
              </a:rPr>
              <a:t>электри-ческих</a:t>
            </a:r>
            <a:r>
              <a:rPr lang="ru-RU" sz="2700" b="1" dirty="0" smtClean="0">
                <a:latin typeface="Arial" pitchFamily="34" charset="0"/>
                <a:cs typeface="Arial" pitchFamily="34" charset="0"/>
              </a:rPr>
              <a:t> </a:t>
            </a:r>
            <a:r>
              <a:rPr lang="ru-RU" sz="2700" b="1" dirty="0">
                <a:latin typeface="Arial" pitchFamily="34" charset="0"/>
                <a:cs typeface="Arial" pitchFamily="34" charset="0"/>
              </a:rPr>
              <a:t>зарядов, а следовательно, в ней не может возникнуть электрический ток. Если собрать цепь, изображенную на рисунке, и налить в сосуд </a:t>
            </a:r>
            <a:r>
              <a:rPr lang="ru-RU" sz="2700" b="1" dirty="0" err="1" smtClean="0">
                <a:latin typeface="Arial" pitchFamily="34" charset="0"/>
                <a:cs typeface="Arial" pitchFamily="34" charset="0"/>
              </a:rPr>
              <a:t>дистиллирован-ную</a:t>
            </a:r>
            <a:r>
              <a:rPr lang="ru-RU" sz="2700" b="1" dirty="0" smtClean="0">
                <a:latin typeface="Arial" pitchFamily="34" charset="0"/>
                <a:cs typeface="Arial" pitchFamily="34" charset="0"/>
              </a:rPr>
              <a:t> </a:t>
            </a:r>
            <a:r>
              <a:rPr lang="ru-RU" sz="2700" b="1" dirty="0">
                <a:latin typeface="Arial" pitchFamily="34" charset="0"/>
                <a:cs typeface="Arial" pitchFamily="34" charset="0"/>
              </a:rPr>
              <a:t>воду, то лампочка гореть не будет, а амперметр покажет отсутствие электрического тока в цепи.</a:t>
            </a:r>
          </a:p>
        </p:txBody>
      </p:sp>
      <p:pic>
        <p:nvPicPr>
          <p:cNvPr id="78852" name="Picture 4"/>
          <p:cNvPicPr>
            <a:picLocks noChangeAspect="1" noChangeArrowheads="1"/>
          </p:cNvPicPr>
          <p:nvPr/>
        </p:nvPicPr>
        <p:blipFill>
          <a:blip r:embed="rId2" cstate="print"/>
          <a:srcRect/>
          <a:stretch>
            <a:fillRect/>
          </a:stretch>
        </p:blipFill>
        <p:spPr bwMode="auto">
          <a:xfrm>
            <a:off x="214282" y="638187"/>
            <a:ext cx="2533650" cy="4505325"/>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7"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214282" y="71414"/>
            <a:ext cx="8786874" cy="5521512"/>
          </a:xfrm>
          <a:prstGeom prst="rect">
            <a:avLst/>
          </a:prstGeom>
        </p:spPr>
        <p:txBody>
          <a:bodyPr wrap="square">
            <a:spAutoFit/>
          </a:bodyPr>
          <a:lstStyle/>
          <a:p>
            <a:pPr lvl="0" indent="450850" algn="just" fontAlgn="base">
              <a:lnSpc>
                <a:spcPct val="90000"/>
              </a:lnSpc>
              <a:spcBef>
                <a:spcPct val="0"/>
              </a:spcBef>
              <a:spcAft>
                <a:spcPct val="0"/>
              </a:spcAft>
            </a:pPr>
            <a:r>
              <a:rPr lang="ru-RU" sz="2800" b="1" dirty="0" smtClean="0">
                <a:latin typeface="Arial" pitchFamily="34" charset="0"/>
                <a:ea typeface="Times New Roman" pitchFamily="18" charset="0"/>
                <a:cs typeface="Arial" pitchFamily="34" charset="0"/>
              </a:rPr>
              <a:t>Тем не менее, </a:t>
            </a:r>
            <a:r>
              <a:rPr lang="ru-RU" sz="2800" b="1" dirty="0"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вода</a:t>
            </a:r>
            <a:r>
              <a:rPr lang="ru-RU" sz="2800" b="1" dirty="0" smtClean="0">
                <a:solidFill>
                  <a:srgbClr val="0000FF"/>
                </a:solidFill>
                <a:latin typeface="Arial" pitchFamily="34" charset="0"/>
                <a:ea typeface="Times New Roman" pitchFamily="18" charset="0"/>
                <a:cs typeface="Arial" pitchFamily="34" charset="0"/>
              </a:rPr>
              <a:t> </a:t>
            </a:r>
            <a:r>
              <a:rPr lang="ru-RU" sz="2800" b="1" dirty="0" smtClean="0">
                <a:latin typeface="Arial" pitchFamily="34" charset="0"/>
                <a:ea typeface="Times New Roman" pitchFamily="18" charset="0"/>
                <a:cs typeface="Arial" pitchFamily="34" charset="0"/>
              </a:rPr>
              <a:t>незначительно </a:t>
            </a:r>
            <a:r>
              <a:rPr lang="ru-RU" sz="2800" b="1" dirty="0" err="1" smtClean="0">
                <a:latin typeface="Arial" pitchFamily="34" charset="0"/>
                <a:ea typeface="Times New Roman" pitchFamily="18" charset="0"/>
                <a:cs typeface="Arial" pitchFamily="34" charset="0"/>
              </a:rPr>
              <a:t>диссоци-ирует</a:t>
            </a:r>
            <a:r>
              <a:rPr lang="ru-RU" sz="2800" b="1" dirty="0" smtClean="0">
                <a:latin typeface="Arial" pitchFamily="34" charset="0"/>
                <a:ea typeface="Times New Roman" pitchFamily="18" charset="0"/>
                <a:cs typeface="Arial" pitchFamily="34" charset="0"/>
              </a:rPr>
              <a:t>. Традиционная форма записи </a:t>
            </a:r>
            <a:r>
              <a:rPr lang="ru-RU" sz="2800" b="1" dirty="0" err="1"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дис-социации</a:t>
            </a:r>
            <a:r>
              <a:rPr lang="ru-RU" sz="2800" b="1" dirty="0" smtClean="0">
                <a:latin typeface="Arial" pitchFamily="34" charset="0"/>
                <a:ea typeface="Times New Roman" pitchFamily="18" charset="0"/>
                <a:cs typeface="Arial" pitchFamily="34" charset="0"/>
              </a:rPr>
              <a:t> </a:t>
            </a:r>
            <a:r>
              <a:rPr lang="ru-RU" sz="2800" b="1" dirty="0"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воды</a:t>
            </a:r>
            <a:r>
              <a:rPr lang="ru-RU" sz="2800" b="1" dirty="0" smtClean="0">
                <a:latin typeface="Arial" pitchFamily="34" charset="0"/>
                <a:ea typeface="Times New Roman" pitchFamily="18" charset="0"/>
                <a:cs typeface="Arial" pitchFamily="34" charset="0"/>
              </a:rPr>
              <a:t> на ионы водорода и гидроксила по первой ступени</a:t>
            </a:r>
            <a:endParaRPr lang="ru-RU" sz="2800" b="1" dirty="0" smtClean="0">
              <a:latin typeface="Arial" pitchFamily="34" charset="0"/>
              <a:cs typeface="Arial" pitchFamily="34" charset="0"/>
            </a:endParaRPr>
          </a:p>
          <a:p>
            <a:pPr lvl="0" indent="450850" algn="ctr" eaLnBrk="0" fontAlgn="base" hangingPunct="0">
              <a:lnSpc>
                <a:spcPct val="90000"/>
              </a:lnSpc>
              <a:spcBef>
                <a:spcPct val="0"/>
              </a:spcBef>
              <a:spcAft>
                <a:spcPct val="0"/>
              </a:spcAft>
            </a:pPr>
            <a:r>
              <a:rPr lang="ru-RU" sz="2800" b="1" dirty="0" smtClean="0">
                <a:latin typeface="Arial" pitchFamily="34" charset="0"/>
                <a:ea typeface="Times New Roman" pitchFamily="18" charset="0"/>
                <a:cs typeface="Arial" pitchFamily="34" charset="0"/>
              </a:rPr>
              <a:t>H</a:t>
            </a:r>
            <a:r>
              <a:rPr lang="ru-RU" sz="2800" b="1" baseline="-30000" dirty="0" smtClean="0">
                <a:latin typeface="Arial" pitchFamily="34" charset="0"/>
                <a:ea typeface="Times New Roman" pitchFamily="18" charset="0"/>
                <a:cs typeface="Arial" pitchFamily="34" charset="0"/>
              </a:rPr>
              <a:t>2</a:t>
            </a:r>
            <a:r>
              <a:rPr lang="ru-RU" sz="2800" b="1" dirty="0" smtClean="0">
                <a:latin typeface="Arial" pitchFamily="34" charset="0"/>
                <a:ea typeface="Times New Roman" pitchFamily="18" charset="0"/>
                <a:cs typeface="Arial" pitchFamily="34" charset="0"/>
              </a:rPr>
              <a:t>O </a:t>
            </a:r>
            <a:r>
              <a:rPr lang="ru-RU" sz="2800" b="1" dirty="0" smtClean="0">
                <a:latin typeface="Arial" pitchFamily="34" charset="0"/>
                <a:ea typeface="Times New Roman" pitchFamily="18" charset="0"/>
                <a:cs typeface="Arial" pitchFamily="34" charset="0"/>
                <a:sym typeface="Symbol" pitchFamily="18" charset="2"/>
              </a:rPr>
              <a:t></a:t>
            </a:r>
            <a:r>
              <a:rPr lang="ru-RU" sz="2800" b="1" dirty="0" smtClean="0">
                <a:latin typeface="Arial" pitchFamily="34" charset="0"/>
                <a:ea typeface="Times New Roman" pitchFamily="18" charset="0"/>
                <a:cs typeface="Arial" pitchFamily="34" charset="0"/>
              </a:rPr>
              <a:t> H</a:t>
            </a:r>
            <a:r>
              <a:rPr lang="ru-RU" sz="2800" b="1" baseline="30000" dirty="0" smtClean="0">
                <a:latin typeface="Arial" pitchFamily="34" charset="0"/>
                <a:ea typeface="Times New Roman" pitchFamily="18" charset="0"/>
                <a:cs typeface="Arial" pitchFamily="34" charset="0"/>
                <a:sym typeface="Symbol" pitchFamily="18" charset="2"/>
              </a:rPr>
              <a:t>+</a:t>
            </a:r>
            <a:r>
              <a:rPr lang="ru-RU" sz="2800" b="1" dirty="0" smtClean="0">
                <a:latin typeface="Arial" pitchFamily="34" charset="0"/>
                <a:ea typeface="Times New Roman" pitchFamily="18" charset="0"/>
                <a:cs typeface="Arial" pitchFamily="34" charset="0"/>
                <a:sym typeface="Symbol" pitchFamily="18" charset="2"/>
              </a:rPr>
              <a:t> + OH</a:t>
            </a:r>
            <a:r>
              <a:rPr lang="ru-RU" sz="2800" b="1" baseline="30000" dirty="0" smtClean="0">
                <a:latin typeface="Arial" pitchFamily="34" charset="0"/>
                <a:ea typeface="Times New Roman" pitchFamily="18" charset="0"/>
                <a:cs typeface="Arial" pitchFamily="34" charset="0"/>
                <a:sym typeface="Symbol" pitchFamily="18" charset="2"/>
              </a:rPr>
              <a:t>–</a:t>
            </a:r>
            <a:endParaRPr lang="ru-RU" sz="2800" b="1" dirty="0" smtClean="0">
              <a:latin typeface="Arial" pitchFamily="34" charset="0"/>
              <a:cs typeface="Arial" pitchFamily="34" charset="0"/>
              <a:sym typeface="Symbol" pitchFamily="18" charset="2"/>
            </a:endParaRPr>
          </a:p>
          <a:p>
            <a:pPr lvl="0" algn="just" eaLnBrk="0" fontAlgn="base" hangingPunct="0">
              <a:lnSpc>
                <a:spcPct val="90000"/>
              </a:lnSpc>
              <a:spcBef>
                <a:spcPct val="0"/>
              </a:spcBef>
              <a:spcAft>
                <a:spcPct val="0"/>
              </a:spcAft>
            </a:pPr>
            <a:r>
              <a:rPr lang="ru-RU" sz="2800" b="1" dirty="0" smtClean="0">
                <a:latin typeface="Arial" pitchFamily="34" charset="0"/>
                <a:ea typeface="Times New Roman" pitchFamily="18" charset="0"/>
                <a:cs typeface="Arial" pitchFamily="34" charset="0"/>
                <a:sym typeface="Symbol" pitchFamily="18" charset="2"/>
              </a:rPr>
              <a:t>носит формальный характер, не </a:t>
            </a:r>
            <a:r>
              <a:rPr lang="ru-RU" sz="2800" b="1" dirty="0" err="1" smtClean="0">
                <a:latin typeface="Arial" pitchFamily="34" charset="0"/>
                <a:ea typeface="Times New Roman" pitchFamily="18" charset="0"/>
                <a:cs typeface="Arial" pitchFamily="34" charset="0"/>
                <a:sym typeface="Symbol" pitchFamily="18" charset="2"/>
              </a:rPr>
              <a:t>отображаю-щий</a:t>
            </a:r>
            <a:r>
              <a:rPr lang="ru-RU" sz="2800" b="1" dirty="0" smtClean="0">
                <a:latin typeface="Arial" pitchFamily="34" charset="0"/>
                <a:ea typeface="Times New Roman" pitchFamily="18" charset="0"/>
                <a:cs typeface="Arial" pitchFamily="34" charset="0"/>
                <a:sym typeface="Symbol" pitchFamily="18" charset="2"/>
              </a:rPr>
              <a:t> ход реального процесса, поэтому мы заменим ее уравнением реакции фактически протекающего процесса:</a:t>
            </a:r>
            <a:endParaRPr lang="ru-RU" sz="2800" b="1" dirty="0" smtClean="0">
              <a:latin typeface="Arial" pitchFamily="34" charset="0"/>
              <a:cs typeface="Arial" pitchFamily="34" charset="0"/>
              <a:sym typeface="Symbol" pitchFamily="18" charset="2"/>
            </a:endParaRPr>
          </a:p>
          <a:p>
            <a:pPr lvl="0" indent="450850" algn="ctr" eaLnBrk="0" fontAlgn="base" hangingPunct="0">
              <a:lnSpc>
                <a:spcPct val="90000"/>
              </a:lnSpc>
              <a:spcBef>
                <a:spcPct val="0"/>
              </a:spcBef>
              <a:spcAft>
                <a:spcPct val="0"/>
              </a:spcAft>
            </a:pPr>
            <a:r>
              <a:rPr lang="ru-RU" sz="2800" b="1" dirty="0" smtClean="0">
                <a:latin typeface="Arial" pitchFamily="34" charset="0"/>
                <a:ea typeface="Times New Roman" pitchFamily="18" charset="0"/>
                <a:cs typeface="Arial" pitchFamily="34" charset="0"/>
                <a:sym typeface="Symbol" pitchFamily="18" charset="2"/>
              </a:rPr>
              <a:t>Н</a:t>
            </a:r>
            <a:r>
              <a:rPr lang="ru-RU" sz="2800" b="1" baseline="-30000" dirty="0" smtClean="0">
                <a:latin typeface="Arial" pitchFamily="34" charset="0"/>
                <a:ea typeface="Times New Roman" pitchFamily="18" charset="0"/>
                <a:cs typeface="Arial" pitchFamily="34" charset="0"/>
                <a:sym typeface="Symbol" pitchFamily="18" charset="2"/>
              </a:rPr>
              <a:t>2</a:t>
            </a:r>
            <a:r>
              <a:rPr lang="ru-RU" sz="2800" b="1" dirty="0" smtClean="0">
                <a:latin typeface="Arial" pitchFamily="34" charset="0"/>
                <a:ea typeface="Times New Roman" pitchFamily="18" charset="0"/>
                <a:cs typeface="Arial" pitchFamily="34" charset="0"/>
                <a:sym typeface="Symbol" pitchFamily="18" charset="2"/>
              </a:rPr>
              <a:t>O + Н</a:t>
            </a:r>
            <a:r>
              <a:rPr lang="ru-RU" sz="2800" b="1" baseline="-30000" dirty="0" smtClean="0">
                <a:latin typeface="Arial" pitchFamily="34" charset="0"/>
                <a:ea typeface="Times New Roman" pitchFamily="18" charset="0"/>
                <a:cs typeface="Arial" pitchFamily="34" charset="0"/>
                <a:sym typeface="Symbol" pitchFamily="18" charset="2"/>
              </a:rPr>
              <a:t>2</a:t>
            </a:r>
            <a:r>
              <a:rPr lang="ru-RU" sz="2800" b="1" dirty="0" smtClean="0">
                <a:latin typeface="Arial" pitchFamily="34" charset="0"/>
                <a:ea typeface="Times New Roman" pitchFamily="18" charset="0"/>
                <a:cs typeface="Arial" pitchFamily="34" charset="0"/>
                <a:sym typeface="Symbol" pitchFamily="18" charset="2"/>
              </a:rPr>
              <a:t>O </a:t>
            </a:r>
            <a:r>
              <a:rPr lang="ru-RU" sz="2800" b="1" dirty="0" smtClean="0">
                <a:latin typeface="Arial" pitchFamily="34" charset="0"/>
                <a:ea typeface="Times New Roman" pitchFamily="18" charset="0"/>
                <a:cs typeface="Arial" pitchFamily="34" charset="0"/>
              </a:rPr>
              <a:t> Н</a:t>
            </a:r>
            <a:r>
              <a:rPr lang="ru-RU" sz="2800" b="1" baseline="-30000" dirty="0" smtClean="0">
                <a:latin typeface="Arial" pitchFamily="34" charset="0"/>
                <a:ea typeface="Times New Roman" pitchFamily="18" charset="0"/>
                <a:cs typeface="Arial" pitchFamily="34" charset="0"/>
                <a:sym typeface="Symbol" pitchFamily="18" charset="2"/>
              </a:rPr>
              <a:t>3</a:t>
            </a:r>
            <a:r>
              <a:rPr lang="ru-RU" sz="2800" b="1" dirty="0" smtClean="0">
                <a:latin typeface="Arial" pitchFamily="34" charset="0"/>
                <a:ea typeface="Times New Roman" pitchFamily="18" charset="0"/>
                <a:cs typeface="Arial" pitchFamily="34" charset="0"/>
                <a:sym typeface="Symbol" pitchFamily="18" charset="2"/>
              </a:rPr>
              <a:t>O</a:t>
            </a:r>
            <a:r>
              <a:rPr lang="ru-RU" sz="2800" b="1" baseline="30000" dirty="0" smtClean="0">
                <a:latin typeface="Arial" pitchFamily="34" charset="0"/>
                <a:ea typeface="Times New Roman" pitchFamily="18" charset="0"/>
                <a:cs typeface="Arial" pitchFamily="34" charset="0"/>
                <a:sym typeface="Symbol" pitchFamily="18" charset="2"/>
              </a:rPr>
              <a:t>+</a:t>
            </a:r>
            <a:r>
              <a:rPr lang="ru-RU" sz="2800" b="1" dirty="0" smtClean="0">
                <a:latin typeface="Arial" pitchFamily="34" charset="0"/>
                <a:ea typeface="Times New Roman" pitchFamily="18" charset="0"/>
                <a:cs typeface="Arial" pitchFamily="34" charset="0"/>
                <a:sym typeface="Symbol" pitchFamily="18" charset="2"/>
              </a:rPr>
              <a:t> + ОН</a:t>
            </a:r>
            <a:r>
              <a:rPr lang="ru-RU" sz="2800" b="1" baseline="30000" dirty="0" smtClean="0">
                <a:latin typeface="Arial" pitchFamily="34" charset="0"/>
                <a:ea typeface="Times New Roman" pitchFamily="18" charset="0"/>
                <a:cs typeface="Arial" pitchFamily="34" charset="0"/>
                <a:sym typeface="Symbol" pitchFamily="18" charset="2"/>
              </a:rPr>
              <a:t>–</a:t>
            </a:r>
            <a:r>
              <a:rPr lang="ru-RU" sz="2800" b="1" dirty="0" smtClean="0">
                <a:latin typeface="Arial" pitchFamily="34" charset="0"/>
                <a:ea typeface="Times New Roman" pitchFamily="18" charset="0"/>
                <a:cs typeface="Arial" pitchFamily="34" charset="0"/>
                <a:sym typeface="Symbol" pitchFamily="18" charset="2"/>
              </a:rPr>
              <a:t>.</a:t>
            </a:r>
          </a:p>
          <a:p>
            <a:pPr lvl="0" indent="450850" algn="just" eaLnBrk="0" fontAlgn="base" hangingPunct="0">
              <a:lnSpc>
                <a:spcPct val="90000"/>
              </a:lnSpc>
              <a:spcBef>
                <a:spcPct val="0"/>
              </a:spcBef>
              <a:spcAft>
                <a:spcPct val="0"/>
              </a:spcAft>
            </a:pPr>
            <a:r>
              <a:rPr lang="ru-RU" sz="2800" b="1" dirty="0" smtClean="0">
                <a:latin typeface="Arial" pitchFamily="34" charset="0"/>
                <a:ea typeface="Times New Roman" pitchFamily="18" charset="0"/>
                <a:cs typeface="Arial" pitchFamily="34" charset="0"/>
              </a:rPr>
              <a:t>Образование свободного протона Н</a:t>
            </a:r>
            <a:r>
              <a:rPr lang="ru-RU" sz="2800" b="1" baseline="30000" dirty="0" smtClean="0">
                <a:latin typeface="Arial" pitchFamily="34" charset="0"/>
                <a:ea typeface="Times New Roman" pitchFamily="18" charset="0"/>
                <a:cs typeface="Arial" pitchFamily="34" charset="0"/>
              </a:rPr>
              <a:t>+</a:t>
            </a:r>
            <a:r>
              <a:rPr lang="ru-RU" sz="2800" b="1" dirty="0" smtClean="0">
                <a:latin typeface="Arial" pitchFamily="34" charset="0"/>
                <a:ea typeface="Times New Roman" pitchFamily="18" charset="0"/>
                <a:cs typeface="Arial" pitchFamily="34" charset="0"/>
              </a:rPr>
              <a:t> в воде при энергиях взаимодействия молекул воды в характерных условиях водоподготовки крайне маловероятно.</a:t>
            </a:r>
            <a:endParaRPr lang="ru-RU" sz="2800" b="1" dirty="0" smtClean="0">
              <a:latin typeface="Arial" pitchFamily="34" charset="0"/>
              <a:ea typeface="Times New Roman" pitchFamily="18" charset="0"/>
              <a:cs typeface="Arial" pitchFamily="34" charset="0"/>
              <a:sym typeface="Symbol" pitchFamily="18" charset="2"/>
            </a:endParaRPr>
          </a:p>
        </p:txBody>
      </p:sp>
      <p:pic>
        <p:nvPicPr>
          <p:cNvPr id="34820" name="Picture 4" descr="D:\23.05.13-домашние документы\Биотехнология 10.05.13\8-Экологическая биотехнология\Биотехнология очистки сточных вод\Сточные воды попадали в реку.jpg"/>
          <p:cNvPicPr>
            <a:picLocks noChangeAspect="1" noChangeArrowheads="1"/>
          </p:cNvPicPr>
          <p:nvPr/>
        </p:nvPicPr>
        <p:blipFill>
          <a:blip r:embed="rId3" cstate="print"/>
          <a:srcRect/>
          <a:stretch>
            <a:fillRect/>
          </a:stretch>
        </p:blipFill>
        <p:spPr bwMode="auto">
          <a:xfrm>
            <a:off x="3714744" y="5143512"/>
            <a:ext cx="2190765" cy="1643074"/>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2"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Прямоугольник 6"/>
          <p:cNvSpPr/>
          <p:nvPr/>
        </p:nvSpPr>
        <p:spPr>
          <a:xfrm>
            <a:off x="142844" y="214290"/>
            <a:ext cx="8858312" cy="5586145"/>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Вспомним:</a:t>
            </a:r>
            <a:r>
              <a:rPr lang="ru-RU" sz="2800" b="1" dirty="0" smtClean="0">
                <a:solidFill>
                  <a:srgbClr val="FF0000"/>
                </a:solidFill>
                <a:latin typeface="Arial" pitchFamily="34" charset="0"/>
                <a:ea typeface="Times New Roman" pitchFamily="18" charset="0"/>
                <a:cs typeface="Arial" pitchFamily="34" charset="0"/>
              </a:rPr>
              <a:t> </a:t>
            </a:r>
            <a:r>
              <a:rPr lang="ru-RU" sz="2800" b="1" u="sng" dirty="0" smtClean="0">
                <a:latin typeface="Arial" pitchFamily="34" charset="0"/>
                <a:ea typeface="Times New Roman" pitchFamily="18" charset="0"/>
                <a:cs typeface="Arial" pitchFamily="34" charset="0"/>
              </a:rPr>
              <a:t>при написании</a:t>
            </a:r>
            <a:r>
              <a:rPr lang="ru-RU" sz="2800" b="1" dirty="0" smtClean="0">
                <a:latin typeface="Arial" pitchFamily="34" charset="0"/>
                <a:ea typeface="Times New Roman" pitchFamily="18" charset="0"/>
                <a:cs typeface="Arial" pitchFamily="34" charset="0"/>
              </a:rPr>
              <a:t> </a:t>
            </a:r>
            <a:r>
              <a:rPr lang="ru-RU" sz="2800" b="1" dirty="0" err="1"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ионно-молекуляр-ных</a:t>
            </a:r>
            <a:r>
              <a:rPr lang="ru-RU" sz="2800" b="1"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уравнений</a:t>
            </a:r>
            <a:r>
              <a:rPr lang="ru-RU" sz="2800" b="1" dirty="0" smtClean="0">
                <a:latin typeface="Arial" pitchFamily="34" charset="0"/>
                <a:ea typeface="Times New Roman" pitchFamily="18" charset="0"/>
                <a:cs typeface="Arial" pitchFamily="34" charset="0"/>
              </a:rPr>
              <a:t> </a:t>
            </a:r>
            <a:r>
              <a:rPr lang="ru-RU" sz="2800" b="1" dirty="0" smtClean="0">
                <a:ln>
                  <a:solidFill>
                    <a:sysClr val="windowText" lastClr="000000"/>
                  </a:solidFill>
                </a:ln>
                <a:solidFill>
                  <a:srgbClr val="C00000"/>
                </a:solidFill>
                <a:latin typeface="Arial" pitchFamily="34" charset="0"/>
                <a:ea typeface="Times New Roman" pitchFamily="18" charset="0"/>
                <a:cs typeface="Arial" pitchFamily="34" charset="0"/>
              </a:rPr>
              <a:t>нельзя </a:t>
            </a:r>
            <a:r>
              <a:rPr lang="ru-RU" sz="2800" b="1" dirty="0" smtClean="0">
                <a:ln>
                  <a:solidFill>
                    <a:sysClr val="windowText" lastClr="000000"/>
                  </a:solidFill>
                </a:ln>
                <a:latin typeface="Arial" pitchFamily="34" charset="0"/>
                <a:ea typeface="Times New Roman" pitchFamily="18" charset="0"/>
                <a:cs typeface="Arial" pitchFamily="34" charset="0"/>
              </a:rPr>
              <a:t>расписывать на ионы</a:t>
            </a:r>
            <a:r>
              <a:rPr lang="ru-RU" sz="2800" b="1" dirty="0" smtClean="0">
                <a:latin typeface="Arial" pitchFamily="34" charset="0"/>
                <a:ea typeface="Times New Roman" pitchFamily="18" charset="0"/>
                <a:cs typeface="Arial" pitchFamily="34" charset="0"/>
              </a:rPr>
              <a:t>:</a:t>
            </a:r>
          </a:p>
          <a:p>
            <a:pPr marL="269875" lvl="0" indent="-269875" algn="just" eaLnBrk="0" fontAlgn="base" hangingPunct="0">
              <a:lnSpc>
                <a:spcPct val="85000"/>
              </a:lnSpc>
              <a:spcBef>
                <a:spcPct val="0"/>
              </a:spcBef>
              <a:spcAft>
                <a:spcPct val="0"/>
              </a:spcAft>
              <a:buClr>
                <a:srgbClr val="9D2349"/>
              </a:buClr>
              <a:buFont typeface="Wingdings" pitchFamily="2" charset="2"/>
              <a:buChar char="Ø"/>
            </a:pPr>
            <a:r>
              <a:rPr lang="ru-RU" sz="2800" b="1" dirty="0" smtClean="0">
                <a:latin typeface="Arial" pitchFamily="34" charset="0"/>
                <a:ea typeface="Times New Roman" pitchFamily="18" charset="0"/>
                <a:cs typeface="Arial" pitchFamily="34" charset="0"/>
              </a:rPr>
              <a:t>нерастворимые и малорастворимые </a:t>
            </a:r>
            <a:r>
              <a:rPr lang="ru-RU" sz="2800" b="1" dirty="0" err="1" smtClean="0">
                <a:latin typeface="Arial" pitchFamily="34" charset="0"/>
                <a:ea typeface="Times New Roman" pitchFamily="18" charset="0"/>
                <a:cs typeface="Arial" pitchFamily="34" charset="0"/>
              </a:rPr>
              <a:t>вещест-ва</a:t>
            </a:r>
            <a:r>
              <a:rPr lang="ru-RU" sz="2800" b="1" dirty="0" smtClean="0">
                <a:latin typeface="Arial" pitchFamily="34" charset="0"/>
                <a:ea typeface="Times New Roman" pitchFamily="18" charset="0"/>
                <a:cs typeface="Arial" pitchFamily="34" charset="0"/>
              </a:rPr>
              <a:t>;</a:t>
            </a:r>
          </a:p>
          <a:p>
            <a:pPr marL="269875" lvl="0" indent="-269875" algn="just" eaLnBrk="0" fontAlgn="base" hangingPunct="0">
              <a:lnSpc>
                <a:spcPct val="85000"/>
              </a:lnSpc>
              <a:spcBef>
                <a:spcPct val="0"/>
              </a:spcBef>
              <a:spcAft>
                <a:spcPct val="0"/>
              </a:spcAft>
              <a:buClr>
                <a:srgbClr val="9D2349"/>
              </a:buClr>
              <a:buFont typeface="Wingdings" pitchFamily="2" charset="2"/>
              <a:buChar char="Ø"/>
            </a:pPr>
            <a:r>
              <a:rPr lang="ru-RU" sz="2800" b="1" dirty="0" smtClean="0">
                <a:latin typeface="Arial" pitchFamily="34" charset="0"/>
                <a:ea typeface="Times New Roman" pitchFamily="18" charset="0"/>
                <a:cs typeface="Arial" pitchFamily="34" charset="0"/>
              </a:rPr>
              <a:t>твердые вещества;</a:t>
            </a:r>
          </a:p>
          <a:p>
            <a:pPr marL="269875" lvl="0" indent="-269875" algn="just" eaLnBrk="0" fontAlgn="base" hangingPunct="0">
              <a:lnSpc>
                <a:spcPct val="85000"/>
              </a:lnSpc>
              <a:spcBef>
                <a:spcPct val="0"/>
              </a:spcBef>
              <a:spcAft>
                <a:spcPct val="0"/>
              </a:spcAft>
              <a:buClr>
                <a:srgbClr val="9D2349"/>
              </a:buClr>
              <a:buFont typeface="Wingdings" pitchFamily="2" charset="2"/>
              <a:buChar char="Ø"/>
            </a:pPr>
            <a:r>
              <a:rPr lang="ru-RU" sz="2800" b="1" dirty="0" smtClean="0">
                <a:latin typeface="Arial" pitchFamily="34" charset="0"/>
                <a:ea typeface="Times New Roman" pitchFamily="18" charset="0"/>
                <a:cs typeface="Arial" pitchFamily="34" charset="0"/>
              </a:rPr>
              <a:t>газы;</a:t>
            </a:r>
          </a:p>
          <a:p>
            <a:pPr marL="269875" lvl="0" indent="-269875" algn="just" eaLnBrk="0" fontAlgn="base" hangingPunct="0">
              <a:lnSpc>
                <a:spcPct val="85000"/>
              </a:lnSpc>
              <a:spcBef>
                <a:spcPct val="0"/>
              </a:spcBef>
              <a:spcAft>
                <a:spcPct val="0"/>
              </a:spcAft>
              <a:buClr>
                <a:srgbClr val="9D2349"/>
              </a:buClr>
              <a:buFont typeface="Wingdings" pitchFamily="2" charset="2"/>
              <a:buChar char="Ø"/>
            </a:pPr>
            <a:r>
              <a:rPr lang="ru-RU" sz="2800" b="1" dirty="0" smtClean="0">
                <a:latin typeface="Arial" pitchFamily="34" charset="0"/>
                <a:ea typeface="Times New Roman" pitchFamily="18" charset="0"/>
                <a:cs typeface="Arial" pitchFamily="34" charset="0"/>
              </a:rPr>
              <a:t>оксиды, в том числе и воду;</a:t>
            </a:r>
          </a:p>
          <a:p>
            <a:pPr marL="269875" lvl="0" indent="-269875" algn="just" eaLnBrk="0" fontAlgn="base" hangingPunct="0">
              <a:lnSpc>
                <a:spcPct val="85000"/>
              </a:lnSpc>
              <a:spcBef>
                <a:spcPct val="0"/>
              </a:spcBef>
              <a:spcAft>
                <a:spcPct val="0"/>
              </a:spcAft>
              <a:buClr>
                <a:srgbClr val="9D2349"/>
              </a:buClr>
              <a:buFont typeface="Wingdings" pitchFamily="2" charset="2"/>
              <a:buChar char="Ø"/>
            </a:pPr>
            <a:r>
              <a:rPr lang="ru-RU" sz="2800" b="1" dirty="0" smtClean="0">
                <a:latin typeface="Arial" pitchFamily="34" charset="0"/>
                <a:ea typeface="Times New Roman" pitchFamily="18" charset="0"/>
                <a:cs typeface="Arial" pitchFamily="34" charset="0"/>
              </a:rPr>
              <a:t>слабые и кислоты средней силы (выучить!);</a:t>
            </a:r>
          </a:p>
          <a:p>
            <a:pPr marL="269875" indent="-269875" algn="just" eaLnBrk="0" fontAlgn="base" hangingPunct="0">
              <a:lnSpc>
                <a:spcPct val="85000"/>
              </a:lnSpc>
              <a:spcBef>
                <a:spcPct val="0"/>
              </a:spcBef>
              <a:spcAft>
                <a:spcPct val="0"/>
              </a:spcAft>
              <a:buClr>
                <a:srgbClr val="9D2349"/>
              </a:buClr>
              <a:buFont typeface="Wingdings" pitchFamily="2" charset="2"/>
              <a:buChar char="Ø"/>
            </a:pPr>
            <a:r>
              <a:rPr lang="ru-RU" sz="2800" b="1" dirty="0" smtClean="0">
                <a:latin typeface="Arial" pitchFamily="34" charset="0"/>
                <a:ea typeface="Times New Roman" pitchFamily="18" charset="0"/>
                <a:cs typeface="Arial" pitchFamily="34" charset="0"/>
              </a:rPr>
              <a:t>слабые и основания средней силы (</a:t>
            </a:r>
            <a:r>
              <a:rPr lang="ru-RU" sz="2800" b="1" dirty="0" err="1" smtClean="0">
                <a:latin typeface="Arial" pitchFamily="34" charset="0"/>
                <a:ea typeface="Times New Roman" pitchFamily="18" charset="0"/>
                <a:cs typeface="Arial" pitchFamily="34" charset="0"/>
              </a:rPr>
              <a:t>нераство-римые</a:t>
            </a:r>
            <a:r>
              <a:rPr lang="ru-RU" sz="2800" b="1" dirty="0" smtClean="0">
                <a:latin typeface="Arial" pitchFamily="34" charset="0"/>
                <a:ea typeface="Times New Roman" pitchFamily="18" charset="0"/>
                <a:cs typeface="Arial" pitchFamily="34" charset="0"/>
              </a:rPr>
              <a:t> и малорастворимые).</a:t>
            </a:r>
          </a:p>
          <a:p>
            <a:pPr indent="452438" algn="just" eaLnBrk="0" fontAlgn="base" hangingPunct="0">
              <a:lnSpc>
                <a:spcPct val="85000"/>
              </a:lnSpc>
              <a:spcBef>
                <a:spcPct val="0"/>
              </a:spcBef>
              <a:spcAft>
                <a:spcPct val="0"/>
              </a:spcAft>
              <a:buClr>
                <a:srgbClr val="9D2349"/>
              </a:buClr>
            </a:pPr>
            <a:r>
              <a:rPr lang="ru-RU" sz="2800" b="1" dirty="0" smtClean="0">
                <a:latin typeface="Arial" pitchFamily="34" charset="0"/>
                <a:ea typeface="Times New Roman" pitchFamily="18" charset="0"/>
                <a:cs typeface="Arial" pitchFamily="34" charset="0"/>
              </a:rPr>
              <a:t>Если в растворе есть </a:t>
            </a:r>
            <a:r>
              <a:rPr lang="ru-RU" sz="2800" b="1" dirty="0" smtClean="0">
                <a:latin typeface="Arial" pitchFamily="34" charset="0"/>
                <a:cs typeface="Arial" pitchFamily="34" charset="0"/>
              </a:rPr>
              <a:t>Н</a:t>
            </a:r>
            <a:r>
              <a:rPr lang="ru-RU" sz="2800" b="1" baseline="-25000" dirty="0" smtClean="0">
                <a:latin typeface="Arial" pitchFamily="34" charset="0"/>
                <a:cs typeface="Arial" pitchFamily="34" charset="0"/>
              </a:rPr>
              <a:t>2</a:t>
            </a:r>
            <a:r>
              <a:rPr lang="en-US" sz="2800" b="1" dirty="0" smtClean="0">
                <a:latin typeface="Arial" pitchFamily="34" charset="0"/>
                <a:cs typeface="Arial" pitchFamily="34" charset="0"/>
              </a:rPr>
              <a:t>SO</a:t>
            </a:r>
            <a:r>
              <a:rPr lang="ru-RU" sz="2800" b="1" baseline="-25000" dirty="0" smtClean="0">
                <a:latin typeface="Arial" pitchFamily="34" charset="0"/>
                <a:cs typeface="Arial" pitchFamily="34" charset="0"/>
              </a:rPr>
              <a:t>3</a:t>
            </a:r>
            <a:r>
              <a:rPr lang="ru-RU" sz="2800" b="1" dirty="0" smtClean="0">
                <a:latin typeface="Arial" pitchFamily="34" charset="0"/>
                <a:ea typeface="Times New Roman" pitchFamily="18" charset="0"/>
                <a:cs typeface="Arial" pitchFamily="34" charset="0"/>
              </a:rPr>
              <a:t>, </a:t>
            </a:r>
            <a:r>
              <a:rPr lang="ru-RU" sz="2800" b="1" dirty="0" smtClean="0">
                <a:latin typeface="Arial" pitchFamily="34" charset="0"/>
                <a:cs typeface="Arial" pitchFamily="34" charset="0"/>
              </a:rPr>
              <a:t>Н</a:t>
            </a:r>
            <a:r>
              <a:rPr lang="ru-RU" sz="2800" b="1" baseline="-25000" dirty="0" smtClean="0">
                <a:latin typeface="Arial" pitchFamily="34" charset="0"/>
                <a:cs typeface="Arial" pitchFamily="34" charset="0"/>
              </a:rPr>
              <a:t>2</a:t>
            </a:r>
            <a:r>
              <a:rPr lang="ru-RU" sz="2800" b="1" dirty="0" smtClean="0">
                <a:latin typeface="Arial" pitchFamily="34" charset="0"/>
                <a:cs typeface="Arial" pitchFamily="34" charset="0"/>
              </a:rPr>
              <a:t>С</a:t>
            </a:r>
            <a:r>
              <a:rPr lang="en-US" sz="2800" b="1" dirty="0" smtClean="0">
                <a:latin typeface="Arial" pitchFamily="34" charset="0"/>
                <a:cs typeface="Arial" pitchFamily="34" charset="0"/>
              </a:rPr>
              <a:t>O</a:t>
            </a:r>
            <a:r>
              <a:rPr lang="ru-RU" sz="2800" b="1" baseline="-25000" dirty="0" smtClean="0">
                <a:latin typeface="Arial" pitchFamily="34" charset="0"/>
                <a:cs typeface="Arial" pitchFamily="34" charset="0"/>
              </a:rPr>
              <a:t>3 </a:t>
            </a:r>
            <a:r>
              <a:rPr lang="ru-RU" sz="2800" b="1" dirty="0" smtClean="0">
                <a:latin typeface="Arial" pitchFamily="34" charset="0"/>
                <a:ea typeface="Times New Roman" pitchFamily="18" charset="0"/>
                <a:cs typeface="Arial" pitchFamily="34" charset="0"/>
              </a:rPr>
              <a:t>или </a:t>
            </a:r>
            <a:r>
              <a:rPr lang="en-US" sz="2800" b="1" dirty="0" smtClean="0">
                <a:latin typeface="Arial" pitchFamily="34" charset="0"/>
                <a:ea typeface="Times New Roman" pitchFamily="18" charset="0"/>
                <a:cs typeface="Arial" pitchFamily="34" charset="0"/>
              </a:rPr>
              <a:t>N</a:t>
            </a:r>
            <a:r>
              <a:rPr lang="ru-RU" sz="2800" b="1" dirty="0" smtClean="0">
                <a:latin typeface="Arial" pitchFamily="34" charset="0"/>
                <a:cs typeface="Arial" pitchFamily="34" charset="0"/>
              </a:rPr>
              <a:t>Н</a:t>
            </a:r>
            <a:r>
              <a:rPr lang="en-US" sz="2800" b="1" baseline="-25000" dirty="0" smtClean="0">
                <a:latin typeface="Arial" pitchFamily="34" charset="0"/>
                <a:cs typeface="Arial" pitchFamily="34" charset="0"/>
              </a:rPr>
              <a:t>4</a:t>
            </a:r>
            <a:r>
              <a:rPr lang="en-US" sz="2800" b="1" dirty="0" smtClean="0">
                <a:latin typeface="Arial" pitchFamily="34" charset="0"/>
                <a:cs typeface="Arial" pitchFamily="34" charset="0"/>
              </a:rPr>
              <a:t>OH</a:t>
            </a:r>
            <a:r>
              <a:rPr lang="ru-RU" sz="2800" b="1" dirty="0" smtClean="0">
                <a:latin typeface="Arial" pitchFamily="34" charset="0"/>
                <a:ea typeface="Times New Roman" pitchFamily="18" charset="0"/>
                <a:cs typeface="Arial" pitchFamily="34" charset="0"/>
              </a:rPr>
              <a:t>, то будем записывать:</a:t>
            </a:r>
            <a:endParaRPr lang="en-US" sz="2800" b="1" dirty="0" smtClean="0">
              <a:latin typeface="Arial" pitchFamily="34" charset="0"/>
              <a:ea typeface="Times New Roman" pitchFamily="18" charset="0"/>
              <a:cs typeface="Arial" pitchFamily="34" charset="0"/>
            </a:endParaRPr>
          </a:p>
          <a:p>
            <a:pPr algn="ctr" eaLnBrk="0" fontAlgn="base" hangingPunct="0">
              <a:lnSpc>
                <a:spcPct val="85000"/>
              </a:lnSpc>
              <a:spcBef>
                <a:spcPct val="0"/>
              </a:spcBef>
              <a:spcAft>
                <a:spcPct val="0"/>
              </a:spcAft>
              <a:buClr>
                <a:srgbClr val="9D2349"/>
              </a:buClr>
            </a:pPr>
            <a:r>
              <a:rPr lang="ru-RU" sz="2800" b="1" dirty="0" smtClean="0">
                <a:latin typeface="Arial" pitchFamily="34" charset="0"/>
                <a:cs typeface="Arial" pitchFamily="34" charset="0"/>
              </a:rPr>
              <a:t>Н</a:t>
            </a:r>
            <a:r>
              <a:rPr lang="ru-RU" sz="2800" b="1" baseline="-25000" dirty="0" smtClean="0">
                <a:latin typeface="Arial" pitchFamily="34" charset="0"/>
                <a:cs typeface="Arial" pitchFamily="34" charset="0"/>
              </a:rPr>
              <a:t>2</a:t>
            </a:r>
            <a:r>
              <a:rPr lang="en-US" sz="2800" b="1" dirty="0" smtClean="0">
                <a:latin typeface="Arial" pitchFamily="34" charset="0"/>
                <a:cs typeface="Arial" pitchFamily="34" charset="0"/>
              </a:rPr>
              <a:t>SO</a:t>
            </a:r>
            <a:r>
              <a:rPr lang="ru-RU" sz="2800" b="1" baseline="-25000" dirty="0" smtClean="0">
                <a:latin typeface="Arial" pitchFamily="34" charset="0"/>
                <a:cs typeface="Arial" pitchFamily="34" charset="0"/>
              </a:rPr>
              <a:t>3</a:t>
            </a:r>
            <a:r>
              <a:rPr lang="ru-RU" sz="2800" b="1" dirty="0" smtClean="0">
                <a:latin typeface="Arial" pitchFamily="34" charset="0"/>
                <a:ea typeface="Times New Roman" pitchFamily="18" charset="0"/>
                <a:cs typeface="Arial" pitchFamily="34" charset="0"/>
              </a:rPr>
              <a:t> </a:t>
            </a:r>
            <a:r>
              <a:rPr lang="ru-RU" sz="2800" b="1" dirty="0" smtClean="0">
                <a:latin typeface="Arial" pitchFamily="34" charset="0"/>
                <a:ea typeface="Times New Roman" pitchFamily="18" charset="0"/>
                <a:cs typeface="Arial" pitchFamily="34" charset="0"/>
                <a:sym typeface="Symbol"/>
              </a:rPr>
              <a:t></a:t>
            </a:r>
            <a:r>
              <a:rPr lang="en-US" sz="2800" b="1" dirty="0" smtClean="0">
                <a:latin typeface="Arial" pitchFamily="34" charset="0"/>
                <a:ea typeface="Times New Roman" pitchFamily="18" charset="0"/>
                <a:cs typeface="Arial" pitchFamily="34" charset="0"/>
                <a:sym typeface="Symbol"/>
              </a:rPr>
              <a:t> </a:t>
            </a:r>
            <a:r>
              <a:rPr lang="ru-RU" sz="2800" b="1" dirty="0" smtClean="0">
                <a:latin typeface="Arial" pitchFamily="34" charset="0"/>
                <a:cs typeface="Arial" pitchFamily="34" charset="0"/>
              </a:rPr>
              <a:t>Н</a:t>
            </a:r>
            <a:r>
              <a:rPr lang="ru-RU" sz="2800" b="1" baseline="-25000" dirty="0" smtClean="0">
                <a:latin typeface="Arial" pitchFamily="34" charset="0"/>
                <a:cs typeface="Arial" pitchFamily="34" charset="0"/>
              </a:rPr>
              <a:t>2</a:t>
            </a:r>
            <a:r>
              <a:rPr lang="en-US" sz="2800" b="1" dirty="0" smtClean="0">
                <a:latin typeface="Arial" pitchFamily="34" charset="0"/>
                <a:cs typeface="Arial" pitchFamily="34" charset="0"/>
              </a:rPr>
              <a:t>O </a:t>
            </a:r>
            <a:r>
              <a:rPr lang="en-US" sz="2800" b="1" dirty="0" smtClean="0">
                <a:latin typeface="Arial" pitchFamily="34" charset="0"/>
                <a:ea typeface="Times New Roman" pitchFamily="18" charset="0"/>
                <a:cs typeface="Arial" pitchFamily="34" charset="0"/>
                <a:sym typeface="Symbol"/>
              </a:rPr>
              <a:t>+ </a:t>
            </a:r>
            <a:r>
              <a:rPr lang="en-US" sz="2800" b="1" dirty="0" smtClean="0">
                <a:latin typeface="Arial" pitchFamily="34" charset="0"/>
                <a:cs typeface="Arial" pitchFamily="34" charset="0"/>
              </a:rPr>
              <a:t>SO</a:t>
            </a:r>
            <a:r>
              <a:rPr lang="en-US" sz="2800" b="1" baseline="-25000" dirty="0" smtClean="0">
                <a:latin typeface="Arial" pitchFamily="34" charset="0"/>
                <a:cs typeface="Arial" pitchFamily="34" charset="0"/>
              </a:rPr>
              <a:t>2</a:t>
            </a:r>
            <a:r>
              <a:rPr lang="en-US" sz="2800" b="1" dirty="0" smtClean="0">
                <a:latin typeface="Arial" pitchFamily="34" charset="0"/>
                <a:ea typeface="Times New Roman" pitchFamily="18" charset="0"/>
                <a:cs typeface="Arial" pitchFamily="34" charset="0"/>
                <a:sym typeface="Symbol"/>
              </a:rPr>
              <a:t>,</a:t>
            </a:r>
            <a:endParaRPr lang="en-US" sz="2800" b="1" dirty="0" smtClean="0">
              <a:latin typeface="Arial" pitchFamily="34" charset="0"/>
              <a:ea typeface="Times New Roman" pitchFamily="18" charset="0"/>
              <a:cs typeface="Arial" pitchFamily="34" charset="0"/>
            </a:endParaRPr>
          </a:p>
          <a:p>
            <a:pPr algn="ctr" eaLnBrk="0" fontAlgn="base" hangingPunct="0">
              <a:lnSpc>
                <a:spcPct val="85000"/>
              </a:lnSpc>
              <a:spcBef>
                <a:spcPct val="0"/>
              </a:spcBef>
              <a:spcAft>
                <a:spcPct val="0"/>
              </a:spcAft>
              <a:buClr>
                <a:srgbClr val="9D2349"/>
              </a:buClr>
            </a:pPr>
            <a:r>
              <a:rPr lang="ru-RU" sz="2800" b="1" dirty="0" smtClean="0">
                <a:latin typeface="Arial" pitchFamily="34" charset="0"/>
                <a:cs typeface="Arial" pitchFamily="34" charset="0"/>
              </a:rPr>
              <a:t>Н</a:t>
            </a:r>
            <a:r>
              <a:rPr lang="ru-RU" sz="2800" b="1" baseline="-25000" dirty="0" smtClean="0">
                <a:latin typeface="Arial" pitchFamily="34" charset="0"/>
                <a:cs typeface="Arial" pitchFamily="34" charset="0"/>
              </a:rPr>
              <a:t>2</a:t>
            </a:r>
            <a:r>
              <a:rPr lang="ru-RU" sz="2800" b="1" dirty="0" smtClean="0">
                <a:latin typeface="Arial" pitchFamily="34" charset="0"/>
                <a:cs typeface="Arial" pitchFamily="34" charset="0"/>
              </a:rPr>
              <a:t>С</a:t>
            </a:r>
            <a:r>
              <a:rPr lang="en-US" sz="2800" b="1" dirty="0" smtClean="0">
                <a:latin typeface="Arial" pitchFamily="34" charset="0"/>
                <a:cs typeface="Arial" pitchFamily="34" charset="0"/>
              </a:rPr>
              <a:t>O</a:t>
            </a:r>
            <a:r>
              <a:rPr lang="ru-RU" sz="2800" b="1" baseline="-25000" dirty="0" smtClean="0">
                <a:latin typeface="Arial" pitchFamily="34" charset="0"/>
                <a:cs typeface="Arial" pitchFamily="34" charset="0"/>
              </a:rPr>
              <a:t>3 </a:t>
            </a:r>
            <a:r>
              <a:rPr lang="ru-RU" sz="2800" b="1" dirty="0" smtClean="0">
                <a:latin typeface="Arial" pitchFamily="34" charset="0"/>
                <a:ea typeface="Times New Roman" pitchFamily="18" charset="0"/>
                <a:cs typeface="Arial" pitchFamily="34" charset="0"/>
                <a:sym typeface="Symbol"/>
              </a:rPr>
              <a:t></a:t>
            </a:r>
            <a:r>
              <a:rPr lang="ru-RU" sz="2800" b="1" dirty="0" smtClean="0">
                <a:latin typeface="Arial" pitchFamily="34" charset="0"/>
                <a:ea typeface="Times New Roman" pitchFamily="18" charset="0"/>
                <a:cs typeface="Arial" pitchFamily="34" charset="0"/>
              </a:rPr>
              <a:t> </a:t>
            </a:r>
            <a:r>
              <a:rPr lang="ru-RU" sz="2800" b="1" dirty="0" smtClean="0">
                <a:latin typeface="Arial" pitchFamily="34" charset="0"/>
                <a:cs typeface="Arial" pitchFamily="34" charset="0"/>
              </a:rPr>
              <a:t>Н</a:t>
            </a:r>
            <a:r>
              <a:rPr lang="ru-RU" sz="2800" b="1" baseline="-25000" dirty="0" smtClean="0">
                <a:latin typeface="Arial" pitchFamily="34" charset="0"/>
                <a:cs typeface="Arial" pitchFamily="34" charset="0"/>
              </a:rPr>
              <a:t>2</a:t>
            </a:r>
            <a:r>
              <a:rPr lang="en-US" sz="2800" b="1" dirty="0" smtClean="0">
                <a:latin typeface="Arial" pitchFamily="34" charset="0"/>
                <a:cs typeface="Arial" pitchFamily="34" charset="0"/>
              </a:rPr>
              <a:t>O </a:t>
            </a:r>
            <a:r>
              <a:rPr lang="en-US" sz="2800" b="1" dirty="0" smtClean="0">
                <a:latin typeface="Arial" pitchFamily="34" charset="0"/>
                <a:ea typeface="Times New Roman" pitchFamily="18" charset="0"/>
                <a:cs typeface="Arial" pitchFamily="34" charset="0"/>
              </a:rPr>
              <a:t>+ </a:t>
            </a:r>
            <a:r>
              <a:rPr lang="en-US" sz="2800" b="1" dirty="0" smtClean="0">
                <a:latin typeface="Arial" pitchFamily="34" charset="0"/>
                <a:cs typeface="Arial" pitchFamily="34" charset="0"/>
              </a:rPr>
              <a:t>CO</a:t>
            </a:r>
            <a:r>
              <a:rPr lang="en-US" sz="2800" b="1" baseline="-25000" dirty="0" smtClean="0">
                <a:latin typeface="Arial" pitchFamily="34" charset="0"/>
                <a:cs typeface="Arial" pitchFamily="34" charset="0"/>
              </a:rPr>
              <a:t>2</a:t>
            </a:r>
            <a:r>
              <a:rPr lang="en-US" sz="2800" b="1" dirty="0" smtClean="0">
                <a:latin typeface="Arial" pitchFamily="34" charset="0"/>
                <a:ea typeface="Times New Roman" pitchFamily="18" charset="0"/>
                <a:cs typeface="Arial" pitchFamily="34" charset="0"/>
                <a:sym typeface="Symbol"/>
              </a:rPr>
              <a:t>,</a:t>
            </a:r>
            <a:endParaRPr lang="en-US" sz="2800" b="1" dirty="0" smtClean="0">
              <a:latin typeface="Arial" pitchFamily="34" charset="0"/>
              <a:ea typeface="Times New Roman" pitchFamily="18" charset="0"/>
              <a:cs typeface="Arial" pitchFamily="34" charset="0"/>
            </a:endParaRPr>
          </a:p>
          <a:p>
            <a:pPr algn="ctr" eaLnBrk="0" fontAlgn="base" hangingPunct="0">
              <a:lnSpc>
                <a:spcPct val="85000"/>
              </a:lnSpc>
              <a:spcBef>
                <a:spcPct val="0"/>
              </a:spcBef>
              <a:spcAft>
                <a:spcPct val="0"/>
              </a:spcAft>
              <a:buClr>
                <a:srgbClr val="9D2349"/>
              </a:buClr>
            </a:pPr>
            <a:r>
              <a:rPr lang="en-US" sz="2800" b="1" dirty="0" smtClean="0">
                <a:latin typeface="Arial" pitchFamily="34" charset="0"/>
                <a:ea typeface="Times New Roman" pitchFamily="18" charset="0"/>
                <a:cs typeface="Arial" pitchFamily="34" charset="0"/>
              </a:rPr>
              <a:t>N</a:t>
            </a:r>
            <a:r>
              <a:rPr lang="ru-RU" sz="2800" b="1" dirty="0" smtClean="0">
                <a:latin typeface="Arial" pitchFamily="34" charset="0"/>
                <a:cs typeface="Arial" pitchFamily="34" charset="0"/>
              </a:rPr>
              <a:t>Н</a:t>
            </a:r>
            <a:r>
              <a:rPr lang="en-US" sz="2800" b="1" baseline="-25000" dirty="0" smtClean="0">
                <a:latin typeface="Arial" pitchFamily="34" charset="0"/>
                <a:cs typeface="Arial" pitchFamily="34" charset="0"/>
              </a:rPr>
              <a:t>4</a:t>
            </a:r>
            <a:r>
              <a:rPr lang="en-US" sz="2800" b="1" dirty="0" smtClean="0">
                <a:latin typeface="Arial" pitchFamily="34" charset="0"/>
                <a:cs typeface="Arial" pitchFamily="34" charset="0"/>
              </a:rPr>
              <a:t>OH </a:t>
            </a:r>
            <a:r>
              <a:rPr lang="ru-RU" sz="2800" b="1" dirty="0" smtClean="0">
                <a:latin typeface="Arial" pitchFamily="34" charset="0"/>
                <a:ea typeface="Times New Roman" pitchFamily="18" charset="0"/>
                <a:cs typeface="Arial" pitchFamily="34" charset="0"/>
                <a:sym typeface="Symbol"/>
              </a:rPr>
              <a:t></a:t>
            </a:r>
            <a:r>
              <a:rPr lang="en-US" sz="2800" b="1" dirty="0" smtClean="0">
                <a:latin typeface="Arial" pitchFamily="34" charset="0"/>
                <a:ea typeface="Times New Roman" pitchFamily="18" charset="0"/>
                <a:cs typeface="Arial" pitchFamily="34" charset="0"/>
                <a:sym typeface="Symbol"/>
              </a:rPr>
              <a:t> </a:t>
            </a:r>
            <a:r>
              <a:rPr lang="en-US" sz="2800" b="1" dirty="0" smtClean="0">
                <a:latin typeface="Arial" pitchFamily="34" charset="0"/>
                <a:ea typeface="Times New Roman" pitchFamily="18" charset="0"/>
                <a:cs typeface="Arial" pitchFamily="34" charset="0"/>
              </a:rPr>
              <a:t>N</a:t>
            </a:r>
            <a:r>
              <a:rPr lang="ru-RU" sz="2800" b="1" dirty="0" smtClean="0">
                <a:latin typeface="Arial" pitchFamily="34" charset="0"/>
                <a:cs typeface="Arial" pitchFamily="34" charset="0"/>
              </a:rPr>
              <a:t>Н</a:t>
            </a:r>
            <a:r>
              <a:rPr lang="en-US" sz="2800" b="1" baseline="-25000" dirty="0" smtClean="0">
                <a:latin typeface="Arial" pitchFamily="34" charset="0"/>
                <a:cs typeface="Arial" pitchFamily="34" charset="0"/>
              </a:rPr>
              <a:t>3 </a:t>
            </a:r>
            <a:r>
              <a:rPr lang="en-US" sz="2800" b="1" dirty="0" smtClean="0">
                <a:latin typeface="Arial" pitchFamily="34" charset="0"/>
                <a:ea typeface="Times New Roman" pitchFamily="18" charset="0"/>
                <a:cs typeface="Arial" pitchFamily="34" charset="0"/>
                <a:sym typeface="Symbol"/>
              </a:rPr>
              <a:t>+ </a:t>
            </a:r>
            <a:r>
              <a:rPr lang="ru-RU" sz="2800" b="1" dirty="0" smtClean="0">
                <a:latin typeface="Arial" pitchFamily="34" charset="0"/>
                <a:cs typeface="Arial" pitchFamily="34" charset="0"/>
              </a:rPr>
              <a:t>Н</a:t>
            </a:r>
            <a:r>
              <a:rPr lang="ru-RU" sz="2800" b="1" baseline="-25000" dirty="0" smtClean="0">
                <a:latin typeface="Arial" pitchFamily="34" charset="0"/>
                <a:cs typeface="Arial" pitchFamily="34" charset="0"/>
              </a:rPr>
              <a:t>2</a:t>
            </a:r>
            <a:r>
              <a:rPr lang="en-US" sz="2800" b="1" dirty="0" smtClean="0">
                <a:latin typeface="Arial" pitchFamily="34" charset="0"/>
                <a:cs typeface="Arial" pitchFamily="34" charset="0"/>
              </a:rPr>
              <a:t>O</a:t>
            </a:r>
            <a:r>
              <a:rPr lang="en-US" sz="2800" b="1" dirty="0" smtClean="0">
                <a:latin typeface="Arial" pitchFamily="34" charset="0"/>
                <a:ea typeface="Times New Roman" pitchFamily="18" charset="0"/>
                <a:cs typeface="Arial" pitchFamily="34" charset="0"/>
                <a:sym typeface="Symbol"/>
              </a:rPr>
              <a:t>.</a:t>
            </a:r>
            <a:endParaRPr lang="ru-RU" sz="2800" b="1" dirty="0" smtClean="0">
              <a:latin typeface="Arial" pitchFamily="34" charset="0"/>
              <a:ea typeface="Times New Roman" pitchFamily="18" charset="0"/>
              <a:cs typeface="Arial" pitchFamily="34" charset="0"/>
            </a:endParaRPr>
          </a:p>
        </p:txBody>
      </p:sp>
      <p:pic>
        <p:nvPicPr>
          <p:cNvPr id="8"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17048"/>
            <a:ext cx="9144000" cy="781752"/>
          </a:xfrm>
          <a:prstGeom prst="rect">
            <a:avLst/>
          </a:prstGeom>
        </p:spPr>
        <p:txBody>
          <a:bodyPr wrap="square">
            <a:spAutoFit/>
          </a:bodyPr>
          <a:lstStyle/>
          <a:p>
            <a:pPr algn="ctr">
              <a:lnSpc>
                <a:spcPct val="80000"/>
              </a:lnSpc>
            </a:pPr>
            <a:r>
              <a:rPr lang="ru-RU" sz="2800" b="1" dirty="0" smtClean="0">
                <a:ln w="1905">
                  <a:solidFill>
                    <a:srgbClr val="C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Формулы и названия кислот и кислотных остатков</a:t>
            </a:r>
            <a:endParaRPr lang="ru-RU" sz="2800" b="1" dirty="0">
              <a:ln w="1905">
                <a:solidFill>
                  <a:srgbClr val="C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graphicFrame>
        <p:nvGraphicFramePr>
          <p:cNvPr id="11" name="Таблица 10"/>
          <p:cNvGraphicFramePr>
            <a:graphicFrameLocks noGrp="1"/>
          </p:cNvGraphicFramePr>
          <p:nvPr>
            <p:extLst>
              <p:ext uri="{D42A27DB-BD31-4B8C-83A1-F6EECF244321}">
                <p14:modId xmlns:p14="http://schemas.microsoft.com/office/powerpoint/2010/main" val="1175943403"/>
              </p:ext>
            </p:extLst>
          </p:nvPr>
        </p:nvGraphicFramePr>
        <p:xfrm>
          <a:off x="142844" y="692696"/>
          <a:ext cx="8858312" cy="5650992"/>
        </p:xfrm>
        <a:graphic>
          <a:graphicData uri="http://schemas.openxmlformats.org/drawingml/2006/table">
            <a:tbl>
              <a:tblPr>
                <a:tableStyleId>{2D5ABB26-0587-4C30-8999-92F81FD0307C}</a:tableStyleId>
              </a:tblPr>
              <a:tblGrid>
                <a:gridCol w="1643074"/>
                <a:gridCol w="2814382"/>
                <a:gridCol w="1900526"/>
                <a:gridCol w="2500330"/>
              </a:tblGrid>
              <a:tr h="43694">
                <a:tc>
                  <a:txBody>
                    <a:bodyPr/>
                    <a:lstStyle/>
                    <a:p>
                      <a:pPr algn="ctr">
                        <a:lnSpc>
                          <a:spcPct val="80000"/>
                        </a:lnSpc>
                        <a:spcAft>
                          <a:spcPts val="0"/>
                        </a:spcAft>
                      </a:pPr>
                      <a:r>
                        <a:rPr lang="ru-RU" sz="2500" dirty="0" smtClean="0"/>
                        <a:t>Формула</a:t>
                      </a:r>
                    </a:p>
                    <a:p>
                      <a:pPr algn="ctr">
                        <a:lnSpc>
                          <a:spcPct val="80000"/>
                        </a:lnSpc>
                        <a:spcAft>
                          <a:spcPts val="0"/>
                        </a:spcAft>
                      </a:pPr>
                      <a:r>
                        <a:rPr lang="ru-RU" sz="2500" dirty="0" smtClean="0"/>
                        <a:t>и сила  </a:t>
                      </a:r>
                      <a:r>
                        <a:rPr lang="ru-RU" sz="2500" dirty="0"/>
                        <a:t>кислоты</a:t>
                      </a:r>
                      <a:endParaRPr lang="ru-RU" sz="2500" b="1" dirty="0">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spcAft>
                          <a:spcPts val="0"/>
                        </a:spcAft>
                      </a:pPr>
                      <a:r>
                        <a:rPr lang="ru-RU" sz="2500" dirty="0"/>
                        <a:t>Название кислоты</a:t>
                      </a:r>
                      <a:endParaRPr lang="ru-RU" sz="2500" b="1" dirty="0">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spcAft>
                          <a:spcPts val="0"/>
                        </a:spcAft>
                      </a:pPr>
                      <a:r>
                        <a:rPr lang="ru-RU" sz="2500" dirty="0"/>
                        <a:t>Формула кислотного остатка</a:t>
                      </a:r>
                      <a:endParaRPr lang="ru-RU" sz="2500" b="1" dirty="0">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spcAft>
                          <a:spcPts val="0"/>
                        </a:spcAft>
                      </a:pPr>
                      <a:r>
                        <a:rPr lang="ru-RU" sz="2500" dirty="0"/>
                        <a:t>Название кислотного остатка</a:t>
                      </a:r>
                      <a:endParaRPr lang="ru-RU" sz="2500" b="1" dirty="0">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3391">
                <a:tc>
                  <a:txBody>
                    <a:bodyPr/>
                    <a:lstStyle/>
                    <a:p>
                      <a:pPr algn="ctr">
                        <a:lnSpc>
                          <a:spcPct val="80000"/>
                        </a:lnSpc>
                        <a:spcAft>
                          <a:spcPts val="0"/>
                        </a:spcAft>
                      </a:pPr>
                      <a:r>
                        <a:rPr lang="en-US" sz="2300" dirty="0" smtClean="0"/>
                        <a:t>HF</a:t>
                      </a:r>
                      <a:r>
                        <a:rPr lang="ru-RU" sz="2300" dirty="0" smtClean="0"/>
                        <a:t> средней силы</a:t>
                      </a:r>
                      <a:endParaRPr lang="ru-RU" sz="2300" b="1" dirty="0">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90000"/>
                        </a:lnSpc>
                        <a:spcAft>
                          <a:spcPts val="0"/>
                        </a:spcAft>
                      </a:pPr>
                      <a:r>
                        <a:rPr lang="ru-RU" sz="2500" dirty="0" smtClean="0"/>
                        <a:t>Фторо</a:t>
                      </a:r>
                      <a:r>
                        <a:rPr lang="ru-RU" sz="2500" u="sng" dirty="0" smtClean="0">
                          <a:solidFill>
                            <a:srgbClr val="0000FF"/>
                          </a:solidFill>
                          <a:effectLst>
                            <a:outerShdw blurRad="38100" dist="38100" dir="2700000" algn="tl">
                              <a:srgbClr val="000000">
                                <a:alpha val="43137"/>
                              </a:srgbClr>
                            </a:outerShdw>
                          </a:effectLst>
                        </a:rPr>
                        <a:t>водород</a:t>
                      </a:r>
                      <a:r>
                        <a:rPr lang="ru-RU" sz="2500" u="sng" dirty="0" smtClean="0">
                          <a:solidFill>
                            <a:srgbClr val="C00000"/>
                          </a:solidFill>
                          <a:effectLst>
                            <a:outerShdw blurRad="38100" dist="38100" dir="2700000" algn="tl">
                              <a:srgbClr val="000000">
                                <a:alpha val="43137"/>
                              </a:srgbClr>
                            </a:outerShdw>
                          </a:effectLst>
                        </a:rPr>
                        <a:t>ная</a:t>
                      </a:r>
                      <a:r>
                        <a:rPr lang="ru-RU" sz="2500" dirty="0" smtClean="0"/>
                        <a:t>  </a:t>
                      </a:r>
                      <a:r>
                        <a:rPr lang="ru-RU" sz="2500" dirty="0"/>
                        <a:t>(плавиковая)</a:t>
                      </a:r>
                      <a:endParaRPr lang="ru-RU" sz="2500" b="1" dirty="0">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90000"/>
                        </a:lnSpc>
                        <a:spcAft>
                          <a:spcPts val="0"/>
                        </a:spcAft>
                      </a:pPr>
                      <a:r>
                        <a:rPr lang="en-US" sz="2600" dirty="0"/>
                        <a:t>F </a:t>
                      </a:r>
                      <a:r>
                        <a:rPr lang="ru-RU" sz="2600" baseline="30000" dirty="0"/>
                        <a:t>–</a:t>
                      </a:r>
                      <a:endParaRPr lang="ru-RU" sz="2600" b="1" dirty="0">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90000"/>
                        </a:lnSpc>
                        <a:spcAft>
                          <a:spcPts val="0"/>
                        </a:spcAft>
                      </a:pPr>
                      <a:r>
                        <a:rPr lang="ru-RU" sz="2600" dirty="0"/>
                        <a:t>Фтор</a:t>
                      </a:r>
                      <a:r>
                        <a:rPr lang="ru-RU" sz="2600" u="sng" dirty="0">
                          <a:effectLst>
                            <a:outerShdw blurRad="38100" dist="38100" dir="2700000" algn="tl">
                              <a:srgbClr val="000000">
                                <a:alpha val="43137"/>
                              </a:srgbClr>
                            </a:outerShdw>
                          </a:effectLst>
                        </a:rPr>
                        <a:t>ид</a:t>
                      </a:r>
                      <a:endParaRPr lang="ru-RU" sz="2600" b="1" u="sng" dirty="0">
                        <a:solidFill>
                          <a:srgbClr val="7030A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3391">
                <a:tc>
                  <a:txBody>
                    <a:bodyPr/>
                    <a:lstStyle/>
                    <a:p>
                      <a:pPr algn="ctr">
                        <a:lnSpc>
                          <a:spcPct val="80000"/>
                        </a:lnSpc>
                        <a:spcAft>
                          <a:spcPts val="0"/>
                        </a:spcAft>
                      </a:pPr>
                      <a:r>
                        <a:rPr lang="en-US" sz="2600" dirty="0" err="1" smtClean="0"/>
                        <a:t>HCl</a:t>
                      </a:r>
                      <a:r>
                        <a:rPr lang="ru-RU" sz="2600" dirty="0" smtClean="0"/>
                        <a:t> </a:t>
                      </a:r>
                      <a:r>
                        <a:rPr lang="ru-RU" sz="2300" dirty="0" smtClean="0"/>
                        <a:t>сильная</a:t>
                      </a:r>
                      <a:endParaRPr lang="ru-RU" sz="2300" b="1" dirty="0">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90000"/>
                        </a:lnSpc>
                        <a:spcAft>
                          <a:spcPts val="0"/>
                        </a:spcAft>
                      </a:pPr>
                      <a:r>
                        <a:rPr lang="ru-RU" sz="2600" dirty="0" err="1" smtClean="0"/>
                        <a:t>Хлоро</a:t>
                      </a:r>
                      <a:r>
                        <a:rPr lang="ru-RU" sz="2600" u="sng" dirty="0" err="1" smtClean="0">
                          <a:solidFill>
                            <a:srgbClr val="0000FF"/>
                          </a:solidFill>
                          <a:effectLst>
                            <a:outerShdw blurRad="38100" dist="38100" dir="2700000" algn="tl">
                              <a:srgbClr val="000000">
                                <a:alpha val="43137"/>
                              </a:srgbClr>
                            </a:outerShdw>
                          </a:effectLst>
                        </a:rPr>
                        <a:t>водород</a:t>
                      </a:r>
                      <a:r>
                        <a:rPr lang="ru-RU" sz="2600" u="sng" dirty="0" err="1" smtClean="0">
                          <a:effectLst>
                            <a:outerShdw blurRad="38100" dist="38100" dir="2700000" algn="tl">
                              <a:srgbClr val="000000">
                                <a:alpha val="43137"/>
                              </a:srgbClr>
                            </a:outerShdw>
                          </a:effectLst>
                        </a:rPr>
                        <a:t>-</a:t>
                      </a:r>
                      <a:r>
                        <a:rPr lang="ru-RU" sz="2600" u="sng" dirty="0" err="1" smtClean="0">
                          <a:solidFill>
                            <a:srgbClr val="C00000"/>
                          </a:solidFill>
                          <a:effectLst>
                            <a:outerShdw blurRad="38100" dist="38100" dir="2700000" algn="tl">
                              <a:srgbClr val="000000">
                                <a:alpha val="43137"/>
                              </a:srgbClr>
                            </a:outerShdw>
                          </a:effectLst>
                        </a:rPr>
                        <a:t>ная</a:t>
                      </a:r>
                      <a:r>
                        <a:rPr lang="ru-RU" sz="2600" u="sng" dirty="0" smtClean="0">
                          <a:effectLst>
                            <a:outerShdw blurRad="38100" dist="38100" dir="2700000" algn="tl">
                              <a:srgbClr val="000000">
                                <a:alpha val="43137"/>
                              </a:srgbClr>
                            </a:outerShdw>
                          </a:effectLst>
                        </a:rPr>
                        <a:t> </a:t>
                      </a:r>
                      <a:r>
                        <a:rPr lang="ru-RU" sz="2600" dirty="0"/>
                        <a:t>(соляная)</a:t>
                      </a:r>
                      <a:endParaRPr lang="ru-RU" sz="2600" b="1" dirty="0">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90000"/>
                        </a:lnSpc>
                        <a:spcAft>
                          <a:spcPts val="0"/>
                        </a:spcAft>
                      </a:pPr>
                      <a:r>
                        <a:rPr lang="en-US" sz="2600" dirty="0"/>
                        <a:t>C l</a:t>
                      </a:r>
                      <a:r>
                        <a:rPr lang="ru-RU" sz="2600" baseline="30000" dirty="0"/>
                        <a:t>–</a:t>
                      </a:r>
                      <a:endParaRPr lang="ru-RU" sz="2600" b="1" dirty="0">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90000"/>
                        </a:lnSpc>
                        <a:spcAft>
                          <a:spcPts val="0"/>
                        </a:spcAft>
                      </a:pPr>
                      <a:r>
                        <a:rPr lang="ru-RU" sz="2600" dirty="0"/>
                        <a:t>Хлор</a:t>
                      </a:r>
                      <a:r>
                        <a:rPr lang="ru-RU" sz="2600" u="sng" dirty="0">
                          <a:effectLst>
                            <a:outerShdw blurRad="38100" dist="38100" dir="2700000" algn="tl">
                              <a:srgbClr val="000000">
                                <a:alpha val="43137"/>
                              </a:srgbClr>
                            </a:outerShdw>
                          </a:effectLst>
                        </a:rPr>
                        <a:t>ид</a:t>
                      </a:r>
                      <a:endParaRPr lang="ru-RU" sz="2600" b="1" u="sng" dirty="0">
                        <a:solidFill>
                          <a:srgbClr val="7030A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6696">
                <a:tc>
                  <a:txBody>
                    <a:bodyPr/>
                    <a:lstStyle/>
                    <a:p>
                      <a:pPr algn="ctr">
                        <a:lnSpc>
                          <a:spcPct val="80000"/>
                        </a:lnSpc>
                        <a:spcAft>
                          <a:spcPts val="0"/>
                        </a:spcAft>
                      </a:pPr>
                      <a:r>
                        <a:rPr lang="en-US" sz="2600" dirty="0" err="1" smtClean="0"/>
                        <a:t>HBr</a:t>
                      </a:r>
                      <a:r>
                        <a:rPr lang="ru-RU" sz="2600" dirty="0" smtClean="0"/>
                        <a:t> </a:t>
                      </a:r>
                      <a:r>
                        <a:rPr lang="ru-RU" sz="2300" dirty="0" smtClean="0"/>
                        <a:t>сильная</a:t>
                      </a:r>
                      <a:endParaRPr lang="ru-RU" sz="2300" b="1" dirty="0">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90000"/>
                        </a:lnSpc>
                        <a:spcAft>
                          <a:spcPts val="0"/>
                        </a:spcAft>
                      </a:pPr>
                      <a:r>
                        <a:rPr lang="ru-RU" sz="2500" dirty="0" err="1" smtClean="0"/>
                        <a:t>Бромо</a:t>
                      </a:r>
                      <a:r>
                        <a:rPr lang="ru-RU" sz="2500" u="sng" dirty="0" err="1" smtClean="0">
                          <a:solidFill>
                            <a:srgbClr val="0000FF"/>
                          </a:solidFill>
                          <a:effectLst>
                            <a:outerShdw blurRad="38100" dist="38100" dir="2700000" algn="tl">
                              <a:srgbClr val="000000">
                                <a:alpha val="43137"/>
                              </a:srgbClr>
                            </a:outerShdw>
                          </a:effectLst>
                        </a:rPr>
                        <a:t>водород</a:t>
                      </a:r>
                      <a:r>
                        <a:rPr lang="ru-RU" sz="2500" u="sng" dirty="0" err="1" smtClean="0">
                          <a:effectLst>
                            <a:outerShdw blurRad="38100" dist="38100" dir="2700000" algn="tl">
                              <a:srgbClr val="000000">
                                <a:alpha val="43137"/>
                              </a:srgbClr>
                            </a:outerShdw>
                          </a:effectLst>
                        </a:rPr>
                        <a:t>-</a:t>
                      </a:r>
                      <a:r>
                        <a:rPr lang="ru-RU" sz="2500" u="sng" dirty="0" err="1" smtClean="0">
                          <a:solidFill>
                            <a:srgbClr val="C00000"/>
                          </a:solidFill>
                          <a:effectLst>
                            <a:outerShdw blurRad="38100" dist="38100" dir="2700000" algn="tl">
                              <a:srgbClr val="000000">
                                <a:alpha val="43137"/>
                              </a:srgbClr>
                            </a:outerShdw>
                          </a:effectLst>
                        </a:rPr>
                        <a:t>ная</a:t>
                      </a:r>
                      <a:endParaRPr lang="ru-RU" sz="2500" b="1" u="sng"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90000"/>
                        </a:lnSpc>
                        <a:spcAft>
                          <a:spcPts val="0"/>
                        </a:spcAft>
                      </a:pPr>
                      <a:r>
                        <a:rPr lang="en-US" sz="2600" dirty="0"/>
                        <a:t>Br </a:t>
                      </a:r>
                      <a:r>
                        <a:rPr lang="ru-RU" sz="2600" baseline="30000" dirty="0"/>
                        <a:t>–</a:t>
                      </a:r>
                      <a:endParaRPr lang="ru-RU" sz="2600" b="1" dirty="0">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90000"/>
                        </a:lnSpc>
                        <a:spcAft>
                          <a:spcPts val="0"/>
                        </a:spcAft>
                      </a:pPr>
                      <a:r>
                        <a:rPr lang="ru-RU" sz="2600" dirty="0"/>
                        <a:t>Бром</a:t>
                      </a:r>
                      <a:r>
                        <a:rPr lang="ru-RU" sz="2600" u="sng" dirty="0">
                          <a:effectLst>
                            <a:outerShdw blurRad="38100" dist="38100" dir="2700000" algn="tl">
                              <a:srgbClr val="000000">
                                <a:alpha val="43137"/>
                              </a:srgbClr>
                            </a:outerShdw>
                          </a:effectLst>
                        </a:rPr>
                        <a:t>ид</a:t>
                      </a:r>
                      <a:endParaRPr lang="ru-RU" sz="2600" b="1" u="sng" dirty="0">
                        <a:solidFill>
                          <a:srgbClr val="7030A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6696">
                <a:tc>
                  <a:txBody>
                    <a:bodyPr/>
                    <a:lstStyle/>
                    <a:p>
                      <a:pPr algn="ctr">
                        <a:lnSpc>
                          <a:spcPct val="80000"/>
                        </a:lnSpc>
                        <a:spcAft>
                          <a:spcPts val="0"/>
                        </a:spcAft>
                      </a:pPr>
                      <a:r>
                        <a:rPr lang="en-US" sz="2600" dirty="0" smtClean="0"/>
                        <a:t>HI</a:t>
                      </a:r>
                      <a:r>
                        <a:rPr lang="ru-RU" sz="2600" dirty="0" smtClean="0"/>
                        <a:t> </a:t>
                      </a:r>
                      <a:r>
                        <a:rPr lang="ru-RU" sz="2300" dirty="0" smtClean="0"/>
                        <a:t>сильная</a:t>
                      </a:r>
                      <a:endParaRPr lang="ru-RU" sz="2300" b="1" dirty="0">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90000"/>
                        </a:lnSpc>
                        <a:spcAft>
                          <a:spcPts val="0"/>
                        </a:spcAft>
                      </a:pPr>
                      <a:r>
                        <a:rPr lang="ru-RU" sz="2500" dirty="0" err="1" smtClean="0"/>
                        <a:t>Иодо</a:t>
                      </a:r>
                      <a:r>
                        <a:rPr lang="ru-RU" sz="2500" u="sng" dirty="0" err="1" smtClean="0">
                          <a:solidFill>
                            <a:srgbClr val="0000FF"/>
                          </a:solidFill>
                          <a:effectLst>
                            <a:outerShdw blurRad="38100" dist="38100" dir="2700000" algn="tl">
                              <a:srgbClr val="000000">
                                <a:alpha val="43137"/>
                              </a:srgbClr>
                            </a:outerShdw>
                          </a:effectLst>
                        </a:rPr>
                        <a:t>водород</a:t>
                      </a:r>
                      <a:r>
                        <a:rPr lang="ru-RU" sz="2500" u="sng" dirty="0" err="1" smtClean="0">
                          <a:solidFill>
                            <a:srgbClr val="C00000"/>
                          </a:solidFill>
                          <a:effectLst>
                            <a:outerShdw blurRad="38100" dist="38100" dir="2700000" algn="tl">
                              <a:srgbClr val="000000">
                                <a:alpha val="43137"/>
                              </a:srgbClr>
                            </a:outerShdw>
                          </a:effectLst>
                        </a:rPr>
                        <a:t>ная</a:t>
                      </a:r>
                      <a:endParaRPr lang="ru-RU" sz="2500" b="1" u="sng"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90000"/>
                        </a:lnSpc>
                        <a:spcAft>
                          <a:spcPts val="0"/>
                        </a:spcAft>
                      </a:pPr>
                      <a:r>
                        <a:rPr lang="en-US" sz="2600" dirty="0"/>
                        <a:t>I </a:t>
                      </a:r>
                      <a:r>
                        <a:rPr lang="ru-RU" sz="2600" baseline="30000" dirty="0"/>
                        <a:t>–</a:t>
                      </a:r>
                      <a:endParaRPr lang="ru-RU" sz="2600" b="1" dirty="0">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90000"/>
                        </a:lnSpc>
                        <a:spcAft>
                          <a:spcPts val="0"/>
                        </a:spcAft>
                      </a:pPr>
                      <a:r>
                        <a:rPr lang="ru-RU" sz="2600" dirty="0"/>
                        <a:t>Иод</a:t>
                      </a:r>
                      <a:r>
                        <a:rPr lang="ru-RU" sz="2600" u="sng" dirty="0">
                          <a:effectLst>
                            <a:outerShdw blurRad="38100" dist="38100" dir="2700000" algn="tl">
                              <a:srgbClr val="000000">
                                <a:alpha val="43137"/>
                              </a:srgbClr>
                            </a:outerShdw>
                          </a:effectLst>
                        </a:rPr>
                        <a:t>ид</a:t>
                      </a:r>
                      <a:endParaRPr lang="ru-RU" sz="2600" b="1" u="sng" dirty="0">
                        <a:solidFill>
                          <a:srgbClr val="7030A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6696">
                <a:tc rowSpan="2">
                  <a:txBody>
                    <a:bodyPr/>
                    <a:lstStyle/>
                    <a:p>
                      <a:pPr algn="ctr">
                        <a:lnSpc>
                          <a:spcPct val="80000"/>
                        </a:lnSpc>
                        <a:spcAft>
                          <a:spcPts val="0"/>
                        </a:spcAft>
                      </a:pPr>
                      <a:r>
                        <a:rPr lang="ru-RU" sz="2600" dirty="0"/>
                        <a:t>Н</a:t>
                      </a:r>
                      <a:r>
                        <a:rPr lang="ru-RU" sz="2600" baseline="-25000" dirty="0"/>
                        <a:t>2</a:t>
                      </a:r>
                      <a:r>
                        <a:rPr lang="en-US" sz="2600" dirty="0" smtClean="0"/>
                        <a:t>S</a:t>
                      </a:r>
                      <a:r>
                        <a:rPr lang="ru-RU" sz="2600" dirty="0" smtClean="0"/>
                        <a:t> </a:t>
                      </a:r>
                      <a:r>
                        <a:rPr lang="ru-RU" sz="2300" dirty="0" smtClean="0"/>
                        <a:t>слабая</a:t>
                      </a:r>
                      <a:endParaRPr lang="ru-RU" sz="2300" b="1" dirty="0">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lnSpc>
                          <a:spcPct val="90000"/>
                        </a:lnSpc>
                        <a:spcAft>
                          <a:spcPts val="0"/>
                        </a:spcAft>
                      </a:pPr>
                      <a:r>
                        <a:rPr lang="ru-RU" sz="2500" dirty="0"/>
                        <a:t>Серо</a:t>
                      </a:r>
                      <a:r>
                        <a:rPr lang="ru-RU" sz="2500" u="sng" dirty="0">
                          <a:solidFill>
                            <a:srgbClr val="0000FF"/>
                          </a:solidFill>
                          <a:effectLst>
                            <a:outerShdw blurRad="38100" dist="38100" dir="2700000" algn="tl">
                              <a:srgbClr val="000000">
                                <a:alpha val="43137"/>
                              </a:srgbClr>
                            </a:outerShdw>
                          </a:effectLst>
                        </a:rPr>
                        <a:t>водород</a:t>
                      </a:r>
                      <a:r>
                        <a:rPr lang="ru-RU" sz="2500" u="sng" dirty="0">
                          <a:solidFill>
                            <a:srgbClr val="C00000"/>
                          </a:solidFill>
                          <a:effectLst>
                            <a:outerShdw blurRad="38100" dist="38100" dir="2700000" algn="tl">
                              <a:srgbClr val="000000">
                                <a:alpha val="43137"/>
                              </a:srgbClr>
                            </a:outerShdw>
                          </a:effectLst>
                        </a:rPr>
                        <a:t>ная</a:t>
                      </a:r>
                      <a:endParaRPr lang="ru-RU" sz="2500" b="1" u="sng"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90000"/>
                        </a:lnSpc>
                        <a:spcAft>
                          <a:spcPts val="0"/>
                        </a:spcAft>
                      </a:pPr>
                      <a:r>
                        <a:rPr lang="en-US" sz="2600" dirty="0">
                          <a:solidFill>
                            <a:srgbClr val="FF0000"/>
                          </a:solidFill>
                          <a:effectLst>
                            <a:outerShdw blurRad="38100" dist="38100" dir="2700000" algn="tl">
                              <a:srgbClr val="000000">
                                <a:alpha val="43137"/>
                              </a:srgbClr>
                            </a:outerShdw>
                          </a:effectLst>
                        </a:rPr>
                        <a:t>H</a:t>
                      </a:r>
                      <a:r>
                        <a:rPr lang="en-US" sz="2600" dirty="0"/>
                        <a:t>S </a:t>
                      </a:r>
                      <a:r>
                        <a:rPr lang="ru-RU" sz="2600" baseline="30000" dirty="0"/>
                        <a:t>–</a:t>
                      </a:r>
                      <a:endParaRPr lang="ru-RU" sz="2600" b="1" dirty="0">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90000"/>
                        </a:lnSpc>
                        <a:spcAft>
                          <a:spcPts val="0"/>
                        </a:spcAft>
                      </a:pPr>
                      <a:r>
                        <a:rPr lang="ru-RU" sz="2500" dirty="0">
                          <a:solidFill>
                            <a:srgbClr val="FF0000"/>
                          </a:solidFill>
                          <a:effectLst>
                            <a:outerShdw blurRad="38100" dist="38100" dir="2700000" algn="tl">
                              <a:srgbClr val="000000">
                                <a:alpha val="43137"/>
                              </a:srgbClr>
                            </a:outerShdw>
                          </a:effectLst>
                        </a:rPr>
                        <a:t>Гидро</a:t>
                      </a:r>
                      <a:r>
                        <a:rPr lang="ru-RU" sz="2500" dirty="0"/>
                        <a:t>сульф</a:t>
                      </a:r>
                      <a:r>
                        <a:rPr lang="ru-RU" sz="2500" u="sng" dirty="0">
                          <a:effectLst>
                            <a:outerShdw blurRad="38100" dist="38100" dir="2700000" algn="tl">
                              <a:srgbClr val="000000">
                                <a:alpha val="43137"/>
                              </a:srgbClr>
                            </a:outerShdw>
                          </a:effectLst>
                        </a:rPr>
                        <a:t>ид </a:t>
                      </a:r>
                      <a:endParaRPr lang="ru-RU" sz="2500" b="1" u="sng" dirty="0">
                        <a:solidFill>
                          <a:srgbClr val="7030A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6696">
                <a:tc vMerge="1">
                  <a:txBody>
                    <a:bodyPr/>
                    <a:lstStyle/>
                    <a:p>
                      <a:endParaRPr lang="ru-RU"/>
                    </a:p>
                  </a:txBody>
                  <a:tcPr/>
                </a:tc>
                <a:tc vMerge="1">
                  <a:txBody>
                    <a:bodyPr/>
                    <a:lstStyle/>
                    <a:p>
                      <a:endParaRPr lang="ru-RU"/>
                    </a:p>
                  </a:txBody>
                  <a:tcPr/>
                </a:tc>
                <a:tc>
                  <a:txBody>
                    <a:bodyPr/>
                    <a:lstStyle/>
                    <a:p>
                      <a:pPr algn="ctr">
                        <a:lnSpc>
                          <a:spcPct val="90000"/>
                        </a:lnSpc>
                        <a:spcAft>
                          <a:spcPts val="0"/>
                        </a:spcAft>
                      </a:pPr>
                      <a:r>
                        <a:rPr lang="en-US" sz="2600" dirty="0"/>
                        <a:t>S </a:t>
                      </a:r>
                      <a:r>
                        <a:rPr lang="en-US" sz="2600" baseline="30000" dirty="0"/>
                        <a:t>2</a:t>
                      </a:r>
                      <a:r>
                        <a:rPr lang="ru-RU" sz="2600" baseline="30000" dirty="0"/>
                        <a:t>–</a:t>
                      </a:r>
                      <a:endParaRPr lang="ru-RU" sz="2600" b="1" dirty="0">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90000"/>
                        </a:lnSpc>
                        <a:spcAft>
                          <a:spcPts val="0"/>
                        </a:spcAft>
                      </a:pPr>
                      <a:r>
                        <a:rPr lang="ru-RU" sz="2600" dirty="0"/>
                        <a:t>Сульф</a:t>
                      </a:r>
                      <a:r>
                        <a:rPr lang="ru-RU" sz="2600" u="sng" dirty="0">
                          <a:effectLst>
                            <a:outerShdw blurRad="38100" dist="38100" dir="2700000" algn="tl">
                              <a:srgbClr val="000000">
                                <a:alpha val="43137"/>
                              </a:srgbClr>
                            </a:outerShdw>
                          </a:effectLst>
                        </a:rPr>
                        <a:t>ид</a:t>
                      </a:r>
                      <a:endParaRPr lang="ru-RU" sz="2600" b="1" u="sng" dirty="0">
                        <a:solidFill>
                          <a:srgbClr val="7030A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6696">
                <a:tc rowSpan="2">
                  <a:txBody>
                    <a:bodyPr/>
                    <a:lstStyle/>
                    <a:p>
                      <a:pPr algn="ctr">
                        <a:lnSpc>
                          <a:spcPct val="80000"/>
                        </a:lnSpc>
                        <a:spcAft>
                          <a:spcPts val="0"/>
                        </a:spcAft>
                      </a:pPr>
                      <a:r>
                        <a:rPr lang="ru-RU" sz="2600" dirty="0"/>
                        <a:t>Н</a:t>
                      </a:r>
                      <a:r>
                        <a:rPr lang="ru-RU" sz="2600" baseline="-25000" dirty="0"/>
                        <a:t>2</a:t>
                      </a:r>
                      <a:r>
                        <a:rPr lang="en-US" sz="2600" dirty="0"/>
                        <a:t>SO</a:t>
                      </a:r>
                      <a:r>
                        <a:rPr lang="ru-RU" sz="2600" baseline="-25000" dirty="0" smtClean="0"/>
                        <a:t>3  </a:t>
                      </a:r>
                      <a:r>
                        <a:rPr lang="ru-RU" sz="2300" dirty="0" smtClean="0"/>
                        <a:t>слабая</a:t>
                      </a:r>
                      <a:endParaRPr lang="ru-RU" sz="2300" b="1" dirty="0">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lnSpc>
                          <a:spcPct val="90000"/>
                        </a:lnSpc>
                        <a:spcAft>
                          <a:spcPts val="0"/>
                        </a:spcAft>
                      </a:pPr>
                      <a:r>
                        <a:rPr lang="ru-RU" sz="2600" dirty="0"/>
                        <a:t>Серн</a:t>
                      </a:r>
                      <a:r>
                        <a:rPr lang="ru-RU" sz="2600" u="sng" dirty="0">
                          <a:effectLst>
                            <a:outerShdw blurRad="38100" dist="38100" dir="2700000" algn="tl">
                              <a:srgbClr val="000000">
                                <a:alpha val="43137"/>
                              </a:srgbClr>
                            </a:outerShdw>
                          </a:effectLst>
                        </a:rPr>
                        <a:t>истая</a:t>
                      </a:r>
                      <a:endParaRPr lang="ru-RU" sz="2600" b="1" u="sng"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 algn="ctr">
                        <a:lnSpc>
                          <a:spcPct val="90000"/>
                        </a:lnSpc>
                        <a:spcAft>
                          <a:spcPts val="0"/>
                        </a:spcAft>
                      </a:pPr>
                      <a:r>
                        <a:rPr lang="ru-RU" sz="2600" dirty="0">
                          <a:solidFill>
                            <a:srgbClr val="FF0000"/>
                          </a:solidFill>
                          <a:effectLst>
                            <a:outerShdw blurRad="38100" dist="38100" dir="2700000" algn="tl">
                              <a:srgbClr val="000000">
                                <a:alpha val="43137"/>
                              </a:srgbClr>
                            </a:outerShdw>
                          </a:effectLst>
                        </a:rPr>
                        <a:t>Н</a:t>
                      </a:r>
                      <a:r>
                        <a:rPr lang="en-US" sz="2600" dirty="0"/>
                        <a:t>SO</a:t>
                      </a:r>
                      <a:r>
                        <a:rPr lang="en-US" sz="2600" baseline="-25000" dirty="0"/>
                        <a:t>3</a:t>
                      </a:r>
                      <a:r>
                        <a:rPr lang="ru-RU" sz="2600" baseline="30000" dirty="0"/>
                        <a:t>–</a:t>
                      </a:r>
                      <a:endParaRPr lang="ru-RU" sz="2600" b="1" dirty="0">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90000"/>
                        </a:lnSpc>
                        <a:spcAft>
                          <a:spcPts val="0"/>
                        </a:spcAft>
                      </a:pPr>
                      <a:r>
                        <a:rPr lang="ru-RU" sz="2500" dirty="0">
                          <a:solidFill>
                            <a:srgbClr val="FF0000"/>
                          </a:solidFill>
                          <a:effectLst>
                            <a:outerShdw blurRad="38100" dist="38100" dir="2700000" algn="tl">
                              <a:srgbClr val="000000">
                                <a:alpha val="43137"/>
                              </a:srgbClr>
                            </a:outerShdw>
                          </a:effectLst>
                        </a:rPr>
                        <a:t>Гидро</a:t>
                      </a:r>
                      <a:r>
                        <a:rPr lang="ru-RU" sz="2500" dirty="0"/>
                        <a:t>сульф</a:t>
                      </a:r>
                      <a:r>
                        <a:rPr lang="ru-RU" sz="2500" u="sng" dirty="0">
                          <a:effectLst>
                            <a:outerShdw blurRad="38100" dist="38100" dir="2700000" algn="tl">
                              <a:srgbClr val="000000">
                                <a:alpha val="43137"/>
                              </a:srgbClr>
                            </a:outerShdw>
                          </a:effectLst>
                        </a:rPr>
                        <a:t>ит</a:t>
                      </a:r>
                      <a:endParaRPr lang="ru-RU" sz="2500" b="1" u="sng"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6696">
                <a:tc vMerge="1">
                  <a:txBody>
                    <a:bodyPr/>
                    <a:lstStyle/>
                    <a:p>
                      <a:endParaRPr lang="ru-RU"/>
                    </a:p>
                  </a:txBody>
                  <a:tcPr/>
                </a:tc>
                <a:tc vMerge="1">
                  <a:txBody>
                    <a:bodyPr/>
                    <a:lstStyle/>
                    <a:p>
                      <a:endParaRPr lang="ru-RU"/>
                    </a:p>
                  </a:txBody>
                  <a:tcPr/>
                </a:tc>
                <a:tc>
                  <a:txBody>
                    <a:bodyPr/>
                    <a:lstStyle/>
                    <a:p>
                      <a:pPr algn="ctr">
                        <a:lnSpc>
                          <a:spcPct val="90000"/>
                        </a:lnSpc>
                        <a:spcAft>
                          <a:spcPts val="0"/>
                        </a:spcAft>
                      </a:pPr>
                      <a:r>
                        <a:rPr lang="en-US" sz="2600" dirty="0"/>
                        <a:t>SO</a:t>
                      </a:r>
                      <a:r>
                        <a:rPr lang="en-US" sz="2600" baseline="-25000" dirty="0"/>
                        <a:t>3</a:t>
                      </a:r>
                      <a:r>
                        <a:rPr lang="ru-RU" sz="2600" baseline="30000" dirty="0"/>
                        <a:t>2–</a:t>
                      </a:r>
                      <a:endParaRPr lang="ru-RU" sz="2600" b="1" dirty="0">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90000"/>
                        </a:lnSpc>
                        <a:spcAft>
                          <a:spcPts val="0"/>
                        </a:spcAft>
                      </a:pPr>
                      <a:r>
                        <a:rPr lang="ru-RU" sz="2600" dirty="0"/>
                        <a:t>Сульф</a:t>
                      </a:r>
                      <a:r>
                        <a:rPr lang="ru-RU" sz="2600" u="sng" dirty="0">
                          <a:effectLst>
                            <a:outerShdw blurRad="38100" dist="38100" dir="2700000" algn="tl">
                              <a:srgbClr val="000000">
                                <a:alpha val="43137"/>
                              </a:srgbClr>
                            </a:outerShdw>
                          </a:effectLst>
                        </a:rPr>
                        <a:t>ит</a:t>
                      </a:r>
                      <a:endParaRPr lang="ru-RU" sz="2600" b="1" u="sng"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6696">
                <a:tc rowSpan="2">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2600" dirty="0" smtClean="0"/>
                        <a:t>Н</a:t>
                      </a:r>
                      <a:r>
                        <a:rPr lang="ru-RU" sz="2600" baseline="-25000" dirty="0" smtClean="0"/>
                        <a:t>2</a:t>
                      </a:r>
                      <a:r>
                        <a:rPr lang="en-US" sz="2600" dirty="0" smtClean="0"/>
                        <a:t>SO</a:t>
                      </a:r>
                      <a:r>
                        <a:rPr lang="ru-RU" sz="2600" baseline="-25000" dirty="0" smtClean="0"/>
                        <a:t>4 </a:t>
                      </a:r>
                      <a:r>
                        <a:rPr lang="ru-RU" sz="2300" dirty="0" smtClean="0"/>
                        <a:t>сильная</a:t>
                      </a:r>
                      <a:endParaRPr lang="ru-RU" sz="2300" b="1" dirty="0">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lnSpc>
                          <a:spcPct val="90000"/>
                        </a:lnSpc>
                        <a:spcAft>
                          <a:spcPts val="0"/>
                        </a:spcAft>
                      </a:pPr>
                      <a:r>
                        <a:rPr lang="ru-RU" sz="2600" dirty="0"/>
                        <a:t>Сер</a:t>
                      </a:r>
                      <a:r>
                        <a:rPr lang="ru-RU" sz="2600" u="sng" dirty="0">
                          <a:solidFill>
                            <a:srgbClr val="C00000"/>
                          </a:solidFill>
                        </a:rPr>
                        <a:t>н</a:t>
                      </a:r>
                      <a:r>
                        <a:rPr lang="ru-RU" sz="2600" u="sng" dirty="0">
                          <a:solidFill>
                            <a:srgbClr val="C00000"/>
                          </a:solidFill>
                          <a:effectLst>
                            <a:outerShdw blurRad="38100" dist="38100" dir="2700000" algn="tl">
                              <a:srgbClr val="000000">
                                <a:alpha val="43137"/>
                              </a:srgbClr>
                            </a:outerShdw>
                          </a:effectLst>
                        </a:rPr>
                        <a:t>ая</a:t>
                      </a:r>
                      <a:endParaRPr lang="ru-RU" sz="2600" b="1" u="sng"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 algn="ctr">
                        <a:lnSpc>
                          <a:spcPct val="90000"/>
                        </a:lnSpc>
                        <a:spcAft>
                          <a:spcPts val="0"/>
                        </a:spcAft>
                      </a:pPr>
                      <a:r>
                        <a:rPr lang="ru-RU" sz="2600" dirty="0">
                          <a:solidFill>
                            <a:srgbClr val="FF0000"/>
                          </a:solidFill>
                          <a:effectLst>
                            <a:outerShdw blurRad="38100" dist="38100" dir="2700000" algn="tl">
                              <a:srgbClr val="000000">
                                <a:alpha val="43137"/>
                              </a:srgbClr>
                            </a:outerShdw>
                          </a:effectLst>
                        </a:rPr>
                        <a:t>Н</a:t>
                      </a:r>
                      <a:r>
                        <a:rPr lang="en-US" sz="2600" dirty="0"/>
                        <a:t>SO</a:t>
                      </a:r>
                      <a:r>
                        <a:rPr lang="en-US" sz="2600" baseline="-25000" dirty="0"/>
                        <a:t>4</a:t>
                      </a:r>
                      <a:r>
                        <a:rPr lang="ru-RU" sz="2600" baseline="30000" dirty="0"/>
                        <a:t>–</a:t>
                      </a:r>
                      <a:endParaRPr lang="ru-RU" sz="2600" b="1" dirty="0">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90000"/>
                        </a:lnSpc>
                        <a:spcAft>
                          <a:spcPts val="0"/>
                        </a:spcAft>
                      </a:pPr>
                      <a:r>
                        <a:rPr lang="ru-RU" sz="2500" dirty="0">
                          <a:solidFill>
                            <a:srgbClr val="FF0000"/>
                          </a:solidFill>
                          <a:effectLst>
                            <a:outerShdw blurRad="38100" dist="38100" dir="2700000" algn="tl">
                              <a:srgbClr val="000000">
                                <a:alpha val="43137"/>
                              </a:srgbClr>
                            </a:outerShdw>
                          </a:effectLst>
                        </a:rPr>
                        <a:t>Гидро</a:t>
                      </a:r>
                      <a:r>
                        <a:rPr lang="ru-RU" sz="2500" dirty="0"/>
                        <a:t>сульф</a:t>
                      </a:r>
                      <a:r>
                        <a:rPr lang="ru-RU" sz="2500" u="sng" dirty="0">
                          <a:effectLst>
                            <a:outerShdw blurRad="38100" dist="38100" dir="2700000" algn="tl">
                              <a:srgbClr val="000000">
                                <a:alpha val="43137"/>
                              </a:srgbClr>
                            </a:outerShdw>
                          </a:effectLst>
                        </a:rPr>
                        <a:t>ат</a:t>
                      </a:r>
                      <a:endParaRPr lang="ru-RU" sz="2500" b="1" u="sng"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6696">
                <a:tc vMerge="1">
                  <a:txBody>
                    <a:bodyPr/>
                    <a:lstStyle/>
                    <a:p>
                      <a:endParaRPr lang="ru-RU"/>
                    </a:p>
                  </a:txBody>
                  <a:tcPr/>
                </a:tc>
                <a:tc vMerge="1">
                  <a:txBody>
                    <a:bodyPr/>
                    <a:lstStyle/>
                    <a:p>
                      <a:endParaRPr lang="ru-RU"/>
                    </a:p>
                  </a:txBody>
                  <a:tcPr/>
                </a:tc>
                <a:tc>
                  <a:txBody>
                    <a:bodyPr/>
                    <a:lstStyle/>
                    <a:p>
                      <a:pPr algn="ctr">
                        <a:lnSpc>
                          <a:spcPct val="90000"/>
                        </a:lnSpc>
                        <a:spcAft>
                          <a:spcPts val="0"/>
                        </a:spcAft>
                      </a:pPr>
                      <a:r>
                        <a:rPr lang="en-US" sz="2600" dirty="0"/>
                        <a:t>SO</a:t>
                      </a:r>
                      <a:r>
                        <a:rPr lang="en-US" sz="2600" baseline="-25000" dirty="0"/>
                        <a:t>4</a:t>
                      </a:r>
                      <a:r>
                        <a:rPr lang="ru-RU" sz="2600" baseline="30000" dirty="0"/>
                        <a:t>2–</a:t>
                      </a:r>
                      <a:endParaRPr lang="ru-RU" sz="2600" b="1" dirty="0">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90000"/>
                        </a:lnSpc>
                        <a:spcAft>
                          <a:spcPts val="0"/>
                        </a:spcAft>
                      </a:pPr>
                      <a:r>
                        <a:rPr lang="ru-RU" sz="2600" dirty="0"/>
                        <a:t>Сульф</a:t>
                      </a:r>
                      <a:r>
                        <a:rPr lang="ru-RU" sz="2600" u="sng" dirty="0">
                          <a:effectLst>
                            <a:outerShdw blurRad="38100" dist="38100" dir="2700000" algn="tl">
                              <a:srgbClr val="000000">
                                <a:alpha val="43137"/>
                              </a:srgbClr>
                            </a:outerShdw>
                          </a:effectLst>
                        </a:rPr>
                        <a:t>ат</a:t>
                      </a:r>
                      <a:endParaRPr lang="ru-RU" sz="2600" b="1" u="sng"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214282" y="58552"/>
            <a:ext cx="8786874" cy="929485"/>
          </a:xfrm>
          <a:prstGeom prst="rect">
            <a:avLst/>
          </a:prstGeom>
        </p:spPr>
        <p:txBody>
          <a:bodyPr wrap="square">
            <a:spAutoFit/>
          </a:bodyPr>
          <a:lstStyle/>
          <a:p>
            <a:pPr algn="ctr">
              <a:lnSpc>
                <a:spcPct val="80000"/>
              </a:lnSpc>
            </a:pPr>
            <a:r>
              <a:rPr lang="ru-RU" sz="3400" b="1" dirty="0" smtClean="0">
                <a:ln w="1905">
                  <a:solidFill>
                    <a:srgbClr val="C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Формулы и названия кислот и кислотных остатков</a:t>
            </a:r>
            <a:endParaRPr lang="ru-RU" sz="3400" b="1" dirty="0">
              <a:ln w="1905">
                <a:solidFill>
                  <a:srgbClr val="C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2297675355"/>
              </p:ext>
            </p:extLst>
          </p:nvPr>
        </p:nvGraphicFramePr>
        <p:xfrm>
          <a:off x="142844" y="1062438"/>
          <a:ext cx="8858312" cy="5152644"/>
        </p:xfrm>
        <a:graphic>
          <a:graphicData uri="http://schemas.openxmlformats.org/drawingml/2006/table">
            <a:tbl>
              <a:tblPr>
                <a:tableStyleId>{2D5ABB26-0587-4C30-8999-92F81FD0307C}</a:tableStyleId>
              </a:tblPr>
              <a:tblGrid>
                <a:gridCol w="1785950"/>
                <a:gridCol w="2671506"/>
                <a:gridCol w="1829088"/>
                <a:gridCol w="2571768"/>
              </a:tblGrid>
              <a:tr h="43694">
                <a:tc>
                  <a:txBody>
                    <a:bodyPr/>
                    <a:lstStyle/>
                    <a:p>
                      <a:pPr algn="ctr">
                        <a:lnSpc>
                          <a:spcPct val="80000"/>
                        </a:lnSpc>
                        <a:spcAft>
                          <a:spcPts val="0"/>
                        </a:spcAft>
                      </a:pPr>
                      <a:r>
                        <a:rPr lang="ru-RU" sz="2600" dirty="0"/>
                        <a:t>Формула </a:t>
                      </a:r>
                      <a:r>
                        <a:rPr lang="ru-RU" sz="2600" dirty="0" smtClean="0"/>
                        <a:t>и сила кислоты</a:t>
                      </a:r>
                      <a:endParaRPr lang="ru-RU" sz="2600" b="1" dirty="0">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spcAft>
                          <a:spcPts val="0"/>
                        </a:spcAft>
                      </a:pPr>
                      <a:r>
                        <a:rPr lang="ru-RU" sz="2600" dirty="0"/>
                        <a:t>Название кислоты</a:t>
                      </a:r>
                      <a:endParaRPr lang="ru-RU" sz="2600" b="1" dirty="0">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spcAft>
                          <a:spcPts val="0"/>
                        </a:spcAft>
                      </a:pPr>
                      <a:r>
                        <a:rPr lang="ru-RU" sz="2600"/>
                        <a:t>Формула кислотного остатка</a:t>
                      </a:r>
                      <a:endParaRPr lang="ru-RU" sz="2600" b="1">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spcAft>
                          <a:spcPts val="0"/>
                        </a:spcAft>
                      </a:pPr>
                      <a:r>
                        <a:rPr lang="ru-RU" sz="2600" dirty="0"/>
                        <a:t>Название кислотного остатка</a:t>
                      </a:r>
                      <a:endParaRPr lang="ru-RU" sz="2600" b="1" dirty="0">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6696">
                <a:tc>
                  <a:txBody>
                    <a:bodyPr/>
                    <a:lstStyle/>
                    <a:p>
                      <a:pPr indent="-25400" algn="ctr">
                        <a:lnSpc>
                          <a:spcPct val="85000"/>
                        </a:lnSpc>
                        <a:spcAft>
                          <a:spcPts val="0"/>
                        </a:spcAft>
                      </a:pPr>
                      <a:r>
                        <a:rPr lang="ru-RU" sz="2600" dirty="0"/>
                        <a:t>Н</a:t>
                      </a:r>
                      <a:r>
                        <a:rPr lang="en-US" sz="2600" dirty="0"/>
                        <a:t>NO</a:t>
                      </a:r>
                      <a:r>
                        <a:rPr lang="ru-RU" sz="2600" baseline="-25000" dirty="0" smtClean="0"/>
                        <a:t>2 </a:t>
                      </a:r>
                      <a:r>
                        <a:rPr lang="ru-RU" sz="2400" dirty="0" smtClean="0"/>
                        <a:t>слабая</a:t>
                      </a:r>
                      <a:endParaRPr lang="ru-RU" sz="2400" b="1" dirty="0">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 algn="ctr">
                        <a:lnSpc>
                          <a:spcPct val="100000"/>
                        </a:lnSpc>
                        <a:spcAft>
                          <a:spcPts val="0"/>
                        </a:spcAft>
                      </a:pPr>
                      <a:r>
                        <a:rPr lang="ru-RU" sz="2600" dirty="0"/>
                        <a:t>Азот</a:t>
                      </a:r>
                      <a:r>
                        <a:rPr lang="ru-RU" sz="2600" u="sng" dirty="0">
                          <a:effectLst>
                            <a:outerShdw blurRad="38100" dist="38100" dir="2700000" algn="tl">
                              <a:srgbClr val="000000">
                                <a:alpha val="43137"/>
                              </a:srgbClr>
                            </a:outerShdw>
                          </a:effectLst>
                        </a:rPr>
                        <a:t>истая</a:t>
                      </a:r>
                      <a:endParaRPr lang="ru-RU" sz="2600" b="1" u="sng"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 algn="ctr">
                        <a:lnSpc>
                          <a:spcPct val="100000"/>
                        </a:lnSpc>
                        <a:spcAft>
                          <a:spcPts val="0"/>
                        </a:spcAft>
                      </a:pPr>
                      <a:r>
                        <a:rPr lang="en-US" sz="2600" dirty="0"/>
                        <a:t>NO</a:t>
                      </a:r>
                      <a:r>
                        <a:rPr lang="ru-RU" sz="2600" baseline="-25000" dirty="0"/>
                        <a:t>2</a:t>
                      </a:r>
                      <a:r>
                        <a:rPr lang="ru-RU" sz="2600" baseline="30000" dirty="0"/>
                        <a:t>–</a:t>
                      </a:r>
                      <a:endParaRPr lang="ru-RU" sz="2600" b="1" dirty="0">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 algn="ctr">
                        <a:lnSpc>
                          <a:spcPct val="100000"/>
                        </a:lnSpc>
                        <a:spcAft>
                          <a:spcPts val="0"/>
                        </a:spcAft>
                      </a:pPr>
                      <a:r>
                        <a:rPr lang="ru-RU" sz="2600" dirty="0"/>
                        <a:t>Нитр</a:t>
                      </a:r>
                      <a:r>
                        <a:rPr lang="ru-RU" sz="2600" u="sng" dirty="0">
                          <a:effectLst>
                            <a:outerShdw blurRad="38100" dist="38100" dir="2700000" algn="tl">
                              <a:srgbClr val="000000">
                                <a:alpha val="43137"/>
                              </a:srgbClr>
                            </a:outerShdw>
                          </a:effectLst>
                        </a:rPr>
                        <a:t>ит</a:t>
                      </a:r>
                      <a:endParaRPr lang="ru-RU" sz="2600" b="1" u="sng" dirty="0">
                        <a:solidFill>
                          <a:srgbClr val="C0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6696">
                <a:tc>
                  <a:txBody>
                    <a:bodyPr/>
                    <a:lstStyle/>
                    <a:p>
                      <a:pPr indent="-25400" algn="ctr">
                        <a:lnSpc>
                          <a:spcPct val="85000"/>
                        </a:lnSpc>
                        <a:spcAft>
                          <a:spcPts val="0"/>
                        </a:spcAft>
                      </a:pPr>
                      <a:r>
                        <a:rPr lang="ru-RU" sz="2600" dirty="0"/>
                        <a:t>Н</a:t>
                      </a:r>
                      <a:r>
                        <a:rPr lang="en-US" sz="2600" dirty="0"/>
                        <a:t>NO</a:t>
                      </a:r>
                      <a:r>
                        <a:rPr lang="ru-RU" sz="2600" baseline="-25000" dirty="0" smtClean="0"/>
                        <a:t>3 </a:t>
                      </a:r>
                      <a:r>
                        <a:rPr lang="ru-RU" sz="2400" dirty="0" smtClean="0"/>
                        <a:t>сильная</a:t>
                      </a:r>
                      <a:endParaRPr lang="ru-RU" sz="2400" b="1" dirty="0">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 algn="ctr">
                        <a:lnSpc>
                          <a:spcPct val="100000"/>
                        </a:lnSpc>
                        <a:spcAft>
                          <a:spcPts val="0"/>
                        </a:spcAft>
                      </a:pPr>
                      <a:r>
                        <a:rPr lang="ru-RU" sz="2600" dirty="0"/>
                        <a:t>Азотн</a:t>
                      </a:r>
                      <a:r>
                        <a:rPr lang="ru-RU" sz="2600" u="sng" dirty="0">
                          <a:effectLst>
                            <a:outerShdw blurRad="38100" dist="38100" dir="2700000" algn="tl">
                              <a:srgbClr val="000000">
                                <a:alpha val="43137"/>
                              </a:srgbClr>
                            </a:outerShdw>
                          </a:effectLst>
                        </a:rPr>
                        <a:t>ая</a:t>
                      </a:r>
                      <a:endParaRPr lang="ru-RU" sz="2600" b="1" u="sng"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 algn="ctr">
                        <a:lnSpc>
                          <a:spcPct val="100000"/>
                        </a:lnSpc>
                        <a:spcAft>
                          <a:spcPts val="0"/>
                        </a:spcAft>
                      </a:pPr>
                      <a:r>
                        <a:rPr lang="en-US" sz="2600" dirty="0"/>
                        <a:t>NO</a:t>
                      </a:r>
                      <a:r>
                        <a:rPr lang="ru-RU" sz="2600" baseline="-25000" dirty="0"/>
                        <a:t>3</a:t>
                      </a:r>
                      <a:r>
                        <a:rPr lang="ru-RU" sz="2600" baseline="30000" dirty="0"/>
                        <a:t>–</a:t>
                      </a:r>
                      <a:endParaRPr lang="ru-RU" sz="2600" b="1" dirty="0">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 algn="ctr">
                        <a:lnSpc>
                          <a:spcPct val="100000"/>
                        </a:lnSpc>
                        <a:spcAft>
                          <a:spcPts val="0"/>
                        </a:spcAft>
                      </a:pPr>
                      <a:r>
                        <a:rPr lang="ru-RU" sz="2600" dirty="0"/>
                        <a:t>Нитр</a:t>
                      </a:r>
                      <a:r>
                        <a:rPr lang="ru-RU" sz="2600" u="sng" dirty="0">
                          <a:effectLst>
                            <a:outerShdw blurRad="38100" dist="38100" dir="2700000" algn="tl">
                              <a:srgbClr val="000000">
                                <a:alpha val="43137"/>
                              </a:srgbClr>
                            </a:outerShdw>
                          </a:effectLst>
                        </a:rPr>
                        <a:t>ат</a:t>
                      </a:r>
                      <a:endParaRPr lang="ru-RU" sz="2600" b="1" u="sng"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6696">
                <a:tc rowSpan="3">
                  <a:txBody>
                    <a:bodyPr/>
                    <a:lstStyle/>
                    <a:p>
                      <a:pPr algn="ctr">
                        <a:lnSpc>
                          <a:spcPct val="85000"/>
                        </a:lnSpc>
                        <a:spcAft>
                          <a:spcPts val="0"/>
                        </a:spcAft>
                      </a:pPr>
                      <a:r>
                        <a:rPr lang="ru-RU" sz="2600" dirty="0"/>
                        <a:t>Н</a:t>
                      </a:r>
                      <a:r>
                        <a:rPr lang="ru-RU" sz="2600" baseline="-25000" dirty="0"/>
                        <a:t>3</a:t>
                      </a:r>
                      <a:r>
                        <a:rPr lang="en-US" sz="2600" dirty="0"/>
                        <a:t>PO</a:t>
                      </a:r>
                      <a:r>
                        <a:rPr lang="ru-RU" sz="2600" baseline="-25000" dirty="0" smtClean="0"/>
                        <a:t>4 </a:t>
                      </a:r>
                      <a:r>
                        <a:rPr lang="ru-RU" sz="2400" dirty="0" smtClean="0"/>
                        <a:t>средней силы</a:t>
                      </a:r>
                      <a:endParaRPr lang="ru-RU" sz="2400" b="1" dirty="0">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a:lnSpc>
                          <a:spcPct val="100000"/>
                        </a:lnSpc>
                        <a:spcAft>
                          <a:spcPts val="0"/>
                        </a:spcAft>
                      </a:pPr>
                      <a:r>
                        <a:rPr lang="ru-RU" sz="2600" u="sng" dirty="0" err="1" smtClean="0"/>
                        <a:t>Орто</a:t>
                      </a:r>
                      <a:r>
                        <a:rPr lang="ru-RU" sz="2600" dirty="0" err="1" smtClean="0"/>
                        <a:t>фосфор-н</a:t>
                      </a:r>
                      <a:r>
                        <a:rPr lang="ru-RU" sz="2600" u="sng" dirty="0" err="1" smtClean="0">
                          <a:effectLst>
                            <a:outerShdw blurRad="38100" dist="38100" dir="2700000" algn="tl">
                              <a:srgbClr val="000000">
                                <a:alpha val="43137"/>
                              </a:srgbClr>
                            </a:outerShdw>
                          </a:effectLst>
                        </a:rPr>
                        <a:t>ая</a:t>
                      </a:r>
                      <a:r>
                        <a:rPr lang="ru-RU" sz="2600" u="sng" dirty="0" smtClean="0"/>
                        <a:t> </a:t>
                      </a:r>
                      <a:r>
                        <a:rPr lang="ru-RU" sz="2600" dirty="0"/>
                        <a:t>(фосфорн</a:t>
                      </a:r>
                      <a:r>
                        <a:rPr lang="ru-RU" sz="2600" u="sng" dirty="0">
                          <a:effectLst>
                            <a:outerShdw blurRad="38100" dist="38100" dir="2700000" algn="tl">
                              <a:srgbClr val="000000">
                                <a:alpha val="43137"/>
                              </a:srgbClr>
                            </a:outerShdw>
                          </a:effectLst>
                        </a:rPr>
                        <a:t>ая</a:t>
                      </a:r>
                      <a:r>
                        <a:rPr lang="ru-RU" sz="2600" dirty="0"/>
                        <a:t>)</a:t>
                      </a:r>
                      <a:endParaRPr lang="ru-RU" sz="2600" b="1" dirty="0">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ru-RU" sz="2600" dirty="0">
                          <a:solidFill>
                            <a:srgbClr val="0000FF"/>
                          </a:solidFill>
                          <a:effectLst>
                            <a:outerShdw blurRad="38100" dist="38100" dir="2700000" algn="tl">
                              <a:srgbClr val="000000">
                                <a:alpha val="43137"/>
                              </a:srgbClr>
                            </a:outerShdw>
                          </a:effectLst>
                        </a:rPr>
                        <a:t>Н</a:t>
                      </a:r>
                      <a:r>
                        <a:rPr lang="en-US" sz="2600" u="sng" baseline="-25000" dirty="0">
                          <a:effectLst>
                            <a:outerShdw blurRad="38100" dist="38100" dir="2700000" algn="tl">
                              <a:srgbClr val="000000">
                                <a:alpha val="43137"/>
                              </a:srgbClr>
                            </a:outerShdw>
                          </a:effectLst>
                        </a:rPr>
                        <a:t>2</a:t>
                      </a:r>
                      <a:r>
                        <a:rPr lang="en-US" sz="2600" dirty="0"/>
                        <a:t>PO</a:t>
                      </a:r>
                      <a:r>
                        <a:rPr lang="ru-RU" sz="2600" baseline="-25000" dirty="0"/>
                        <a:t>4</a:t>
                      </a:r>
                      <a:r>
                        <a:rPr lang="ru-RU" sz="2600" baseline="30000" dirty="0"/>
                        <a:t>–</a:t>
                      </a:r>
                      <a:endParaRPr lang="ru-RU" sz="2600" b="1" dirty="0">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 algn="ctr">
                        <a:lnSpc>
                          <a:spcPct val="100000"/>
                        </a:lnSpc>
                        <a:spcAft>
                          <a:spcPts val="0"/>
                        </a:spcAft>
                      </a:pPr>
                      <a:r>
                        <a:rPr lang="ru-RU" sz="2500" u="sng" dirty="0" err="1">
                          <a:effectLst>
                            <a:outerShdw blurRad="38100" dist="38100" dir="2700000" algn="tl">
                              <a:srgbClr val="000000">
                                <a:alpha val="43137"/>
                              </a:srgbClr>
                            </a:outerShdw>
                          </a:effectLst>
                        </a:rPr>
                        <a:t>Ди</a:t>
                      </a:r>
                      <a:r>
                        <a:rPr lang="ru-RU" sz="2500" dirty="0" err="1">
                          <a:solidFill>
                            <a:srgbClr val="0000FF"/>
                          </a:solidFill>
                          <a:effectLst>
                            <a:outerShdw blurRad="38100" dist="38100" dir="2700000" algn="tl">
                              <a:srgbClr val="000000">
                                <a:alpha val="43137"/>
                              </a:srgbClr>
                            </a:outerShdw>
                          </a:effectLst>
                        </a:rPr>
                        <a:t>гидро</a:t>
                      </a:r>
                      <a:r>
                        <a:rPr lang="ru-RU" sz="2500" dirty="0" err="1"/>
                        <a:t>фосф</a:t>
                      </a:r>
                      <a:r>
                        <a:rPr lang="ru-RU" sz="2500" u="sng" dirty="0" err="1">
                          <a:effectLst>
                            <a:outerShdw blurRad="38100" dist="38100" dir="2700000" algn="tl">
                              <a:srgbClr val="000000">
                                <a:alpha val="43137"/>
                              </a:srgbClr>
                            </a:outerShdw>
                          </a:effectLst>
                        </a:rPr>
                        <a:t>ат</a:t>
                      </a:r>
                      <a:endParaRPr lang="ru-RU" sz="2500" b="1" u="sng"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6696">
                <a:tc vMerge="1">
                  <a:txBody>
                    <a:bodyPr/>
                    <a:lstStyle/>
                    <a:p>
                      <a:endParaRPr lang="ru-RU"/>
                    </a:p>
                  </a:txBody>
                  <a:tcPr/>
                </a:tc>
                <a:tc vMerge="1">
                  <a:txBody>
                    <a:bodyPr/>
                    <a:lstStyle/>
                    <a:p>
                      <a:endParaRPr lang="ru-RU"/>
                    </a:p>
                  </a:txBody>
                  <a:tcPr/>
                </a:tc>
                <a:tc>
                  <a:txBody>
                    <a:bodyPr/>
                    <a:lstStyle/>
                    <a:p>
                      <a:pPr algn="ctr">
                        <a:lnSpc>
                          <a:spcPct val="100000"/>
                        </a:lnSpc>
                        <a:spcAft>
                          <a:spcPts val="0"/>
                        </a:spcAft>
                      </a:pPr>
                      <a:r>
                        <a:rPr lang="ru-RU" sz="2600" dirty="0">
                          <a:solidFill>
                            <a:srgbClr val="0000FF"/>
                          </a:solidFill>
                          <a:effectLst>
                            <a:outerShdw blurRad="38100" dist="38100" dir="2700000" algn="tl">
                              <a:srgbClr val="000000">
                                <a:alpha val="43137"/>
                              </a:srgbClr>
                            </a:outerShdw>
                          </a:effectLst>
                        </a:rPr>
                        <a:t>Н</a:t>
                      </a:r>
                      <a:r>
                        <a:rPr lang="en-US" sz="2600" dirty="0"/>
                        <a:t>PO</a:t>
                      </a:r>
                      <a:r>
                        <a:rPr lang="ru-RU" sz="2600" baseline="-25000" dirty="0"/>
                        <a:t>4</a:t>
                      </a:r>
                      <a:r>
                        <a:rPr lang="ru-RU" sz="2600" baseline="30000" dirty="0"/>
                        <a:t>2–</a:t>
                      </a:r>
                      <a:endParaRPr lang="ru-RU" sz="2600" b="1" dirty="0">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5400" algn="ctr">
                        <a:lnSpc>
                          <a:spcPct val="100000"/>
                        </a:lnSpc>
                        <a:spcAft>
                          <a:spcPts val="0"/>
                        </a:spcAft>
                      </a:pPr>
                      <a:r>
                        <a:rPr lang="ru-RU" sz="2600" dirty="0" err="1">
                          <a:solidFill>
                            <a:srgbClr val="0000FF"/>
                          </a:solidFill>
                          <a:effectLst>
                            <a:outerShdw blurRad="38100" dist="38100" dir="2700000" algn="tl">
                              <a:srgbClr val="000000">
                                <a:alpha val="43137"/>
                              </a:srgbClr>
                            </a:outerShdw>
                          </a:effectLst>
                        </a:rPr>
                        <a:t>Гидро</a:t>
                      </a:r>
                      <a:r>
                        <a:rPr lang="ru-RU" sz="2600" dirty="0" err="1"/>
                        <a:t>фосф</a:t>
                      </a:r>
                      <a:r>
                        <a:rPr lang="ru-RU" sz="2600" u="sng" dirty="0" err="1">
                          <a:effectLst>
                            <a:outerShdw blurRad="38100" dist="38100" dir="2700000" algn="tl">
                              <a:srgbClr val="000000">
                                <a:alpha val="43137"/>
                              </a:srgbClr>
                            </a:outerShdw>
                          </a:effectLst>
                        </a:rPr>
                        <a:t>ат</a:t>
                      </a:r>
                      <a:endParaRPr lang="ru-RU" sz="2600" b="1" u="sng"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3391">
                <a:tc vMerge="1">
                  <a:txBody>
                    <a:bodyPr/>
                    <a:lstStyle/>
                    <a:p>
                      <a:endParaRPr lang="ru-RU"/>
                    </a:p>
                  </a:txBody>
                  <a:tcPr/>
                </a:tc>
                <a:tc vMerge="1">
                  <a:txBody>
                    <a:bodyPr/>
                    <a:lstStyle/>
                    <a:p>
                      <a:endParaRPr lang="ru-RU"/>
                    </a:p>
                  </a:txBody>
                  <a:tcPr/>
                </a:tc>
                <a:tc>
                  <a:txBody>
                    <a:bodyPr/>
                    <a:lstStyle/>
                    <a:p>
                      <a:pPr algn="ctr">
                        <a:lnSpc>
                          <a:spcPct val="100000"/>
                        </a:lnSpc>
                        <a:spcAft>
                          <a:spcPts val="0"/>
                        </a:spcAft>
                      </a:pPr>
                      <a:r>
                        <a:rPr lang="en-US" sz="2600" dirty="0"/>
                        <a:t>PO</a:t>
                      </a:r>
                      <a:r>
                        <a:rPr lang="ru-RU" sz="2600" baseline="-25000" dirty="0"/>
                        <a:t>4</a:t>
                      </a:r>
                      <a:r>
                        <a:rPr lang="en-US" sz="2600" baseline="30000" dirty="0"/>
                        <a:t>3</a:t>
                      </a:r>
                      <a:r>
                        <a:rPr lang="ru-RU" sz="2600" baseline="30000" dirty="0"/>
                        <a:t>–</a:t>
                      </a:r>
                      <a:endParaRPr lang="ru-RU" sz="2600" b="1" dirty="0">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spcAft>
                          <a:spcPts val="0"/>
                        </a:spcAft>
                      </a:pPr>
                      <a:r>
                        <a:rPr lang="ru-RU" sz="2600" u="sng" dirty="0" err="1"/>
                        <a:t>Орто</a:t>
                      </a:r>
                      <a:r>
                        <a:rPr lang="ru-RU" sz="2600" dirty="0" err="1"/>
                        <a:t>фосф</a:t>
                      </a:r>
                      <a:r>
                        <a:rPr lang="ru-RU" sz="2600" u="sng" dirty="0" err="1">
                          <a:effectLst>
                            <a:outerShdw blurRad="38100" dist="38100" dir="2700000" algn="tl">
                              <a:srgbClr val="000000">
                                <a:alpha val="43137"/>
                              </a:srgbClr>
                            </a:outerShdw>
                          </a:effectLst>
                        </a:rPr>
                        <a:t>ат</a:t>
                      </a:r>
                      <a:r>
                        <a:rPr lang="ru-RU" sz="2600" dirty="0"/>
                        <a:t> (фосф</a:t>
                      </a:r>
                      <a:r>
                        <a:rPr lang="ru-RU" sz="2600" u="sng" dirty="0">
                          <a:effectLst>
                            <a:outerShdw blurRad="38100" dist="38100" dir="2700000" algn="tl">
                              <a:srgbClr val="000000">
                                <a:alpha val="43137"/>
                              </a:srgbClr>
                            </a:outerShdw>
                          </a:effectLst>
                        </a:rPr>
                        <a:t>ат</a:t>
                      </a:r>
                      <a:r>
                        <a:rPr lang="ru-RU" sz="2600" dirty="0"/>
                        <a:t>)</a:t>
                      </a:r>
                      <a:endParaRPr lang="ru-RU" sz="2600" b="1" dirty="0">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6696">
                <a:tc rowSpan="2">
                  <a:txBody>
                    <a:bodyPr/>
                    <a:lstStyle/>
                    <a:p>
                      <a:pPr algn="ctr">
                        <a:lnSpc>
                          <a:spcPct val="85000"/>
                        </a:lnSpc>
                        <a:spcAft>
                          <a:spcPts val="0"/>
                        </a:spcAft>
                      </a:pPr>
                      <a:r>
                        <a:rPr lang="ru-RU" sz="2600" dirty="0"/>
                        <a:t>Н</a:t>
                      </a:r>
                      <a:r>
                        <a:rPr lang="ru-RU" sz="2600" baseline="-25000" dirty="0"/>
                        <a:t>2</a:t>
                      </a:r>
                      <a:r>
                        <a:rPr lang="ru-RU" sz="2600" dirty="0"/>
                        <a:t>С</a:t>
                      </a:r>
                      <a:r>
                        <a:rPr lang="en-US" sz="2600" dirty="0"/>
                        <a:t>O</a:t>
                      </a:r>
                      <a:r>
                        <a:rPr lang="ru-RU" sz="2600" baseline="-25000" dirty="0" smtClean="0"/>
                        <a:t>3 </a:t>
                      </a:r>
                      <a:r>
                        <a:rPr lang="ru-RU" sz="2400" dirty="0" smtClean="0"/>
                        <a:t>слабая</a:t>
                      </a:r>
                      <a:endParaRPr lang="ru-RU" sz="2400" b="1" dirty="0">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lnSpc>
                          <a:spcPct val="100000"/>
                        </a:lnSpc>
                        <a:spcAft>
                          <a:spcPts val="0"/>
                        </a:spcAft>
                      </a:pPr>
                      <a:r>
                        <a:rPr lang="ru-RU" sz="2600" dirty="0"/>
                        <a:t>Угольн</a:t>
                      </a:r>
                      <a:r>
                        <a:rPr lang="ru-RU" sz="2600" u="sng" dirty="0">
                          <a:effectLst>
                            <a:outerShdw blurRad="38100" dist="38100" dir="2700000" algn="tl">
                              <a:srgbClr val="000000">
                                <a:alpha val="43137"/>
                              </a:srgbClr>
                            </a:outerShdw>
                          </a:effectLst>
                        </a:rPr>
                        <a:t>ая</a:t>
                      </a:r>
                      <a:endParaRPr lang="ru-RU" sz="2600" b="1" u="sng"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ru-RU" sz="2600" dirty="0">
                          <a:solidFill>
                            <a:srgbClr val="0000FF"/>
                          </a:solidFill>
                          <a:effectLst>
                            <a:outerShdw blurRad="38100" dist="38100" dir="2700000" algn="tl">
                              <a:srgbClr val="000000">
                                <a:alpha val="43137"/>
                              </a:srgbClr>
                            </a:outerShdw>
                          </a:effectLst>
                        </a:rPr>
                        <a:t>Н</a:t>
                      </a:r>
                      <a:r>
                        <a:rPr lang="ru-RU" sz="2600" dirty="0"/>
                        <a:t>С</a:t>
                      </a:r>
                      <a:r>
                        <a:rPr lang="en-US" sz="2600" dirty="0"/>
                        <a:t>O</a:t>
                      </a:r>
                      <a:r>
                        <a:rPr lang="ru-RU" sz="2600" baseline="-25000" dirty="0"/>
                        <a:t>3</a:t>
                      </a:r>
                      <a:r>
                        <a:rPr lang="ru-RU" sz="2600" baseline="30000" dirty="0"/>
                        <a:t>–</a:t>
                      </a:r>
                      <a:endParaRPr lang="ru-RU" sz="2600" b="1" dirty="0">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ru-RU" sz="2600" dirty="0">
                          <a:solidFill>
                            <a:srgbClr val="0000FF"/>
                          </a:solidFill>
                          <a:effectLst>
                            <a:outerShdw blurRad="38100" dist="38100" dir="2700000" algn="tl">
                              <a:srgbClr val="000000">
                                <a:alpha val="43137"/>
                              </a:srgbClr>
                            </a:outerShdw>
                          </a:effectLst>
                        </a:rPr>
                        <a:t>Гидро</a:t>
                      </a:r>
                      <a:r>
                        <a:rPr lang="ru-RU" sz="2600" dirty="0"/>
                        <a:t>карбон</a:t>
                      </a:r>
                      <a:r>
                        <a:rPr lang="ru-RU" sz="2600" u="sng" dirty="0">
                          <a:effectLst>
                            <a:outerShdw blurRad="38100" dist="38100" dir="2700000" algn="tl">
                              <a:srgbClr val="000000">
                                <a:alpha val="43137"/>
                              </a:srgbClr>
                            </a:outerShdw>
                          </a:effectLst>
                        </a:rPr>
                        <a:t>ат</a:t>
                      </a:r>
                      <a:endParaRPr lang="ru-RU" sz="2600" b="1" u="sng"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6696">
                <a:tc vMerge="1">
                  <a:txBody>
                    <a:bodyPr/>
                    <a:lstStyle/>
                    <a:p>
                      <a:endParaRPr lang="ru-RU"/>
                    </a:p>
                  </a:txBody>
                  <a:tcPr/>
                </a:tc>
                <a:tc vMerge="1">
                  <a:txBody>
                    <a:bodyPr/>
                    <a:lstStyle/>
                    <a:p>
                      <a:endParaRPr lang="ru-RU"/>
                    </a:p>
                  </a:txBody>
                  <a:tcPr/>
                </a:tc>
                <a:tc>
                  <a:txBody>
                    <a:bodyPr/>
                    <a:lstStyle/>
                    <a:p>
                      <a:pPr algn="ctr">
                        <a:lnSpc>
                          <a:spcPct val="100000"/>
                        </a:lnSpc>
                        <a:spcAft>
                          <a:spcPts val="0"/>
                        </a:spcAft>
                      </a:pPr>
                      <a:r>
                        <a:rPr lang="ru-RU" sz="2600" dirty="0"/>
                        <a:t>С</a:t>
                      </a:r>
                      <a:r>
                        <a:rPr lang="en-US" sz="2600" dirty="0"/>
                        <a:t>O</a:t>
                      </a:r>
                      <a:r>
                        <a:rPr lang="ru-RU" sz="2600" baseline="-25000" dirty="0"/>
                        <a:t>3</a:t>
                      </a:r>
                      <a:r>
                        <a:rPr lang="ru-RU" sz="2600" baseline="30000" dirty="0"/>
                        <a:t>2–</a:t>
                      </a:r>
                      <a:endParaRPr lang="ru-RU" sz="2600" b="1" dirty="0">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ru-RU" sz="2600" dirty="0"/>
                        <a:t>Карбон</a:t>
                      </a:r>
                      <a:r>
                        <a:rPr lang="ru-RU" sz="2600" u="sng" dirty="0">
                          <a:effectLst>
                            <a:outerShdw blurRad="38100" dist="38100" dir="2700000" algn="tl">
                              <a:srgbClr val="000000">
                                <a:alpha val="43137"/>
                              </a:srgbClr>
                            </a:outerShdw>
                          </a:effectLst>
                        </a:rPr>
                        <a:t>ат</a:t>
                      </a:r>
                      <a:endParaRPr lang="ru-RU" sz="2600" b="1" u="sng"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6696">
                <a:tc>
                  <a:txBody>
                    <a:bodyPr/>
                    <a:lstStyle/>
                    <a:p>
                      <a:pPr algn="ctr">
                        <a:lnSpc>
                          <a:spcPct val="85000"/>
                        </a:lnSpc>
                        <a:spcAft>
                          <a:spcPts val="0"/>
                        </a:spcAft>
                      </a:pPr>
                      <a:r>
                        <a:rPr lang="ru-RU" sz="2600" dirty="0"/>
                        <a:t>Н</a:t>
                      </a:r>
                      <a:r>
                        <a:rPr lang="ru-RU" sz="2600" baseline="-25000" dirty="0"/>
                        <a:t>2</a:t>
                      </a:r>
                      <a:r>
                        <a:rPr lang="en-US" sz="2600" dirty="0" err="1"/>
                        <a:t>SiO</a:t>
                      </a:r>
                      <a:r>
                        <a:rPr lang="ru-RU" sz="2600" baseline="-25000" dirty="0" smtClean="0"/>
                        <a:t>3 </a:t>
                      </a:r>
                      <a:r>
                        <a:rPr lang="ru-RU" sz="2400" dirty="0" smtClean="0"/>
                        <a:t>слабая</a:t>
                      </a:r>
                      <a:endParaRPr lang="ru-RU" sz="2400" b="1" dirty="0">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ru-RU" sz="2600" dirty="0"/>
                        <a:t>Кремниев</a:t>
                      </a:r>
                      <a:r>
                        <a:rPr lang="ru-RU" sz="2600" u="sng" dirty="0">
                          <a:effectLst>
                            <a:outerShdw blurRad="38100" dist="38100" dir="2700000" algn="tl">
                              <a:srgbClr val="000000">
                                <a:alpha val="43137"/>
                              </a:srgbClr>
                            </a:outerShdw>
                          </a:effectLst>
                        </a:rPr>
                        <a:t>ая</a:t>
                      </a:r>
                      <a:endParaRPr lang="ru-RU" sz="2600" b="1" u="sng"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2600"/>
                        <a:t>SiO</a:t>
                      </a:r>
                      <a:r>
                        <a:rPr lang="ru-RU" sz="2600" baseline="-25000"/>
                        <a:t>3</a:t>
                      </a:r>
                      <a:r>
                        <a:rPr lang="ru-RU" sz="2600" baseline="30000"/>
                        <a:t>2–</a:t>
                      </a:r>
                      <a:endParaRPr lang="ru-RU" sz="2600" b="1">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ru-RU" sz="2600" dirty="0"/>
                        <a:t>Силик</a:t>
                      </a:r>
                      <a:r>
                        <a:rPr lang="ru-RU" sz="2600" u="sng" dirty="0">
                          <a:effectLst>
                            <a:outerShdw blurRad="38100" dist="38100" dir="2700000" algn="tl">
                              <a:srgbClr val="000000">
                                <a:alpha val="43137"/>
                              </a:srgbClr>
                            </a:outerShdw>
                          </a:effectLst>
                        </a:rPr>
                        <a:t>ат</a:t>
                      </a:r>
                      <a:endParaRPr lang="ru-RU" sz="2600" b="1" u="sng" dirty="0">
                        <a:solidFill>
                          <a:srgbClr val="FF0000"/>
                        </a:solidFill>
                        <a:effectLst>
                          <a:outerShdw blurRad="38100" dist="38100" dir="2700000" algn="tl">
                            <a:srgbClr val="000000">
                              <a:alpha val="43137"/>
                            </a:srgbClr>
                          </a:outerShdw>
                        </a:effectLst>
                        <a:latin typeface="Arial" pitchFamily="34" charset="0"/>
                        <a:ea typeface="Times New Roman"/>
                        <a:cs typeface="Arial" pitchFamily="34" charset="0"/>
                      </a:endParaRPr>
                    </a:p>
                  </a:txBody>
                  <a:tcPr marL="49387" marR="4938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2" descr="пишу 1"/>
          <p:cNvPicPr>
            <a:picLocks noChangeAspect="1" noChangeArrowheads="1" noCrop="1"/>
          </p:cNvPicPr>
          <p:nvPr/>
        </p:nvPicPr>
        <p:blipFill>
          <a:blip r:embed="rId2" cstate="print"/>
          <a:srcRect/>
          <a:stretch>
            <a:fillRect/>
          </a:stretch>
        </p:blipFill>
        <p:spPr bwMode="auto">
          <a:xfrm>
            <a:off x="8603233" y="5276872"/>
            <a:ext cx="649287" cy="1295400"/>
          </a:xfrm>
          <a:prstGeom prst="rect">
            <a:avLst/>
          </a:prstGeom>
          <a:noFill/>
          <a:ln w="9525">
            <a:noFill/>
            <a:miter lim="800000"/>
            <a:headEnd/>
            <a:tailEnd/>
          </a:ln>
        </p:spPr>
      </p:pic>
      <p:sp>
        <p:nvSpPr>
          <p:cNvPr id="7" name="Прямоугольник 6"/>
          <p:cNvSpPr/>
          <p:nvPr/>
        </p:nvSpPr>
        <p:spPr>
          <a:xfrm>
            <a:off x="35496" y="142852"/>
            <a:ext cx="8858312" cy="6318653"/>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Классическая </a:t>
            </a:r>
            <a:r>
              <a:rPr lang="ru-RU" sz="2800" b="1"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реакция нейтрализации </a:t>
            </a:r>
            <a:r>
              <a:rPr lang="ru-RU" sz="2800" b="1" dirty="0" smtClean="0">
                <a:latin typeface="Arial" pitchFamily="34" charset="0"/>
                <a:ea typeface="Times New Roman" pitchFamily="18" charset="0"/>
                <a:cs typeface="Arial" pitchFamily="34" charset="0"/>
              </a:rPr>
              <a:t>в молекулярной форме записи процесса:</a:t>
            </a:r>
            <a:endParaRPr lang="ru-RU" sz="2800" b="1" dirty="0" smtClean="0">
              <a:latin typeface="Arial" pitchFamily="34" charset="0"/>
              <a:cs typeface="Arial" pitchFamily="34" charset="0"/>
            </a:endParaRPr>
          </a:p>
          <a:p>
            <a:pPr lvl="0" algn="ctr" eaLnBrk="0" fontAlgn="base" hangingPunct="0">
              <a:lnSpc>
                <a:spcPct val="85000"/>
              </a:lnSpc>
              <a:spcBef>
                <a:spcPct val="0"/>
              </a:spcBef>
              <a:spcAft>
                <a:spcPct val="0"/>
              </a:spcAft>
            </a:pPr>
            <a:r>
              <a:rPr lang="ru-RU" sz="2800" b="1" dirty="0" err="1" smtClean="0">
                <a:latin typeface="Arial" pitchFamily="34" charset="0"/>
                <a:ea typeface="Calibri" pitchFamily="34" charset="0"/>
                <a:cs typeface="Arial" pitchFamily="34" charset="0"/>
              </a:rPr>
              <a:t>NaOH</a:t>
            </a:r>
            <a:r>
              <a:rPr lang="ru-RU" sz="2800" b="1" dirty="0" smtClean="0">
                <a:latin typeface="Arial" pitchFamily="34" charset="0"/>
                <a:ea typeface="Calibri" pitchFamily="34" charset="0"/>
                <a:cs typeface="Arial" pitchFamily="34" charset="0"/>
              </a:rPr>
              <a:t> + </a:t>
            </a:r>
            <a:r>
              <a:rPr lang="ru-RU" sz="2800" b="1" dirty="0" smtClean="0">
                <a:latin typeface="Arial" pitchFamily="34" charset="0"/>
                <a:ea typeface="Times New Roman" pitchFamily="18" charset="0"/>
                <a:cs typeface="Arial" pitchFamily="34" charset="0"/>
              </a:rPr>
              <a:t>НС</a:t>
            </a:r>
            <a:r>
              <a:rPr lang="en-US" sz="2800" b="1" dirty="0" smtClean="0">
                <a:latin typeface="Arial" pitchFamily="34" charset="0"/>
                <a:ea typeface="Times New Roman" pitchFamily="18" charset="0"/>
                <a:cs typeface="Arial" pitchFamily="34" charset="0"/>
              </a:rPr>
              <a:t>l </a:t>
            </a:r>
            <a:r>
              <a:rPr lang="ru-RU" sz="2800" b="1" dirty="0" smtClean="0">
                <a:latin typeface="Arial" pitchFamily="34" charset="0"/>
                <a:ea typeface="Times New Roman" pitchFamily="18" charset="0"/>
                <a:cs typeface="Arial" pitchFamily="34" charset="0"/>
                <a:sym typeface="Symbol" pitchFamily="18" charset="2"/>
              </a:rPr>
              <a:t></a:t>
            </a:r>
            <a:r>
              <a:rPr lang="ru-RU" sz="2800" b="1" dirty="0" smtClean="0">
                <a:latin typeface="Arial" pitchFamily="34" charset="0"/>
                <a:ea typeface="Times New Roman" pitchFamily="18" charset="0"/>
                <a:cs typeface="Arial" pitchFamily="34" charset="0"/>
              </a:rPr>
              <a:t> </a:t>
            </a:r>
            <a:r>
              <a:rPr lang="ru-RU" sz="2800" b="1" dirty="0" err="1" smtClean="0">
                <a:latin typeface="Arial" pitchFamily="34" charset="0"/>
                <a:ea typeface="Times New Roman" pitchFamily="18" charset="0"/>
                <a:cs typeface="Arial" pitchFamily="34" charset="0"/>
              </a:rPr>
              <a:t>NaC</a:t>
            </a:r>
            <a:r>
              <a:rPr lang="en-US" sz="2800" b="1" dirty="0" smtClean="0">
                <a:latin typeface="Arial" pitchFamily="34" charset="0"/>
                <a:ea typeface="Times New Roman" pitchFamily="18" charset="0"/>
                <a:cs typeface="Arial" pitchFamily="34" charset="0"/>
                <a:sym typeface="Symbol" pitchFamily="18" charset="2"/>
              </a:rPr>
              <a:t>l</a:t>
            </a:r>
            <a:r>
              <a:rPr lang="ru-RU" sz="2800" b="1" dirty="0" smtClean="0">
                <a:latin typeface="Arial" pitchFamily="34" charset="0"/>
                <a:ea typeface="Times New Roman" pitchFamily="18" charset="0"/>
                <a:cs typeface="Arial" pitchFamily="34" charset="0"/>
                <a:sym typeface="Symbol" pitchFamily="18" charset="2"/>
              </a:rPr>
              <a:t> + Н</a:t>
            </a:r>
            <a:r>
              <a:rPr lang="ru-RU" sz="2800" b="1" baseline="-30000" dirty="0" smtClean="0">
                <a:latin typeface="Arial" pitchFamily="34" charset="0"/>
                <a:ea typeface="Times New Roman" pitchFamily="18" charset="0"/>
                <a:cs typeface="Arial" pitchFamily="34" charset="0"/>
                <a:sym typeface="Symbol" pitchFamily="18" charset="2"/>
              </a:rPr>
              <a:t>2</a:t>
            </a:r>
            <a:r>
              <a:rPr lang="ru-RU" sz="2800" b="1" dirty="0" smtClean="0">
                <a:latin typeface="Arial" pitchFamily="34" charset="0"/>
                <a:ea typeface="Times New Roman" pitchFamily="18" charset="0"/>
                <a:cs typeface="Arial" pitchFamily="34" charset="0"/>
                <a:sym typeface="Symbol" pitchFamily="18" charset="2"/>
              </a:rPr>
              <a:t>O</a:t>
            </a:r>
            <a:endParaRPr lang="ru-RU" sz="2800" b="1" dirty="0" smtClean="0">
              <a:latin typeface="Arial" pitchFamily="34" charset="0"/>
              <a:cs typeface="Arial" pitchFamily="34" charset="0"/>
              <a:sym typeface="Symbol" pitchFamily="18" charset="2"/>
            </a:endParaRPr>
          </a:p>
          <a:p>
            <a:pPr lvl="0" algn="just"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sym typeface="Symbol" pitchFamily="18" charset="2"/>
              </a:rPr>
              <a:t>при указанных условиях уравнения с обязательным указанием на диссоциацию в воде исходных продуктов система уравнений:</a:t>
            </a:r>
            <a:endParaRPr lang="ru-RU" sz="2800" b="1" dirty="0" smtClean="0">
              <a:latin typeface="Arial" pitchFamily="34" charset="0"/>
              <a:cs typeface="Arial" pitchFamily="34" charset="0"/>
              <a:sym typeface="Symbol" pitchFamily="18" charset="2"/>
            </a:endParaRPr>
          </a:p>
          <a:p>
            <a:pPr lvl="0" algn="ctr" eaLnBrk="0" fontAlgn="base" hangingPunct="0">
              <a:lnSpc>
                <a:spcPct val="85000"/>
              </a:lnSpc>
              <a:spcBef>
                <a:spcPct val="0"/>
              </a:spcBef>
              <a:spcAft>
                <a:spcPct val="0"/>
              </a:spcAft>
            </a:pPr>
            <a:r>
              <a:rPr lang="ru-RU" sz="2800" b="1" dirty="0" err="1" smtClean="0">
                <a:latin typeface="Arial" pitchFamily="34" charset="0"/>
                <a:ea typeface="Calibri" pitchFamily="34" charset="0"/>
                <a:cs typeface="Arial" pitchFamily="34" charset="0"/>
                <a:sym typeface="Symbol" pitchFamily="18" charset="2"/>
              </a:rPr>
              <a:t>NaOH</a:t>
            </a:r>
            <a:r>
              <a:rPr lang="ru-RU" sz="2800" b="1" dirty="0" smtClean="0">
                <a:latin typeface="Arial" pitchFamily="34" charset="0"/>
                <a:ea typeface="Calibri" pitchFamily="34" charset="0"/>
                <a:cs typeface="Arial" pitchFamily="34" charset="0"/>
                <a:sym typeface="Symbol" pitchFamily="18" charset="2"/>
              </a:rPr>
              <a:t> </a:t>
            </a:r>
            <a:r>
              <a:rPr lang="ru-RU" sz="2800" b="1" dirty="0" smtClean="0">
                <a:latin typeface="Arial" pitchFamily="34" charset="0"/>
                <a:ea typeface="Times New Roman" pitchFamily="18" charset="0"/>
                <a:cs typeface="Arial" pitchFamily="34" charset="0"/>
                <a:sym typeface="Symbol" pitchFamily="18" charset="2"/>
              </a:rPr>
              <a:t></a:t>
            </a:r>
            <a:r>
              <a:rPr lang="ru-RU" sz="2800" b="1" dirty="0" smtClean="0">
                <a:latin typeface="Arial" pitchFamily="34" charset="0"/>
                <a:ea typeface="Calibri" pitchFamily="34" charset="0"/>
                <a:cs typeface="Arial" pitchFamily="34" charset="0"/>
              </a:rPr>
              <a:t> </a:t>
            </a:r>
            <a:r>
              <a:rPr lang="ru-RU" sz="2800" b="1" dirty="0" err="1" smtClean="0">
                <a:latin typeface="Arial" pitchFamily="34" charset="0"/>
                <a:ea typeface="Calibri" pitchFamily="34" charset="0"/>
                <a:cs typeface="Arial" pitchFamily="34" charset="0"/>
              </a:rPr>
              <a:t>Na</a:t>
            </a:r>
            <a:r>
              <a:rPr lang="ru-RU" sz="2800" b="1" baseline="30000" dirty="0" err="1" smtClean="0">
                <a:latin typeface="Arial" pitchFamily="34" charset="0"/>
                <a:ea typeface="Calibri" pitchFamily="34" charset="0"/>
                <a:cs typeface="Arial" pitchFamily="34" charset="0"/>
                <a:sym typeface="Symbol" pitchFamily="18" charset="2"/>
              </a:rPr>
              <a:t>+</a:t>
            </a:r>
            <a:r>
              <a:rPr lang="ru-RU" sz="2800" b="1" baseline="30000" dirty="0" smtClean="0">
                <a:latin typeface="Arial" pitchFamily="34" charset="0"/>
                <a:ea typeface="Calibri" pitchFamily="34" charset="0"/>
                <a:cs typeface="Arial" pitchFamily="34" charset="0"/>
                <a:sym typeface="Symbol" pitchFamily="18" charset="2"/>
              </a:rPr>
              <a:t> </a:t>
            </a:r>
            <a:r>
              <a:rPr lang="ru-RU" sz="2800" b="1" dirty="0" smtClean="0">
                <a:latin typeface="Arial" pitchFamily="34" charset="0"/>
                <a:ea typeface="Calibri" pitchFamily="34" charset="0"/>
                <a:cs typeface="Arial" pitchFamily="34" charset="0"/>
                <a:sym typeface="Symbol" pitchFamily="18" charset="2"/>
              </a:rPr>
              <a:t>+ </a:t>
            </a:r>
            <a:r>
              <a:rPr lang="ru-RU" sz="2800" b="1" dirty="0" smtClean="0">
                <a:latin typeface="Arial" pitchFamily="34" charset="0"/>
                <a:ea typeface="Times New Roman" pitchFamily="18" charset="0"/>
                <a:cs typeface="Arial" pitchFamily="34" charset="0"/>
                <a:sym typeface="Symbol" pitchFamily="18" charset="2"/>
              </a:rPr>
              <a:t>ОН</a:t>
            </a:r>
            <a:r>
              <a:rPr lang="ru-RU" sz="2800" b="1" baseline="30000" dirty="0" smtClean="0">
                <a:latin typeface="Arial" pitchFamily="34" charset="0"/>
                <a:ea typeface="Times New Roman" pitchFamily="18" charset="0"/>
                <a:cs typeface="Arial" pitchFamily="34" charset="0"/>
                <a:sym typeface="Symbol" pitchFamily="18" charset="2"/>
              </a:rPr>
              <a:t>–</a:t>
            </a:r>
            <a:r>
              <a:rPr lang="ru-RU" sz="2800" b="1" dirty="0" smtClean="0">
                <a:latin typeface="Arial" pitchFamily="34" charset="0"/>
                <a:ea typeface="Times New Roman" pitchFamily="18" charset="0"/>
                <a:cs typeface="Arial" pitchFamily="34" charset="0"/>
                <a:sym typeface="Symbol" pitchFamily="18" charset="2"/>
              </a:rPr>
              <a:t>;     НС</a:t>
            </a:r>
            <a:r>
              <a:rPr lang="en-US" sz="2800" b="1" dirty="0" smtClean="0">
                <a:latin typeface="Arial" pitchFamily="34" charset="0"/>
                <a:ea typeface="Times New Roman" pitchFamily="18" charset="0"/>
                <a:cs typeface="Arial" pitchFamily="34" charset="0"/>
                <a:sym typeface="Symbol" pitchFamily="18" charset="2"/>
              </a:rPr>
              <a:t>l </a:t>
            </a:r>
            <a:r>
              <a:rPr lang="ru-RU" sz="2800" b="1" dirty="0" smtClean="0">
                <a:latin typeface="Arial" pitchFamily="34" charset="0"/>
                <a:ea typeface="Times New Roman" pitchFamily="18" charset="0"/>
                <a:cs typeface="Arial" pitchFamily="34" charset="0"/>
                <a:sym typeface="Symbol" pitchFamily="18" charset="2"/>
              </a:rPr>
              <a:t></a:t>
            </a:r>
            <a:r>
              <a:rPr lang="ru-RU" sz="2800" b="1" dirty="0" smtClean="0">
                <a:latin typeface="Arial" pitchFamily="34" charset="0"/>
                <a:ea typeface="Times New Roman" pitchFamily="18" charset="0"/>
                <a:cs typeface="Arial" pitchFamily="34" charset="0"/>
              </a:rPr>
              <a:t> Н</a:t>
            </a:r>
            <a:r>
              <a:rPr lang="ru-RU" sz="2800" b="1" baseline="-30000" dirty="0" smtClean="0">
                <a:latin typeface="Arial" pitchFamily="34" charset="0"/>
                <a:ea typeface="Times New Roman" pitchFamily="18" charset="0"/>
                <a:cs typeface="Arial" pitchFamily="34" charset="0"/>
                <a:sym typeface="Symbol" pitchFamily="18" charset="2"/>
              </a:rPr>
              <a:t>3</a:t>
            </a:r>
            <a:r>
              <a:rPr lang="ru-RU" sz="2800" b="1" dirty="0" smtClean="0">
                <a:latin typeface="Arial" pitchFamily="34" charset="0"/>
                <a:ea typeface="Times New Roman" pitchFamily="18" charset="0"/>
                <a:cs typeface="Arial" pitchFamily="34" charset="0"/>
                <a:sym typeface="Symbol" pitchFamily="18" charset="2"/>
              </a:rPr>
              <a:t>O</a:t>
            </a:r>
            <a:r>
              <a:rPr lang="ru-RU" sz="2800" b="1" baseline="30000" dirty="0" smtClean="0">
                <a:latin typeface="Arial" pitchFamily="34" charset="0"/>
                <a:ea typeface="Times New Roman" pitchFamily="18" charset="0"/>
                <a:cs typeface="Arial" pitchFamily="34" charset="0"/>
                <a:sym typeface="Symbol" pitchFamily="18" charset="2"/>
              </a:rPr>
              <a:t>+</a:t>
            </a:r>
            <a:r>
              <a:rPr lang="ru-RU" sz="2800" b="1" dirty="0" smtClean="0">
                <a:latin typeface="Arial" pitchFamily="34" charset="0"/>
                <a:ea typeface="Times New Roman" pitchFamily="18" charset="0"/>
                <a:cs typeface="Arial" pitchFamily="34" charset="0"/>
                <a:sym typeface="Symbol" pitchFamily="18" charset="2"/>
              </a:rPr>
              <a:t> + С</a:t>
            </a:r>
            <a:r>
              <a:rPr lang="en-US" sz="2800" b="1" dirty="0" smtClean="0">
                <a:latin typeface="Arial" pitchFamily="34" charset="0"/>
                <a:ea typeface="Times New Roman" pitchFamily="18" charset="0"/>
                <a:cs typeface="Arial" pitchFamily="34" charset="0"/>
                <a:sym typeface="Symbol" pitchFamily="18" charset="2"/>
              </a:rPr>
              <a:t>l</a:t>
            </a:r>
            <a:r>
              <a:rPr lang="ru-RU" sz="2800" b="1" baseline="30000" dirty="0" smtClean="0">
                <a:latin typeface="Arial" pitchFamily="34" charset="0"/>
                <a:ea typeface="Times New Roman" pitchFamily="18" charset="0"/>
                <a:cs typeface="Arial" pitchFamily="34" charset="0"/>
                <a:sym typeface="Symbol" pitchFamily="18" charset="2"/>
              </a:rPr>
              <a:t>–</a:t>
            </a:r>
            <a:r>
              <a:rPr lang="ru-RU" sz="2800" b="1" dirty="0" smtClean="0">
                <a:latin typeface="Arial" pitchFamily="34" charset="0"/>
                <a:ea typeface="Times New Roman" pitchFamily="18" charset="0"/>
                <a:cs typeface="Arial" pitchFamily="34" charset="0"/>
                <a:sym typeface="Symbol" pitchFamily="18" charset="2"/>
              </a:rPr>
              <a:t>;</a:t>
            </a:r>
            <a:endParaRPr lang="ru-RU" sz="2800" b="1" dirty="0" smtClean="0">
              <a:latin typeface="Arial" pitchFamily="34" charset="0"/>
              <a:cs typeface="Arial" pitchFamily="34" charset="0"/>
              <a:sym typeface="Symbol" pitchFamily="18" charset="2"/>
            </a:endParaRPr>
          </a:p>
          <a:p>
            <a:pPr lvl="0" algn="ctr" eaLnBrk="0" fontAlgn="base" hangingPunct="0">
              <a:lnSpc>
                <a:spcPct val="85000"/>
              </a:lnSpc>
              <a:spcBef>
                <a:spcPct val="0"/>
              </a:spcBef>
              <a:spcAft>
                <a:spcPct val="0"/>
              </a:spcAft>
            </a:pPr>
            <a:r>
              <a:rPr lang="ru-RU" sz="2800" b="1" u="sng" dirty="0" err="1" smtClean="0">
                <a:solidFill>
                  <a:srgbClr val="C00000"/>
                </a:solidFill>
                <a:latin typeface="Arial" pitchFamily="34" charset="0"/>
                <a:ea typeface="Times New Roman" pitchFamily="18" charset="0"/>
                <a:cs typeface="Arial" pitchFamily="34" charset="0"/>
              </a:rPr>
              <a:t>Na</a:t>
            </a:r>
            <a:r>
              <a:rPr lang="ru-RU" sz="2800" b="1" u="sng" baseline="30000" dirty="0" err="1" smtClean="0">
                <a:solidFill>
                  <a:srgbClr val="C00000"/>
                </a:solidFill>
                <a:latin typeface="Arial" pitchFamily="34" charset="0"/>
                <a:ea typeface="Times New Roman" pitchFamily="18" charset="0"/>
                <a:cs typeface="Arial" pitchFamily="34" charset="0"/>
                <a:sym typeface="Symbol" pitchFamily="18" charset="2"/>
              </a:rPr>
              <a:t>+</a:t>
            </a:r>
            <a:r>
              <a:rPr lang="ru-RU" sz="2800" b="1" dirty="0" smtClean="0">
                <a:latin typeface="Arial" pitchFamily="34" charset="0"/>
                <a:ea typeface="Calibri" pitchFamily="34" charset="0"/>
                <a:cs typeface="Arial" pitchFamily="34" charset="0"/>
                <a:sym typeface="Symbol" pitchFamily="18" charset="2"/>
              </a:rPr>
              <a:t> + </a:t>
            </a:r>
            <a:r>
              <a:rPr lang="ru-RU" sz="2800" b="1" dirty="0" smtClean="0">
                <a:latin typeface="Arial" pitchFamily="34" charset="0"/>
                <a:ea typeface="Times New Roman" pitchFamily="18" charset="0"/>
                <a:cs typeface="Arial" pitchFamily="34" charset="0"/>
                <a:sym typeface="Symbol" pitchFamily="18" charset="2"/>
              </a:rPr>
              <a:t>ОН</a:t>
            </a:r>
            <a:r>
              <a:rPr lang="ru-RU" sz="2800" b="1" baseline="30000" dirty="0" smtClean="0">
                <a:latin typeface="Arial" pitchFamily="34" charset="0"/>
                <a:ea typeface="Times New Roman" pitchFamily="18" charset="0"/>
                <a:cs typeface="Arial" pitchFamily="34" charset="0"/>
                <a:sym typeface="Symbol" pitchFamily="18" charset="2"/>
              </a:rPr>
              <a:t>–</a:t>
            </a:r>
            <a:r>
              <a:rPr lang="ru-RU" sz="2800" b="1" dirty="0" smtClean="0">
                <a:latin typeface="Arial" pitchFamily="34" charset="0"/>
                <a:ea typeface="Times New Roman" pitchFamily="18" charset="0"/>
                <a:cs typeface="Arial" pitchFamily="34" charset="0"/>
                <a:sym typeface="Symbol" pitchFamily="18" charset="2"/>
              </a:rPr>
              <a:t> + Н</a:t>
            </a:r>
            <a:r>
              <a:rPr lang="ru-RU" sz="2800" b="1" baseline="-30000" dirty="0" smtClean="0">
                <a:latin typeface="Arial" pitchFamily="34" charset="0"/>
                <a:ea typeface="Times New Roman" pitchFamily="18" charset="0"/>
                <a:cs typeface="Arial" pitchFamily="34" charset="0"/>
                <a:sym typeface="Symbol" pitchFamily="18" charset="2"/>
              </a:rPr>
              <a:t>3</a:t>
            </a:r>
            <a:r>
              <a:rPr lang="ru-RU" sz="2800" b="1" dirty="0" smtClean="0">
                <a:latin typeface="Arial" pitchFamily="34" charset="0"/>
                <a:ea typeface="Times New Roman" pitchFamily="18" charset="0"/>
                <a:cs typeface="Arial" pitchFamily="34" charset="0"/>
                <a:sym typeface="Symbol" pitchFamily="18" charset="2"/>
              </a:rPr>
              <a:t>O</a:t>
            </a:r>
            <a:r>
              <a:rPr lang="ru-RU" sz="2800" b="1" baseline="30000" dirty="0" smtClean="0">
                <a:latin typeface="Arial" pitchFamily="34" charset="0"/>
                <a:ea typeface="Times New Roman" pitchFamily="18" charset="0"/>
                <a:cs typeface="Arial" pitchFamily="34" charset="0"/>
                <a:sym typeface="Symbol" pitchFamily="18" charset="2"/>
              </a:rPr>
              <a:t>+</a:t>
            </a:r>
            <a:r>
              <a:rPr lang="ru-RU" sz="2800" b="1" dirty="0" smtClean="0">
                <a:latin typeface="Arial" pitchFamily="34" charset="0"/>
                <a:ea typeface="Times New Roman" pitchFamily="18" charset="0"/>
                <a:cs typeface="Arial" pitchFamily="34" charset="0"/>
                <a:sym typeface="Symbol" pitchFamily="18" charset="2"/>
              </a:rPr>
              <a:t> + </a:t>
            </a:r>
            <a:r>
              <a:rPr lang="ru-RU" sz="2800" b="1" u="sng" dirty="0"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С</a:t>
            </a:r>
            <a:r>
              <a:rPr lang="en-US" sz="2800" b="1" u="sng" dirty="0"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l</a:t>
            </a:r>
            <a:r>
              <a:rPr lang="ru-RU" sz="2800" b="1" u="sng" baseline="30000" dirty="0"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a:t>
            </a:r>
            <a:r>
              <a:rPr lang="ru-RU" sz="2800" b="1" dirty="0" smtClean="0">
                <a:latin typeface="Arial" pitchFamily="34" charset="0"/>
                <a:ea typeface="Times New Roman" pitchFamily="18" charset="0"/>
                <a:cs typeface="Arial" pitchFamily="34" charset="0"/>
                <a:sym typeface="Symbol" pitchFamily="18" charset="2"/>
              </a:rPr>
              <a:t> </a:t>
            </a:r>
            <a:r>
              <a:rPr lang="ru-RU" sz="2800" b="1" dirty="0" smtClean="0">
                <a:latin typeface="Arial" pitchFamily="34" charset="0"/>
                <a:ea typeface="Times New Roman" pitchFamily="18" charset="0"/>
                <a:cs typeface="Arial" pitchFamily="34" charset="0"/>
              </a:rPr>
              <a:t> </a:t>
            </a:r>
            <a:r>
              <a:rPr lang="ru-RU" sz="2800" b="1" u="sng" dirty="0" err="1" smtClean="0">
                <a:solidFill>
                  <a:srgbClr val="C00000"/>
                </a:solidFill>
                <a:latin typeface="Arial" pitchFamily="34" charset="0"/>
                <a:ea typeface="Times New Roman" pitchFamily="18" charset="0"/>
                <a:cs typeface="Arial" pitchFamily="34" charset="0"/>
              </a:rPr>
              <a:t>Na</a:t>
            </a:r>
            <a:r>
              <a:rPr lang="ru-RU" sz="2800" b="1" u="sng" baseline="30000" dirty="0" err="1" smtClean="0">
                <a:solidFill>
                  <a:srgbClr val="C00000"/>
                </a:solidFill>
                <a:latin typeface="Arial" pitchFamily="34" charset="0"/>
                <a:ea typeface="Times New Roman" pitchFamily="18" charset="0"/>
                <a:cs typeface="Arial" pitchFamily="34" charset="0"/>
                <a:sym typeface="Symbol" pitchFamily="18" charset="2"/>
              </a:rPr>
              <a:t>+</a:t>
            </a:r>
            <a:r>
              <a:rPr lang="ru-RU" sz="2800" b="1" dirty="0" smtClean="0">
                <a:latin typeface="Arial" pitchFamily="34" charset="0"/>
                <a:ea typeface="Times New Roman" pitchFamily="18" charset="0"/>
                <a:cs typeface="Arial" pitchFamily="34" charset="0"/>
                <a:sym typeface="Symbol" pitchFamily="18" charset="2"/>
              </a:rPr>
              <a:t> + </a:t>
            </a:r>
            <a:r>
              <a:rPr lang="ru-RU" sz="2800" b="1" u="sng" dirty="0"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С</a:t>
            </a:r>
            <a:r>
              <a:rPr lang="en-US" sz="2800" b="1" u="sng" dirty="0"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l</a:t>
            </a:r>
            <a:r>
              <a:rPr lang="ru-RU" sz="2800" b="1" u="sng" baseline="30000" dirty="0"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a:t>
            </a:r>
            <a:r>
              <a:rPr lang="ru-RU" sz="2800" b="1" dirty="0" smtClean="0">
                <a:latin typeface="Arial" pitchFamily="34" charset="0"/>
                <a:ea typeface="Times New Roman" pitchFamily="18" charset="0"/>
                <a:cs typeface="Arial" pitchFamily="34" charset="0"/>
                <a:sym typeface="Symbol" pitchFamily="18" charset="2"/>
              </a:rPr>
              <a:t> + 2Н</a:t>
            </a:r>
            <a:r>
              <a:rPr lang="ru-RU" sz="2800" b="1" baseline="-30000" dirty="0" smtClean="0">
                <a:latin typeface="Arial" pitchFamily="34" charset="0"/>
                <a:ea typeface="Times New Roman" pitchFamily="18" charset="0"/>
                <a:cs typeface="Arial" pitchFamily="34" charset="0"/>
                <a:sym typeface="Symbol" pitchFamily="18" charset="2"/>
              </a:rPr>
              <a:t>2</a:t>
            </a:r>
            <a:r>
              <a:rPr lang="ru-RU" sz="2800" b="1" dirty="0" smtClean="0">
                <a:latin typeface="Arial" pitchFamily="34" charset="0"/>
                <a:ea typeface="Times New Roman" pitchFamily="18" charset="0"/>
                <a:cs typeface="Arial" pitchFamily="34" charset="0"/>
                <a:sym typeface="Symbol" pitchFamily="18" charset="2"/>
              </a:rPr>
              <a:t>O</a:t>
            </a:r>
            <a:endParaRPr lang="ru-RU" sz="2800" b="1" dirty="0" smtClean="0">
              <a:latin typeface="Arial" pitchFamily="34" charset="0"/>
              <a:cs typeface="Arial" pitchFamily="34" charset="0"/>
              <a:sym typeface="Symbol" pitchFamily="18" charset="2"/>
            </a:endParaRPr>
          </a:p>
          <a:p>
            <a:pPr lvl="0" algn="just"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sym typeface="Symbol" pitchFamily="18" charset="2"/>
              </a:rPr>
              <a:t>принимает вид уравнения:</a:t>
            </a:r>
            <a:endParaRPr lang="ru-RU" sz="2800" b="1" dirty="0" smtClean="0">
              <a:latin typeface="Arial" pitchFamily="34" charset="0"/>
              <a:cs typeface="Arial" pitchFamily="34" charset="0"/>
              <a:sym typeface="Symbol" pitchFamily="18" charset="2"/>
            </a:endParaRPr>
          </a:p>
          <a:p>
            <a:pPr lvl="0" indent="450850" algn="ctr"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sym typeface="Symbol" pitchFamily="18" charset="2"/>
              </a:rPr>
              <a:t>ОН</a:t>
            </a:r>
            <a:r>
              <a:rPr lang="ru-RU" sz="2800" b="1" baseline="30000" dirty="0" smtClean="0">
                <a:latin typeface="Arial" pitchFamily="34" charset="0"/>
                <a:ea typeface="Times New Roman" pitchFamily="18" charset="0"/>
                <a:cs typeface="Arial" pitchFamily="34" charset="0"/>
                <a:sym typeface="Symbol" pitchFamily="18" charset="2"/>
              </a:rPr>
              <a:t>–  </a:t>
            </a:r>
            <a:r>
              <a:rPr lang="ru-RU" sz="2800" b="1" dirty="0" smtClean="0">
                <a:latin typeface="Arial" pitchFamily="34" charset="0"/>
                <a:ea typeface="Times New Roman" pitchFamily="18" charset="0"/>
                <a:cs typeface="Arial" pitchFamily="34" charset="0"/>
                <a:sym typeface="Symbol" pitchFamily="18" charset="2"/>
              </a:rPr>
              <a:t>+ Н</a:t>
            </a:r>
            <a:r>
              <a:rPr lang="ru-RU" sz="2800" b="1" baseline="-30000" dirty="0" smtClean="0">
                <a:latin typeface="Arial" pitchFamily="34" charset="0"/>
                <a:ea typeface="Times New Roman" pitchFamily="18" charset="0"/>
                <a:cs typeface="Arial" pitchFamily="34" charset="0"/>
                <a:sym typeface="Symbol" pitchFamily="18" charset="2"/>
              </a:rPr>
              <a:t>3</a:t>
            </a:r>
            <a:r>
              <a:rPr lang="ru-RU" sz="2800" b="1" dirty="0" smtClean="0">
                <a:latin typeface="Arial" pitchFamily="34" charset="0"/>
                <a:ea typeface="Times New Roman" pitchFamily="18" charset="0"/>
                <a:cs typeface="Arial" pitchFamily="34" charset="0"/>
                <a:sym typeface="Symbol" pitchFamily="18" charset="2"/>
              </a:rPr>
              <a:t>O</a:t>
            </a:r>
            <a:r>
              <a:rPr lang="ru-RU" sz="2800" b="1" baseline="30000" dirty="0" smtClean="0">
                <a:latin typeface="Arial" pitchFamily="34" charset="0"/>
                <a:ea typeface="Times New Roman" pitchFamily="18" charset="0"/>
                <a:cs typeface="Arial" pitchFamily="34" charset="0"/>
                <a:sym typeface="Symbol" pitchFamily="18" charset="2"/>
              </a:rPr>
              <a:t>+ </a:t>
            </a:r>
            <a:r>
              <a:rPr lang="ru-RU" sz="2800" b="1" dirty="0" smtClean="0">
                <a:latin typeface="Arial" pitchFamily="34" charset="0"/>
                <a:ea typeface="Times New Roman" pitchFamily="18" charset="0"/>
                <a:cs typeface="Arial" pitchFamily="34" charset="0"/>
                <a:sym typeface="Symbol" pitchFamily="18" charset="2"/>
              </a:rPr>
              <a:t></a:t>
            </a:r>
            <a:r>
              <a:rPr lang="ru-RU" sz="2800" b="1" dirty="0" smtClean="0">
                <a:latin typeface="Arial" pitchFamily="34" charset="0"/>
                <a:ea typeface="Times New Roman" pitchFamily="18" charset="0"/>
                <a:cs typeface="Arial" pitchFamily="34" charset="0"/>
              </a:rPr>
              <a:t> Н</a:t>
            </a:r>
            <a:r>
              <a:rPr lang="ru-RU" sz="2800" b="1" baseline="-30000" dirty="0" smtClean="0">
                <a:latin typeface="Arial" pitchFamily="34" charset="0"/>
                <a:ea typeface="Times New Roman" pitchFamily="18" charset="0"/>
                <a:cs typeface="Arial" pitchFamily="34" charset="0"/>
                <a:sym typeface="Symbol" pitchFamily="18" charset="2"/>
              </a:rPr>
              <a:t>2</a:t>
            </a:r>
            <a:r>
              <a:rPr lang="ru-RU" sz="2800" b="1" dirty="0" smtClean="0">
                <a:latin typeface="Arial" pitchFamily="34" charset="0"/>
                <a:ea typeface="Times New Roman" pitchFamily="18" charset="0"/>
                <a:cs typeface="Arial" pitchFamily="34" charset="0"/>
                <a:sym typeface="Symbol" pitchFamily="18" charset="2"/>
              </a:rPr>
              <a:t>O + Н</a:t>
            </a:r>
            <a:r>
              <a:rPr lang="ru-RU" sz="2800" b="1" baseline="-30000" dirty="0" smtClean="0">
                <a:latin typeface="Arial" pitchFamily="34" charset="0"/>
                <a:ea typeface="Times New Roman" pitchFamily="18" charset="0"/>
                <a:cs typeface="Arial" pitchFamily="34" charset="0"/>
                <a:sym typeface="Symbol" pitchFamily="18" charset="2"/>
              </a:rPr>
              <a:t>2</a:t>
            </a:r>
            <a:r>
              <a:rPr lang="ru-RU" sz="2800" b="1" dirty="0" smtClean="0">
                <a:latin typeface="Arial" pitchFamily="34" charset="0"/>
                <a:ea typeface="Times New Roman" pitchFamily="18" charset="0"/>
                <a:cs typeface="Arial" pitchFamily="34" charset="0"/>
                <a:sym typeface="Symbol" pitchFamily="18" charset="2"/>
              </a:rPr>
              <a:t>O.</a:t>
            </a:r>
            <a:endParaRPr lang="ru-RU" sz="2800" b="1" dirty="0" smtClean="0">
              <a:latin typeface="Arial" pitchFamily="34" charset="0"/>
              <a:cs typeface="Arial" pitchFamily="34" charset="0"/>
              <a:sym typeface="Symbol" pitchFamily="18" charset="2"/>
            </a:endParaRPr>
          </a:p>
          <a:p>
            <a:pPr lvl="0" indent="450850" algn="just"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sym typeface="Symbol" pitchFamily="18" charset="2"/>
              </a:rPr>
              <a:t>В воде протекание реакции диссоциации иона ОН</a:t>
            </a:r>
            <a:r>
              <a:rPr lang="ru-RU" sz="2800" b="1" baseline="30000" dirty="0" smtClean="0">
                <a:latin typeface="Arial" pitchFamily="34" charset="0"/>
                <a:ea typeface="Times New Roman" pitchFamily="18" charset="0"/>
                <a:cs typeface="Arial" pitchFamily="34" charset="0"/>
                <a:sym typeface="Symbol" pitchFamily="18" charset="2"/>
              </a:rPr>
              <a:t>–</a:t>
            </a:r>
            <a:r>
              <a:rPr lang="ru-RU" sz="2800" b="1" dirty="0" smtClean="0">
                <a:latin typeface="Arial" pitchFamily="34" charset="0"/>
                <a:ea typeface="Times New Roman" pitchFamily="18" charset="0"/>
                <a:cs typeface="Arial" pitchFamily="34" charset="0"/>
                <a:sym typeface="Symbol" pitchFamily="18" charset="2"/>
              </a:rPr>
              <a:t> по второй ступени в соответствии с уравнением:</a:t>
            </a:r>
            <a:endParaRPr lang="ru-RU" sz="2800" b="1" dirty="0" smtClean="0">
              <a:latin typeface="Arial" pitchFamily="34" charset="0"/>
              <a:cs typeface="Arial" pitchFamily="34" charset="0"/>
              <a:sym typeface="Symbol" pitchFamily="18" charset="2"/>
            </a:endParaRPr>
          </a:p>
          <a:p>
            <a:pPr lvl="0" algn="ctr"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sym typeface="Symbol" pitchFamily="18" charset="2"/>
              </a:rPr>
              <a:t>ОН</a:t>
            </a:r>
            <a:r>
              <a:rPr lang="ru-RU" sz="2800" b="1" baseline="30000" dirty="0" smtClean="0">
                <a:latin typeface="Arial" pitchFamily="34" charset="0"/>
                <a:ea typeface="Times New Roman" pitchFamily="18" charset="0"/>
                <a:cs typeface="Arial" pitchFamily="34" charset="0"/>
                <a:sym typeface="Symbol" pitchFamily="18" charset="2"/>
              </a:rPr>
              <a:t>–</a:t>
            </a:r>
            <a:r>
              <a:rPr lang="ru-RU" sz="2800" b="1" dirty="0" smtClean="0">
                <a:latin typeface="Arial" pitchFamily="34" charset="0"/>
                <a:ea typeface="Times New Roman" pitchFamily="18" charset="0"/>
                <a:cs typeface="Arial" pitchFamily="34" charset="0"/>
                <a:sym typeface="Symbol" pitchFamily="18" charset="2"/>
              </a:rPr>
              <a:t> + Н</a:t>
            </a:r>
            <a:r>
              <a:rPr lang="ru-RU" sz="2800" b="1" baseline="-30000" dirty="0" smtClean="0">
                <a:latin typeface="Arial" pitchFamily="34" charset="0"/>
                <a:ea typeface="Times New Roman" pitchFamily="18" charset="0"/>
                <a:cs typeface="Arial" pitchFamily="34" charset="0"/>
                <a:sym typeface="Symbol" pitchFamily="18" charset="2"/>
              </a:rPr>
              <a:t>2</a:t>
            </a:r>
            <a:r>
              <a:rPr lang="ru-RU" sz="2800" b="1" dirty="0" smtClean="0">
                <a:latin typeface="Arial" pitchFamily="34" charset="0"/>
                <a:ea typeface="Times New Roman" pitchFamily="18" charset="0"/>
                <a:cs typeface="Arial" pitchFamily="34" charset="0"/>
                <a:sym typeface="Symbol" pitchFamily="18" charset="2"/>
              </a:rPr>
              <a:t>O </a:t>
            </a:r>
            <a:r>
              <a:rPr lang="ru-RU" sz="2800" b="1" dirty="0" smtClean="0">
                <a:latin typeface="Arial" pitchFamily="34" charset="0"/>
                <a:ea typeface="Times New Roman" pitchFamily="18" charset="0"/>
                <a:cs typeface="Arial" pitchFamily="34" charset="0"/>
              </a:rPr>
              <a:t> Н</a:t>
            </a:r>
            <a:r>
              <a:rPr lang="ru-RU" sz="2800" b="1" baseline="-30000" dirty="0" smtClean="0">
                <a:latin typeface="Arial" pitchFamily="34" charset="0"/>
                <a:ea typeface="Times New Roman" pitchFamily="18" charset="0"/>
                <a:cs typeface="Arial" pitchFamily="34" charset="0"/>
                <a:sym typeface="Symbol" pitchFamily="18" charset="2"/>
              </a:rPr>
              <a:t>3</a:t>
            </a:r>
            <a:r>
              <a:rPr lang="ru-RU" sz="2800" b="1" dirty="0" smtClean="0">
                <a:latin typeface="Arial" pitchFamily="34" charset="0"/>
                <a:ea typeface="Times New Roman" pitchFamily="18" charset="0"/>
                <a:cs typeface="Arial" pitchFamily="34" charset="0"/>
                <a:sym typeface="Symbol" pitchFamily="18" charset="2"/>
              </a:rPr>
              <a:t>O</a:t>
            </a:r>
            <a:r>
              <a:rPr lang="ru-RU" sz="2800" b="1" baseline="30000" dirty="0" smtClean="0">
                <a:latin typeface="Arial" pitchFamily="34" charset="0"/>
                <a:ea typeface="Times New Roman" pitchFamily="18" charset="0"/>
                <a:cs typeface="Arial" pitchFamily="34" charset="0"/>
                <a:sym typeface="Symbol" pitchFamily="18" charset="2"/>
              </a:rPr>
              <a:t>+</a:t>
            </a:r>
            <a:r>
              <a:rPr lang="ru-RU" sz="2800" b="1" dirty="0" smtClean="0">
                <a:latin typeface="Arial" pitchFamily="34" charset="0"/>
                <a:ea typeface="Times New Roman" pitchFamily="18" charset="0"/>
                <a:cs typeface="Arial" pitchFamily="34" charset="0"/>
                <a:sym typeface="Symbol" pitchFamily="18" charset="2"/>
              </a:rPr>
              <a:t> + О</a:t>
            </a:r>
            <a:r>
              <a:rPr lang="ru-RU" sz="2800" b="1" baseline="-30000" dirty="0" smtClean="0">
                <a:latin typeface="Arial" pitchFamily="34" charset="0"/>
                <a:ea typeface="Times New Roman" pitchFamily="18" charset="0"/>
                <a:cs typeface="Arial" pitchFamily="34" charset="0"/>
                <a:sym typeface="Symbol" pitchFamily="18" charset="2"/>
              </a:rPr>
              <a:t>2</a:t>
            </a:r>
            <a:r>
              <a:rPr lang="ru-RU" sz="2800" b="1" baseline="30000" dirty="0" smtClean="0">
                <a:latin typeface="Arial" pitchFamily="34" charset="0"/>
                <a:ea typeface="Times New Roman" pitchFamily="18" charset="0"/>
                <a:cs typeface="Arial" pitchFamily="34" charset="0"/>
                <a:sym typeface="Symbol" pitchFamily="18" charset="2"/>
              </a:rPr>
              <a:t>–</a:t>
            </a:r>
            <a:endParaRPr lang="ru-RU" sz="2800" b="1" dirty="0" smtClean="0">
              <a:latin typeface="Arial" pitchFamily="34" charset="0"/>
              <a:cs typeface="Arial" pitchFamily="34" charset="0"/>
              <a:sym typeface="Symbol" pitchFamily="18" charset="2"/>
            </a:endParaRPr>
          </a:p>
          <a:p>
            <a:pPr lvl="0" algn="just" eaLnBrk="0" fontAlgn="base" hangingPunct="0">
              <a:lnSpc>
                <a:spcPct val="85000"/>
              </a:lnSpc>
              <a:spcBef>
                <a:spcPct val="0"/>
              </a:spcBef>
              <a:spcAft>
                <a:spcPct val="0"/>
              </a:spcAft>
            </a:pPr>
            <a:r>
              <a:rPr lang="ru-RU" sz="2800" b="1" u="sng" dirty="0" smtClean="0">
                <a:latin typeface="Arial" pitchFamily="34" charset="0"/>
                <a:ea typeface="Times New Roman" pitchFamily="18" charset="0"/>
                <a:cs typeface="Arial" pitchFamily="34" charset="0"/>
                <a:sym typeface="Symbol" pitchFamily="18" charset="2"/>
              </a:rPr>
              <a:t>не происходит</a:t>
            </a:r>
            <a:r>
              <a:rPr lang="ru-RU" sz="2800" b="1" dirty="0" smtClean="0">
                <a:latin typeface="Arial" pitchFamily="34" charset="0"/>
                <a:ea typeface="Times New Roman" pitchFamily="18" charset="0"/>
                <a:cs typeface="Arial" pitchFamily="34" charset="0"/>
                <a:sym typeface="Symbol" pitchFamily="18" charset="2"/>
              </a:rPr>
              <a:t> потому, что в обычных условиях концентрация ионов не достаточна для реализации этой реакции.</a:t>
            </a:r>
          </a:p>
        </p:txBody>
      </p:sp>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29699" name="Picture 3"/>
          <p:cNvPicPr>
            <a:picLocks noChangeAspect="1" noChangeArrowheads="1"/>
          </p:cNvPicPr>
          <p:nvPr/>
        </p:nvPicPr>
        <p:blipFill>
          <a:blip r:embed="rId3" cstate="print"/>
          <a:srcRect/>
          <a:stretch>
            <a:fillRect/>
          </a:stretch>
        </p:blipFill>
        <p:spPr bwMode="auto">
          <a:xfrm>
            <a:off x="214282" y="5072074"/>
            <a:ext cx="2831524" cy="1643074"/>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8" name="Прямоугольник 17"/>
          <p:cNvSpPr/>
          <p:nvPr/>
        </p:nvSpPr>
        <p:spPr>
          <a:xfrm>
            <a:off x="142844" y="289876"/>
            <a:ext cx="8858312" cy="4853636"/>
          </a:xfrm>
          <a:prstGeom prst="rect">
            <a:avLst/>
          </a:prstGeom>
        </p:spPr>
        <p:txBody>
          <a:bodyPr wrap="square">
            <a:spAutoFit/>
          </a:bodyPr>
          <a:lstStyle/>
          <a:p>
            <a:pPr indent="452438" algn="just">
              <a:lnSpc>
                <a:spcPct val="85000"/>
              </a:lnSpc>
              <a:tabLst>
                <a:tab pos="355600" algn="l"/>
              </a:tabLst>
            </a:pPr>
            <a:r>
              <a:rPr lang="ru-RU" sz="2800" b="1" dirty="0" smtClean="0">
                <a:latin typeface="Arial" pitchFamily="34" charset="0"/>
                <a:cs typeface="Arial" pitchFamily="34" charset="0"/>
              </a:rPr>
              <a:t>Возможность распада растворённого вещества на ионы определяется его природой. </a:t>
            </a:r>
            <a:r>
              <a:rPr lang="ru-RU" sz="2800" b="1"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Распадаются на ионы </a:t>
            </a:r>
            <a:r>
              <a:rPr lang="ru-RU" sz="2800" b="1" dirty="0" smtClean="0">
                <a:latin typeface="Arial" pitchFamily="34" charset="0"/>
                <a:cs typeface="Arial" pitchFamily="34" charset="0"/>
              </a:rPr>
              <a:t>немолекулярные (</a:t>
            </a: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ионные</a:t>
            </a:r>
            <a:r>
              <a:rPr lang="ru-RU" sz="2800" b="1" dirty="0" smtClean="0">
                <a:latin typeface="Arial" pitchFamily="34" charset="0"/>
                <a:cs typeface="Arial" pitchFamily="34" charset="0"/>
              </a:rPr>
              <a:t>) соединения (например, </a:t>
            </a:r>
            <a:r>
              <a:rPr lang="en-US" sz="2800" b="1" dirty="0" smtClean="0">
                <a:latin typeface="Arial" pitchFamily="34" charset="0"/>
                <a:cs typeface="Arial" pitchFamily="34" charset="0"/>
              </a:rPr>
              <a:t>Na</a:t>
            </a:r>
            <a:r>
              <a:rPr lang="ru-RU" sz="2800" b="1" dirty="0" smtClean="0">
                <a:latin typeface="Arial" pitchFamily="34" charset="0"/>
                <a:cs typeface="Arial" pitchFamily="34" charset="0"/>
              </a:rPr>
              <a:t>С</a:t>
            </a:r>
            <a:r>
              <a:rPr lang="en-US" sz="2800" b="1" dirty="0" smtClean="0">
                <a:latin typeface="Arial" pitchFamily="34" charset="0"/>
                <a:cs typeface="Arial" pitchFamily="34" charset="0"/>
              </a:rPr>
              <a:t>l</a:t>
            </a:r>
            <a:r>
              <a:rPr lang="ru-RU" sz="2800" b="1" dirty="0" smtClean="0">
                <a:latin typeface="Arial" pitchFamily="34" charset="0"/>
                <a:cs typeface="Arial" pitchFamily="34" charset="0"/>
              </a:rPr>
              <a:t>) и молекулярные соединения </a:t>
            </a: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с ковалентными сильно полярными связями</a:t>
            </a:r>
            <a:r>
              <a:rPr lang="ru-RU" sz="2800" b="1" dirty="0" smtClean="0">
                <a:latin typeface="Arial" pitchFamily="34" charset="0"/>
                <a:cs typeface="Arial" pitchFamily="34" charset="0"/>
              </a:rPr>
              <a:t> (например, НС</a:t>
            </a:r>
            <a:r>
              <a:rPr lang="en-US" sz="2800" b="1" dirty="0" smtClean="0">
                <a:latin typeface="Arial" pitchFamily="34" charset="0"/>
                <a:cs typeface="Arial" pitchFamily="34" charset="0"/>
              </a:rPr>
              <a:t>l</a:t>
            </a:r>
            <a:r>
              <a:rPr lang="ru-RU" sz="2800" b="1" dirty="0" smtClean="0">
                <a:latin typeface="Arial" pitchFamily="34" charset="0"/>
                <a:cs typeface="Arial" pitchFamily="34" charset="0"/>
              </a:rPr>
              <a:t>). Ионными соединениями являются и твёрдые щёлочи, поэтому их водные растворы также проводят электрический ток. Соли, щёлочи электропроводны не только в растворах, но и в расплавах. При плавлении кристаллическая решётка разрушается и ионы начинают относительно свободно перемещаться.</a:t>
            </a:r>
          </a:p>
        </p:txBody>
      </p:sp>
      <p:pic>
        <p:nvPicPr>
          <p:cNvPr id="44035" name="Picture 3" descr="D:\23.05.13-домашние документы\Виртуальные лекции 2015\Химия\сложные в-ва\основания\натрия\NaOH-2.png"/>
          <p:cNvPicPr>
            <a:picLocks noChangeAspect="1" noChangeArrowheads="1"/>
          </p:cNvPicPr>
          <p:nvPr/>
        </p:nvPicPr>
        <p:blipFill>
          <a:blip r:embed="rId4" cstate="print"/>
          <a:srcRect/>
          <a:stretch>
            <a:fillRect/>
          </a:stretch>
        </p:blipFill>
        <p:spPr bwMode="auto">
          <a:xfrm>
            <a:off x="3286116" y="5143464"/>
            <a:ext cx="2280333" cy="1714536"/>
          </a:xfrm>
          <a:prstGeom prst="rect">
            <a:avLst/>
          </a:prstGeom>
          <a:noFill/>
        </p:spPr>
      </p:pic>
      <p:pic>
        <p:nvPicPr>
          <p:cNvPr id="44036" name="Picture 4"/>
          <p:cNvPicPr>
            <a:picLocks noChangeAspect="1" noChangeArrowheads="1"/>
          </p:cNvPicPr>
          <p:nvPr/>
        </p:nvPicPr>
        <p:blipFill>
          <a:blip r:embed="rId5" cstate="print"/>
          <a:srcRect/>
          <a:stretch>
            <a:fillRect/>
          </a:stretch>
        </p:blipFill>
        <p:spPr bwMode="auto">
          <a:xfrm>
            <a:off x="5929322" y="5786454"/>
            <a:ext cx="1058449" cy="785818"/>
          </a:xfrm>
          <a:prstGeom prst="roundRect">
            <a:avLst/>
          </a:prstGeom>
          <a:noFill/>
          <a:ln w="9525">
            <a:noFill/>
            <a:miter lim="800000"/>
            <a:headEnd/>
            <a:tailEnd/>
          </a:ln>
          <a:effectLst/>
        </p:spPr>
      </p:pic>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домой 19">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 name="Picture 10" descr="D:\23.05.13-домашние документы\Лаб. раб YES\Виртуальные лабораторные YES\Анимашки и картинки\Планеты, каметы и др\Строение Земли\25341655.gif"/>
          <p:cNvPicPr>
            <a:picLocks noChangeAspect="1" noChangeArrowheads="1" noCrop="1"/>
          </p:cNvPicPr>
          <p:nvPr/>
        </p:nvPicPr>
        <p:blipFill>
          <a:blip r:embed="rId2" cstate="print"/>
          <a:srcRect/>
          <a:stretch>
            <a:fillRect/>
          </a:stretch>
        </p:blipFill>
        <p:spPr bwMode="auto">
          <a:xfrm>
            <a:off x="142844" y="5212494"/>
            <a:ext cx="1214446" cy="1223434"/>
          </a:xfrm>
          <a:prstGeom prst="rect">
            <a:avLst/>
          </a:prstGeom>
          <a:noFill/>
        </p:spPr>
      </p:pic>
      <p:pic>
        <p:nvPicPr>
          <p:cNvPr id="5132" name="Picture 12" descr="D:\23.05.13-домашние документы\Лаб. раб YES\Виртуальные лабораторные YES\Анимашки и картинки\Ледовитый океан\Северный Ледовитый океан скоро перестанет быть ледовитым.jpg"/>
          <p:cNvPicPr>
            <a:picLocks noChangeAspect="1" noChangeArrowheads="1"/>
          </p:cNvPicPr>
          <p:nvPr/>
        </p:nvPicPr>
        <p:blipFill>
          <a:blip r:embed="rId3" cstate="print"/>
          <a:srcRect b="10937"/>
          <a:stretch>
            <a:fillRect/>
          </a:stretch>
        </p:blipFill>
        <p:spPr bwMode="auto">
          <a:xfrm>
            <a:off x="5580112" y="4906181"/>
            <a:ext cx="2815710" cy="1880812"/>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2" name="Управляющая кнопка: домой 21">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6" name="Прямоугольник 25"/>
          <p:cNvSpPr/>
          <p:nvPr/>
        </p:nvSpPr>
        <p:spPr>
          <a:xfrm>
            <a:off x="142844" y="49106"/>
            <a:ext cx="8858312" cy="5219891"/>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Наибольшие запасы воды содержатся в гидросфере – 96 % в мировом океане, остальные запасы воды – это реки, озера, ледники, подземные и почвенные воды; 3 % воды – пресные (причем 80 % этой воды находится в виде льда на вершинах гор и ледников на полюсах Земли). Вода покрывает 80% поверхности Земли и содержится в ее горных породах и минералах, почве, растениях, атмосфере. Она является наиболее изученным соединением; ее свойства использованы при определении единиц измерения физических величин (плотность, температур</a:t>
            </a:r>
            <a:r>
              <a:rPr lang="ru-RU" sz="2800" b="1" dirty="0" smtClean="0">
                <a:solidFill>
                  <a:schemeClr val="bg1"/>
                </a:solidFill>
                <a:latin typeface="Arial" pitchFamily="34" charset="0"/>
                <a:ea typeface="Times New Roman" pitchFamily="18" charset="0"/>
                <a:cs typeface="Arial" pitchFamily="34" charset="0"/>
              </a:rPr>
              <a:t>а</a:t>
            </a:r>
            <a:r>
              <a:rPr lang="ru-RU" sz="2800" b="1" dirty="0" smtClean="0">
                <a:latin typeface="Arial" pitchFamily="34" charset="0"/>
                <a:ea typeface="Times New Roman" pitchFamily="18" charset="0"/>
                <a:cs typeface="Arial" pitchFamily="34" charset="0"/>
              </a:rPr>
              <a:t>, теплота и теплоемкость).</a:t>
            </a:r>
            <a:endParaRPr lang="ru-RU" sz="2800" b="1" dirty="0" smtClean="0">
              <a:latin typeface="Arial" pitchFamily="34" charset="0"/>
              <a:cs typeface="Arial" pitchFamily="34" charset="0"/>
            </a:endParaRPr>
          </a:p>
        </p:txBody>
      </p:sp>
      <p:pic>
        <p:nvPicPr>
          <p:cNvPr id="1026" name="Picture 2" descr="D:\диск D\25.12.20-домашние документы\Лаб. раб YES-14.01.20\Виртуальные лабораторные YES\Анимашки и картинки\Вода, жидкости,\Водопады\_yapfiles.ru.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791072" y="5213176"/>
            <a:ext cx="3429000" cy="1600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2" name="Picture 1"/>
          <p:cNvPicPr>
            <a:picLocks noChangeAspect="1" noChangeArrowheads="1"/>
          </p:cNvPicPr>
          <p:nvPr/>
        </p:nvPicPr>
        <p:blipFill>
          <a:blip r:embed="rId2" cstate="print"/>
          <a:srcRect/>
          <a:stretch>
            <a:fillRect/>
          </a:stretch>
        </p:blipFill>
        <p:spPr bwMode="auto">
          <a:xfrm>
            <a:off x="6500826" y="2634173"/>
            <a:ext cx="2571736" cy="2723653"/>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57699" name="Picture 3" descr="D:\23.05.13-домашние документы\Лаб. раб YES\Виртуальные лабораторные YES\Анимашки и картинки\Химия\Атомы и молекулы\атомы и молекулы-анимашки\Молекула бензола.gif"/>
          <p:cNvPicPr>
            <a:picLocks noChangeAspect="1" noChangeArrowheads="1" noCrop="1"/>
          </p:cNvPicPr>
          <p:nvPr/>
        </p:nvPicPr>
        <p:blipFill>
          <a:blip r:embed="rId3" cstate="print"/>
          <a:srcRect/>
          <a:stretch>
            <a:fillRect/>
          </a:stretch>
        </p:blipFill>
        <p:spPr bwMode="auto">
          <a:xfrm>
            <a:off x="71406" y="2928934"/>
            <a:ext cx="3067050" cy="2619375"/>
          </a:xfrm>
          <a:prstGeom prst="rect">
            <a:avLst/>
          </a:prstGeom>
          <a:noFill/>
        </p:spPr>
      </p:pic>
      <p:sp>
        <p:nvSpPr>
          <p:cNvPr id="18" name="Прямоугольник 17"/>
          <p:cNvSpPr/>
          <p:nvPr/>
        </p:nvSpPr>
        <p:spPr>
          <a:xfrm>
            <a:off x="-32" y="5631783"/>
            <a:ext cx="3286148" cy="1154803"/>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2700" b="1" dirty="0"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cs typeface="Arial" pitchFamily="34" charset="0"/>
              </a:rPr>
              <a:t>Бензол (С</a:t>
            </a:r>
            <a:r>
              <a:rPr lang="ru-RU" sz="2700" b="1" baseline="-25000" dirty="0"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cs typeface="Arial" pitchFamily="34" charset="0"/>
              </a:rPr>
              <a:t>6</a:t>
            </a:r>
            <a:r>
              <a:rPr lang="ru-RU" sz="2700" b="1" dirty="0"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cs typeface="Arial" pitchFamily="34" charset="0"/>
              </a:rPr>
              <a:t>Н</a:t>
            </a:r>
            <a:r>
              <a:rPr lang="ru-RU" sz="2700" b="1" baseline="-25000" dirty="0"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cs typeface="Arial" pitchFamily="34" charset="0"/>
              </a:rPr>
              <a:t>6</a:t>
            </a:r>
            <a:r>
              <a:rPr lang="ru-RU" sz="2700" b="1" dirty="0"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cs typeface="Arial" pitchFamily="34" charset="0"/>
              </a:rPr>
              <a:t>) – неполярная молекула</a:t>
            </a:r>
            <a:endParaRPr lang="ru-RU" sz="2700" b="1" dirty="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endParaRPr>
          </a:p>
        </p:txBody>
      </p:sp>
      <p:pic>
        <p:nvPicPr>
          <p:cNvPr id="19"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20" name="Rectangle 1"/>
          <p:cNvSpPr>
            <a:spLocks noChangeArrowheads="1"/>
          </p:cNvSpPr>
          <p:nvPr/>
        </p:nvSpPr>
        <p:spPr bwMode="auto">
          <a:xfrm>
            <a:off x="142844" y="-24"/>
            <a:ext cx="8858312" cy="26561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449263" algn="just" fontAlgn="base">
              <a:lnSpc>
                <a:spcPct val="85000"/>
              </a:lnSpc>
              <a:spcBef>
                <a:spcPct val="0"/>
              </a:spcBef>
              <a:spcAft>
                <a:spcPct val="0"/>
              </a:spcAft>
            </a:pPr>
            <a:r>
              <a:rPr kumimoji="0" lang="ru-RU" sz="28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Распад электролита на ионы</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8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происходит под влиянием растворителя</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имеющего </a:t>
            </a:r>
            <a:r>
              <a:rPr kumimoji="0" lang="ru-RU" sz="2800" b="1" i="1" u="none" strike="noStrike" cap="none" normalizeH="0" baseline="0" dirty="0" smtClean="0">
                <a:ln>
                  <a:noFill/>
                </a:ln>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полярные </a:t>
            </a:r>
            <a:r>
              <a:rPr kumimoji="0" lang="ru-RU" sz="2800" b="1" i="0" u="none" strike="noStrike" cap="none" normalizeH="0" baseline="0" dirty="0" smtClean="0">
                <a:ln>
                  <a:noFill/>
                </a:ln>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молекулы</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Поэтому раствор хлорида натрия в воде (полярный растворитель) </a:t>
            </a:r>
            <a:r>
              <a:rPr kumimoji="0" lang="ru-RU" sz="28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электропрово</a:t>
            </a:r>
            <a:r>
              <a:rPr kumimoji="0" lang="en-US"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ru-RU" sz="28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ден</a:t>
            </a:r>
            <a:r>
              <a:rPr kumimoji="0" lang="en-US"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и </a:t>
            </a:r>
            <a:r>
              <a:rPr kumimoji="0" lang="ru-RU" sz="28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диссоциирует</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на ионы, а раствор этого же вещества в бензоле (неполярный растворитель) не проводит </a:t>
            </a:r>
            <a:r>
              <a:rPr lang="ru-RU" sz="2800" b="1" dirty="0" smtClean="0">
                <a:latin typeface="Arial" pitchFamily="34" charset="0"/>
                <a:ea typeface="Times New Roman" pitchFamily="18" charset="0"/>
                <a:cs typeface="Arial" pitchFamily="34" charset="0"/>
              </a:rPr>
              <a:t>ток и не </a:t>
            </a:r>
            <a:r>
              <a:rPr lang="ru-RU" sz="2800" b="1" dirty="0" err="1" smtClean="0">
                <a:latin typeface="Arial" pitchFamily="34" charset="0"/>
                <a:ea typeface="Times New Roman" pitchFamily="18" charset="0"/>
                <a:cs typeface="Arial" pitchFamily="34" charset="0"/>
              </a:rPr>
              <a:t>диссоциирует</a:t>
            </a:r>
            <a:r>
              <a:rPr lang="ru-RU" sz="2800" b="1" dirty="0" smtClean="0">
                <a:latin typeface="Arial" pitchFamily="34" charset="0"/>
                <a:ea typeface="Times New Roman" pitchFamily="18" charset="0"/>
                <a:cs typeface="Arial" pitchFamily="34" charset="0"/>
              </a:rPr>
              <a:t> на ионы.</a:t>
            </a:r>
            <a:endParaRPr kumimoji="0" lang="ru-RU" sz="2800" b="1" i="0" u="none" strike="noStrike" cap="none" normalizeH="0" baseline="0" dirty="0" smtClean="0">
              <a:ln>
                <a:noFill/>
              </a:ln>
              <a:solidFill>
                <a:schemeClr val="tx1"/>
              </a:solidFill>
              <a:effectLst/>
              <a:latin typeface="Arial" pitchFamily="34" charset="0"/>
              <a:cs typeface="Arial" pitchFamily="34" charset="0"/>
            </a:endParaRPr>
          </a:p>
        </p:txBody>
      </p:sp>
      <p:pic>
        <p:nvPicPr>
          <p:cNvPr id="157702" name="Picture 6"/>
          <p:cNvPicPr>
            <a:picLocks noChangeAspect="1" noChangeArrowheads="1"/>
          </p:cNvPicPr>
          <p:nvPr/>
        </p:nvPicPr>
        <p:blipFill>
          <a:blip r:embed="rId5" cstate="print"/>
          <a:srcRect/>
          <a:stretch>
            <a:fillRect/>
          </a:stretch>
        </p:blipFill>
        <p:spPr bwMode="auto">
          <a:xfrm>
            <a:off x="2928926" y="2786057"/>
            <a:ext cx="3571900" cy="2154093"/>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57708" name="Picture 12"/>
          <p:cNvPicPr>
            <a:picLocks noChangeAspect="1" noChangeArrowheads="1"/>
          </p:cNvPicPr>
          <p:nvPr/>
        </p:nvPicPr>
        <p:blipFill>
          <a:blip r:embed="rId6" cstate="print"/>
          <a:srcRect/>
          <a:stretch>
            <a:fillRect/>
          </a:stretch>
        </p:blipFill>
        <p:spPr bwMode="auto">
          <a:xfrm>
            <a:off x="4209566" y="4929198"/>
            <a:ext cx="2613385" cy="1785950"/>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2" name="Управляющая кнопка: домой 21">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71414"/>
            <a:ext cx="8858312" cy="4827475"/>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В зависимости от того, какой ион реакции диссоциации вступает в дальнейшее взаимодействие, вода может вести себя как кислота, если реагирует Н</a:t>
            </a:r>
            <a:r>
              <a:rPr lang="ru-RU" sz="2800" b="1" baseline="-30000" dirty="0" smtClean="0">
                <a:latin typeface="Arial" pitchFamily="34" charset="0"/>
                <a:ea typeface="Times New Roman" pitchFamily="18" charset="0"/>
                <a:cs typeface="Arial" pitchFamily="34" charset="0"/>
              </a:rPr>
              <a:t>3</a:t>
            </a:r>
            <a:r>
              <a:rPr lang="ru-RU" sz="2800" b="1" dirty="0" smtClean="0">
                <a:latin typeface="Arial" pitchFamily="34" charset="0"/>
                <a:ea typeface="Times New Roman" pitchFamily="18" charset="0"/>
                <a:cs typeface="Arial" pitchFamily="34" charset="0"/>
              </a:rPr>
              <a:t>O</a:t>
            </a:r>
            <a:r>
              <a:rPr lang="ru-RU" sz="2800" b="1" baseline="30000" dirty="0" smtClean="0">
                <a:latin typeface="Arial" pitchFamily="34" charset="0"/>
                <a:ea typeface="Times New Roman" pitchFamily="18" charset="0"/>
                <a:cs typeface="Arial" pitchFamily="34" charset="0"/>
              </a:rPr>
              <a:t>+</a:t>
            </a:r>
            <a:r>
              <a:rPr lang="ru-RU" sz="2800" b="1" dirty="0" smtClean="0">
                <a:latin typeface="Arial" pitchFamily="34" charset="0"/>
                <a:ea typeface="Times New Roman" pitchFamily="18" charset="0"/>
                <a:cs typeface="Arial" pitchFamily="34" charset="0"/>
              </a:rPr>
              <a:t>, или как основание – ОН</a:t>
            </a:r>
            <a:r>
              <a:rPr lang="ru-RU" sz="2800" b="1" baseline="30000" dirty="0" smtClean="0">
                <a:latin typeface="Arial" pitchFamily="34" charset="0"/>
                <a:ea typeface="Times New Roman" pitchFamily="18" charset="0"/>
                <a:cs typeface="Arial" pitchFamily="34" charset="0"/>
              </a:rPr>
              <a:t>–</a:t>
            </a:r>
            <a:r>
              <a:rPr lang="ru-RU" sz="2800" b="1" dirty="0" smtClean="0">
                <a:latin typeface="Arial" pitchFamily="34" charset="0"/>
                <a:ea typeface="Times New Roman" pitchFamily="18" charset="0"/>
                <a:cs typeface="Arial" pitchFamily="34" charset="0"/>
              </a:rPr>
              <a:t>, т.е. </a:t>
            </a:r>
            <a:r>
              <a:rPr lang="ru-RU" sz="2800" b="1" dirty="0"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вода</a:t>
            </a:r>
            <a:r>
              <a:rPr lang="ru-RU" sz="2800" b="1" dirty="0" smtClean="0">
                <a:latin typeface="Arial" pitchFamily="34" charset="0"/>
                <a:ea typeface="Times New Roman" pitchFamily="18" charset="0"/>
                <a:cs typeface="Arial" pitchFamily="34" charset="0"/>
              </a:rPr>
              <a:t> </a:t>
            </a:r>
            <a:r>
              <a:rPr lang="ru-RU" sz="2800" b="1" u="sng" dirty="0" smtClean="0">
                <a:latin typeface="Arial" pitchFamily="34" charset="0"/>
                <a:ea typeface="Times New Roman" pitchFamily="18" charset="0"/>
                <a:cs typeface="Arial" pitchFamily="34" charset="0"/>
              </a:rPr>
              <a:t>обладает</a:t>
            </a:r>
            <a:r>
              <a:rPr lang="ru-RU" sz="2800" b="1" dirty="0" smtClean="0">
                <a:latin typeface="Arial" pitchFamily="34" charset="0"/>
                <a:ea typeface="Times New Roman" pitchFamily="18" charset="0"/>
                <a:cs typeface="Arial" pitchFamily="34" charset="0"/>
              </a:rPr>
              <a:t> </a:t>
            </a:r>
            <a:r>
              <a:rPr lang="ru-RU" sz="2800" b="1" u="sng" dirty="0" err="1"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амфотерными</a:t>
            </a:r>
            <a:r>
              <a:rPr lang="ru-RU" sz="2800" b="1" u="sng"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свойствами</a:t>
            </a:r>
            <a:r>
              <a:rPr lang="ru-RU" sz="2800" b="1" dirty="0" smtClean="0">
                <a:latin typeface="Arial" pitchFamily="34" charset="0"/>
                <a:ea typeface="Times New Roman" pitchFamily="18" charset="0"/>
                <a:cs typeface="Arial" pitchFamily="34" charset="0"/>
              </a:rPr>
              <a:t>. Поэтому в растворе всегда существует равновесие:</a:t>
            </a:r>
            <a:endParaRPr lang="ru-RU" sz="2800" b="1" dirty="0" smtClean="0">
              <a:latin typeface="Arial" pitchFamily="34" charset="0"/>
              <a:cs typeface="Arial" pitchFamily="34" charset="0"/>
            </a:endParaRPr>
          </a:p>
          <a:p>
            <a:pPr lvl="0" algn="ctr" eaLnBrk="0" fontAlgn="base" hangingPunct="0">
              <a:lnSpc>
                <a:spcPct val="85000"/>
              </a:lnSpc>
              <a:spcBef>
                <a:spcPct val="0"/>
              </a:spcBef>
              <a:spcAft>
                <a:spcPct val="0"/>
              </a:spcAft>
            </a:pPr>
            <a:r>
              <a:rPr lang="ru-RU" sz="3000" b="1"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Н</a:t>
            </a:r>
            <a:r>
              <a:rPr lang="ru-RU" sz="3000" b="1" baseline="-30000"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2</a:t>
            </a:r>
            <a:r>
              <a:rPr lang="ru-RU" sz="3000" b="1"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O   +   Н</a:t>
            </a:r>
            <a:r>
              <a:rPr lang="ru-RU" sz="3000" b="1" baseline="-30000"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2</a:t>
            </a:r>
            <a:r>
              <a:rPr lang="ru-RU" sz="3000" b="1"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O   </a:t>
            </a:r>
            <a:r>
              <a:rPr lang="ru-RU" sz="3000" b="1"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a:t>
            </a:r>
            <a:r>
              <a:rPr lang="ru-RU" sz="3000" b="1"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3000" b="1"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  Н</a:t>
            </a:r>
            <a:r>
              <a:rPr lang="ru-RU" sz="3000" b="1" baseline="-30000"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3</a:t>
            </a:r>
            <a:r>
              <a:rPr lang="ru-RU" sz="3000" b="1"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O</a:t>
            </a:r>
            <a:r>
              <a:rPr lang="ru-RU" sz="3000" b="1" baseline="30000"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a:t>
            </a:r>
            <a:r>
              <a:rPr lang="ru-RU" sz="3000" b="1"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   +   ОН</a:t>
            </a:r>
            <a:r>
              <a:rPr lang="ru-RU" sz="3000" b="1" baseline="30000"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a:t>
            </a:r>
            <a:r>
              <a:rPr lang="ru-RU" sz="3000" b="1"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a:t>
            </a:r>
            <a:endParaRPr lang="ru-RU" sz="3000" b="1" dirty="0" smtClean="0">
              <a:solidFill>
                <a:srgbClr val="9D2349"/>
              </a:solidFill>
              <a:effectLst>
                <a:outerShdw blurRad="38100" dist="38100" dir="2700000" algn="tl">
                  <a:srgbClr val="000000">
                    <a:alpha val="43137"/>
                  </a:srgbClr>
                </a:outerShdw>
              </a:effectLst>
              <a:latin typeface="Arial" pitchFamily="34" charset="0"/>
              <a:cs typeface="Arial" pitchFamily="34" charset="0"/>
              <a:sym typeface="Symbol" pitchFamily="18" charset="2"/>
            </a:endParaRPr>
          </a:p>
          <a:p>
            <a:pPr lvl="0" eaLnBrk="0" fontAlgn="base" hangingPunct="0">
              <a:lnSpc>
                <a:spcPct val="85000"/>
              </a:lnSpc>
              <a:spcBef>
                <a:spcPct val="0"/>
              </a:spcBef>
              <a:spcAft>
                <a:spcPct val="0"/>
              </a:spcAft>
            </a:pPr>
            <a:r>
              <a:rPr lang="ru-RU" sz="2600" b="1" dirty="0" smtClean="0">
                <a:latin typeface="Arial" pitchFamily="34" charset="0"/>
                <a:ea typeface="Times New Roman" pitchFamily="18" charset="0"/>
                <a:cs typeface="Arial" pitchFamily="34" charset="0"/>
                <a:sym typeface="Symbol" pitchFamily="18" charset="2"/>
              </a:rPr>
              <a:t>                </a:t>
            </a:r>
            <a:r>
              <a:rPr lang="ru-RU" sz="2600" b="1" dirty="0" err="1" smtClean="0">
                <a:latin typeface="Arial" pitchFamily="34" charset="0"/>
                <a:ea typeface="Times New Roman" pitchFamily="18" charset="0"/>
                <a:cs typeface="Arial" pitchFamily="34" charset="0"/>
                <a:sym typeface="Symbol" pitchFamily="18" charset="2"/>
              </a:rPr>
              <a:t>осн</a:t>
            </a:r>
            <a:r>
              <a:rPr lang="ru-RU" sz="2600" b="1" dirty="0" smtClean="0">
                <a:latin typeface="Arial" pitchFamily="34" charset="0"/>
                <a:ea typeface="Times New Roman" pitchFamily="18" charset="0"/>
                <a:cs typeface="Arial" pitchFamily="34" charset="0"/>
                <a:sym typeface="Symbol" pitchFamily="18" charset="2"/>
              </a:rPr>
              <a:t>. 1     </a:t>
            </a:r>
            <a:r>
              <a:rPr lang="ru-RU" sz="2600" b="1" dirty="0" err="1" smtClean="0">
                <a:latin typeface="Arial" pitchFamily="34" charset="0"/>
                <a:ea typeface="Times New Roman" pitchFamily="18" charset="0"/>
                <a:cs typeface="Arial" pitchFamily="34" charset="0"/>
                <a:sym typeface="Symbol" pitchFamily="18" charset="2"/>
              </a:rPr>
              <a:t>кисл</a:t>
            </a:r>
            <a:r>
              <a:rPr lang="ru-RU" sz="2600" b="1" dirty="0" smtClean="0">
                <a:latin typeface="Arial" pitchFamily="34" charset="0"/>
                <a:ea typeface="Times New Roman" pitchFamily="18" charset="0"/>
                <a:cs typeface="Arial" pitchFamily="34" charset="0"/>
                <a:sym typeface="Symbol" pitchFamily="18" charset="2"/>
              </a:rPr>
              <a:t>. 1       </a:t>
            </a:r>
            <a:r>
              <a:rPr lang="ru-RU" sz="2600" b="1" dirty="0" err="1" smtClean="0">
                <a:latin typeface="Arial" pitchFamily="34" charset="0"/>
                <a:ea typeface="Times New Roman" pitchFamily="18" charset="0"/>
                <a:cs typeface="Arial" pitchFamily="34" charset="0"/>
                <a:sym typeface="Symbol" pitchFamily="18" charset="2"/>
              </a:rPr>
              <a:t>осн</a:t>
            </a:r>
            <a:r>
              <a:rPr lang="ru-RU" sz="2600" b="1" dirty="0" smtClean="0">
                <a:latin typeface="Arial" pitchFamily="34" charset="0"/>
                <a:ea typeface="Times New Roman" pitchFamily="18" charset="0"/>
                <a:cs typeface="Arial" pitchFamily="34" charset="0"/>
                <a:sym typeface="Symbol" pitchFamily="18" charset="2"/>
              </a:rPr>
              <a:t>. 2       </a:t>
            </a:r>
            <a:r>
              <a:rPr lang="ru-RU" sz="2600" b="1" dirty="0" err="1" smtClean="0">
                <a:latin typeface="Arial" pitchFamily="34" charset="0"/>
                <a:ea typeface="Times New Roman" pitchFamily="18" charset="0"/>
                <a:cs typeface="Arial" pitchFamily="34" charset="0"/>
                <a:sym typeface="Symbol" pitchFamily="18" charset="2"/>
              </a:rPr>
              <a:t>кисл</a:t>
            </a:r>
            <a:r>
              <a:rPr lang="ru-RU" sz="2600" b="1" dirty="0" smtClean="0">
                <a:latin typeface="Arial" pitchFamily="34" charset="0"/>
                <a:ea typeface="Times New Roman" pitchFamily="18" charset="0"/>
                <a:cs typeface="Arial" pitchFamily="34" charset="0"/>
                <a:sym typeface="Symbol" pitchFamily="18" charset="2"/>
              </a:rPr>
              <a:t>. 2</a:t>
            </a:r>
            <a:endParaRPr lang="ru-RU" sz="2600" b="1" dirty="0" smtClean="0">
              <a:latin typeface="Arial" pitchFamily="34" charset="0"/>
              <a:cs typeface="Arial" pitchFamily="34" charset="0"/>
              <a:sym typeface="Symbol" pitchFamily="18" charset="2"/>
            </a:endParaRPr>
          </a:p>
          <a:p>
            <a:pPr lvl="0" indent="450850" algn="just"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sym typeface="Symbol" pitchFamily="18" charset="2"/>
              </a:rPr>
              <a:t>В этой реакции </a:t>
            </a:r>
            <a:r>
              <a:rPr lang="ru-RU" sz="2800" b="1" u="sng" dirty="0" smtClean="0">
                <a:latin typeface="Arial" pitchFamily="34" charset="0"/>
                <a:ea typeface="Times New Roman" pitchFamily="18" charset="0"/>
                <a:cs typeface="Arial" pitchFamily="34" charset="0"/>
                <a:sym typeface="Symbol" pitchFamily="18" charset="2"/>
              </a:rPr>
              <a:t>молекула</a:t>
            </a:r>
            <a:r>
              <a:rPr lang="ru-RU" sz="2800" b="1" dirty="0" smtClean="0">
                <a:latin typeface="Arial" pitchFamily="34" charset="0"/>
                <a:ea typeface="Times New Roman" pitchFamily="18" charset="0"/>
                <a:cs typeface="Arial" pitchFamily="34" charset="0"/>
                <a:sym typeface="Symbol" pitchFamily="18" charset="2"/>
              </a:rPr>
              <a:t> </a:t>
            </a:r>
            <a:r>
              <a:rPr lang="ru-RU" sz="2800" b="1" dirty="0"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воды</a:t>
            </a:r>
            <a:r>
              <a:rPr lang="ru-RU" sz="2800" b="1" dirty="0" smtClean="0">
                <a:latin typeface="Arial" pitchFamily="34" charset="0"/>
                <a:ea typeface="Times New Roman" pitchFamily="18" charset="0"/>
                <a:cs typeface="Arial" pitchFamily="34" charset="0"/>
                <a:sym typeface="Symbol" pitchFamily="18" charset="2"/>
              </a:rPr>
              <a:t> действует как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кислота</a:t>
            </a:r>
            <a:r>
              <a:rPr lang="ru-RU" sz="2800" b="1" dirty="0" smtClean="0">
                <a:latin typeface="Arial" pitchFamily="34" charset="0"/>
                <a:ea typeface="Times New Roman" pitchFamily="18" charset="0"/>
                <a:cs typeface="Arial" pitchFamily="34" charset="0"/>
                <a:sym typeface="Symbol" pitchFamily="18" charset="2"/>
              </a:rPr>
              <a:t>, т. е. </a:t>
            </a:r>
            <a:r>
              <a:rPr lang="ru-RU" sz="2800" b="1" u="sng" dirty="0" smtClean="0">
                <a:latin typeface="Arial" pitchFamily="34" charset="0"/>
                <a:ea typeface="Times New Roman" pitchFamily="18" charset="0"/>
                <a:cs typeface="Arial" pitchFamily="34" charset="0"/>
                <a:sym typeface="Symbol" pitchFamily="18" charset="2"/>
              </a:rPr>
              <a:t>соединение, отдающее водород</a:t>
            </a:r>
            <a:r>
              <a:rPr lang="ru-RU" sz="2800" b="1" dirty="0" smtClean="0">
                <a:latin typeface="Arial" pitchFamily="34" charset="0"/>
                <a:ea typeface="Times New Roman" pitchFamily="18" charset="0"/>
                <a:cs typeface="Arial" pitchFamily="34" charset="0"/>
                <a:sym typeface="Symbol" pitchFamily="18" charset="2"/>
              </a:rPr>
              <a:t>, и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основание</a:t>
            </a:r>
            <a:r>
              <a:rPr lang="ru-RU" sz="2800" b="1" dirty="0" smtClean="0">
                <a:latin typeface="Arial" pitchFamily="34" charset="0"/>
                <a:ea typeface="Times New Roman" pitchFamily="18" charset="0"/>
                <a:cs typeface="Arial" pitchFamily="34" charset="0"/>
                <a:sym typeface="Symbol" pitchFamily="18" charset="2"/>
              </a:rPr>
              <a:t>, т. е. </a:t>
            </a:r>
            <a:r>
              <a:rPr lang="ru-RU" sz="2800" b="1" u="sng" dirty="0" smtClean="0">
                <a:latin typeface="Arial" pitchFamily="34" charset="0"/>
                <a:ea typeface="Times New Roman" pitchFamily="18" charset="0"/>
                <a:cs typeface="Arial" pitchFamily="34" charset="0"/>
                <a:sym typeface="Symbol" pitchFamily="18" charset="2"/>
              </a:rPr>
              <a:t>соединение, присоединяющее водород</a:t>
            </a:r>
            <a:r>
              <a:rPr lang="ru-RU" sz="2800" b="1" dirty="0" smtClean="0">
                <a:latin typeface="Arial" pitchFamily="34" charset="0"/>
                <a:ea typeface="Times New Roman" pitchFamily="18" charset="0"/>
                <a:cs typeface="Arial" pitchFamily="34" charset="0"/>
                <a:sym typeface="Symbol" pitchFamily="18" charset="2"/>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6625" name="Rectangle 1"/>
          <p:cNvSpPr>
            <a:spLocks noChangeArrowheads="1"/>
          </p:cNvSpPr>
          <p:nvPr/>
        </p:nvSpPr>
        <p:spPr bwMode="auto">
          <a:xfrm>
            <a:off x="142844" y="285728"/>
            <a:ext cx="8858312" cy="302236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85000"/>
              </a:lnSpc>
              <a:spcBef>
                <a:spcPct val="0"/>
              </a:spcBef>
              <a:spcAft>
                <a:spcPct val="0"/>
              </a:spcAft>
              <a:buClrTx/>
              <a:buSzTx/>
              <a:buFontTx/>
              <a:buNone/>
              <a:tabLst/>
            </a:pP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Насколько полно электролит </a:t>
            </a:r>
            <a:r>
              <a:rPr kumimoji="0" lang="ru-RU" sz="28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диссоциирует</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на ионы, показывает его </a:t>
            </a:r>
            <a:r>
              <a:rPr kumimoji="0" lang="ru-RU" sz="28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степень диссоциации</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которую обозначают греческой буквой </a:t>
            </a:r>
            <a:r>
              <a:rPr kumimoji="0" lang="ru-RU" sz="28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a:rPr>
              <a:t></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8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альфа</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ru-RU" sz="2800" b="1"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just" defTabSz="914400" rtl="0" eaLnBrk="0" fontAlgn="base" latinLnBrk="0" hangingPunct="0">
              <a:lnSpc>
                <a:spcPct val="85000"/>
              </a:lnSpc>
              <a:spcBef>
                <a:spcPct val="0"/>
              </a:spcBef>
              <a:spcAft>
                <a:spcPct val="0"/>
              </a:spcAft>
              <a:buClrTx/>
              <a:buSzTx/>
              <a:buFontTx/>
              <a:buNone/>
              <a:tabLst/>
            </a:pPr>
            <a:r>
              <a:rPr kumimoji="0" lang="ru-RU" sz="28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Степень диссоциации </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r>
              <a:rPr kumimoji="0" lang="ru-RU" sz="2800" b="1" i="0" u="none" strike="noStrike" cap="none" normalizeH="0" baseline="0" dirty="0" smtClean="0">
                <a:ln>
                  <a:no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sym typeface="Symbol" pitchFamily="18" charset="2"/>
              </a:rPr>
              <a:t>– это отношение числа </a:t>
            </a:r>
            <a:r>
              <a:rPr kumimoji="0" lang="ru-RU" sz="2800" b="1"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sym typeface="Symbol" pitchFamily="18" charset="2"/>
              </a:rPr>
              <a:t>продиссоциировавших</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sym typeface="Symbol" pitchFamily="18" charset="2"/>
              </a:rPr>
              <a:t> на ионы молекул (</a:t>
            </a:r>
            <a:r>
              <a:rPr kumimoji="0" lang="en-US"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sym typeface="Symbol" pitchFamily="18" charset="2"/>
              </a:rPr>
              <a:t>n</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sym typeface="Symbol" pitchFamily="18" charset="2"/>
              </a:rPr>
              <a:t>) к общему числу растворённых молекул (</a:t>
            </a:r>
            <a:r>
              <a:rPr kumimoji="0" lang="en-US"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sym typeface="Symbol" pitchFamily="18" charset="2"/>
              </a:rPr>
              <a:t>N</a:t>
            </a:r>
            <a:r>
              <a:rPr kumimoji="0" lang="en-US" sz="2800" b="1" i="0" u="none" strike="noStrike" cap="none" normalizeH="0" baseline="-25000" dirty="0" smtClean="0">
                <a:ln>
                  <a:noFill/>
                </a:ln>
                <a:solidFill>
                  <a:schemeClr val="tx1"/>
                </a:solidFill>
                <a:effectLst/>
                <a:latin typeface="Arial" pitchFamily="34" charset="0"/>
                <a:ea typeface="Times New Roman" pitchFamily="18" charset="0"/>
                <a:cs typeface="Arial" pitchFamily="34" charset="0"/>
                <a:sym typeface="Symbol" pitchFamily="18" charset="2"/>
              </a:rPr>
              <a:t>0</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sym typeface="Symbol" pitchFamily="18" charset="2"/>
              </a:rPr>
              <a:t> или </a:t>
            </a:r>
            <a:r>
              <a:rPr kumimoji="0" lang="en-US"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sym typeface="Symbol" pitchFamily="18" charset="2"/>
              </a:rPr>
              <a:t>N</a:t>
            </a:r>
            <a:r>
              <a:rPr kumimoji="0" lang="ru-RU" sz="28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sym typeface="Symbol" pitchFamily="18" charset="2"/>
              </a:rPr>
              <a:t>):</a:t>
            </a:r>
          </a:p>
        </p:txBody>
      </p:sp>
      <p:pic>
        <p:nvPicPr>
          <p:cNvPr id="32770" name="Picture 2" descr="Называются вещества, растворы или расплавы которых проводят электрический ток"/>
          <p:cNvPicPr>
            <a:picLocks noChangeAspect="1" noChangeArrowheads="1"/>
          </p:cNvPicPr>
          <p:nvPr/>
        </p:nvPicPr>
        <p:blipFill>
          <a:blip r:embed="rId3" cstate="print"/>
          <a:srcRect r="46874"/>
          <a:stretch>
            <a:fillRect/>
          </a:stretch>
        </p:blipFill>
        <p:spPr bwMode="auto">
          <a:xfrm>
            <a:off x="2714612" y="2857496"/>
            <a:ext cx="1214446" cy="1016861"/>
          </a:xfrm>
          <a:prstGeom prst="rect">
            <a:avLst/>
          </a:prstGeom>
          <a:noFill/>
        </p:spPr>
      </p:pic>
      <p:pic>
        <p:nvPicPr>
          <p:cNvPr id="18" name="Picture 2" descr="Называются вещества, растворы или расплавы которых проводят электрический ток"/>
          <p:cNvPicPr>
            <a:picLocks noChangeAspect="1" noChangeArrowheads="1"/>
          </p:cNvPicPr>
          <p:nvPr/>
        </p:nvPicPr>
        <p:blipFill>
          <a:blip r:embed="rId3" cstate="print"/>
          <a:srcRect/>
          <a:stretch>
            <a:fillRect/>
          </a:stretch>
        </p:blipFill>
        <p:spPr bwMode="auto">
          <a:xfrm>
            <a:off x="5286380" y="2857496"/>
            <a:ext cx="2285984" cy="1016861"/>
          </a:xfrm>
          <a:prstGeom prst="rect">
            <a:avLst/>
          </a:prstGeom>
          <a:noFill/>
        </p:spPr>
      </p:pic>
      <p:sp>
        <p:nvSpPr>
          <p:cNvPr id="19" name="Прямоугольник 18"/>
          <p:cNvSpPr/>
          <p:nvPr/>
        </p:nvSpPr>
        <p:spPr>
          <a:xfrm>
            <a:off x="4214810" y="3071810"/>
            <a:ext cx="854721" cy="523220"/>
          </a:xfrm>
          <a:prstGeom prst="rect">
            <a:avLst/>
          </a:prstGeom>
        </p:spPr>
        <p:txBody>
          <a:bodyPr wrap="none">
            <a:spAutoFit/>
          </a:bodyPr>
          <a:lstStyle/>
          <a:p>
            <a:r>
              <a:rPr lang="ru-RU" sz="2800" b="1" dirty="0" smtClean="0">
                <a:latin typeface="Arial" pitchFamily="34" charset="0"/>
                <a:ea typeface="Times New Roman" pitchFamily="18" charset="0"/>
                <a:cs typeface="Arial" pitchFamily="34" charset="0"/>
                <a:sym typeface="Symbol" pitchFamily="18" charset="2"/>
              </a:rPr>
              <a:t>или</a:t>
            </a:r>
            <a:endParaRPr lang="ru-RU" sz="2800" dirty="0"/>
          </a:p>
        </p:txBody>
      </p:sp>
      <p:sp>
        <p:nvSpPr>
          <p:cNvPr id="20" name="Прямоугольник 19"/>
          <p:cNvSpPr/>
          <p:nvPr/>
        </p:nvSpPr>
        <p:spPr>
          <a:xfrm>
            <a:off x="142844" y="3786190"/>
            <a:ext cx="8501122" cy="1858201"/>
          </a:xfrm>
          <a:prstGeom prst="rect">
            <a:avLst/>
          </a:prstGeom>
        </p:spPr>
        <p:txBody>
          <a:bodyPr wrap="square">
            <a:spAutoFit/>
          </a:bodyPr>
          <a:lstStyle/>
          <a:p>
            <a:pPr lvl="0" indent="450850" algn="just" fontAlgn="base">
              <a:lnSpc>
                <a:spcPct val="85000"/>
              </a:lnSpc>
              <a:spcBef>
                <a:spcPct val="0"/>
              </a:spcBef>
              <a:spcAft>
                <a:spcPct val="0"/>
              </a:spcAft>
            </a:pPr>
            <a:r>
              <a:rPr lang="ru-RU" sz="27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Степень диссоциации электролита </a:t>
            </a:r>
            <a:r>
              <a:rPr lang="ru-RU" sz="2700" b="1" u="sng" dirty="0" smtClean="0">
                <a:latin typeface="Arial" pitchFamily="34" charset="0"/>
                <a:ea typeface="Times New Roman" pitchFamily="18" charset="0"/>
                <a:cs typeface="Arial" pitchFamily="34" charset="0"/>
              </a:rPr>
              <a:t>выражают в</a:t>
            </a:r>
            <a:r>
              <a:rPr lang="ru-RU" sz="2700" b="1" dirty="0" smtClean="0">
                <a:latin typeface="Arial" pitchFamily="34" charset="0"/>
                <a:ea typeface="Times New Roman" pitchFamily="18" charset="0"/>
                <a:cs typeface="Arial" pitchFamily="34" charset="0"/>
              </a:rPr>
              <a:t> долях единицы или процентах. Например, пусть из 1000 молекул уксусной кислоты распались на ионы 92 молекулы, тогда </a:t>
            </a:r>
            <a:r>
              <a:rPr lang="ru-RU" sz="2700" b="1" dirty="0" smtClean="0">
                <a:latin typeface="Arial" pitchFamily="34" charset="0"/>
                <a:ea typeface="Times New Roman" pitchFamily="18" charset="0"/>
                <a:cs typeface="Arial" pitchFamily="34" charset="0"/>
                <a:sym typeface="Symbol" pitchFamily="18" charset="2"/>
              </a:rPr>
              <a:t></a:t>
            </a:r>
            <a:r>
              <a:rPr lang="ru-RU" sz="2700" b="1" dirty="0" smtClean="0">
                <a:latin typeface="Arial" pitchFamily="34" charset="0"/>
                <a:ea typeface="Times New Roman" pitchFamily="18" charset="0"/>
                <a:cs typeface="Arial" pitchFamily="34" charset="0"/>
              </a:rPr>
              <a:t> = 92/1000 = 0,092, или 9,2 %.</a:t>
            </a:r>
            <a:endParaRPr lang="ru-RU" sz="2700" b="1" dirty="0" smtClean="0">
              <a:latin typeface="Arial" pitchFamily="34" charset="0"/>
              <a:ea typeface="Times New Roman" pitchFamily="18" charset="0"/>
              <a:cs typeface="Arial" pitchFamily="34" charset="0"/>
              <a:sym typeface="Symbol" pitchFamily="18" charset="2"/>
            </a:endParaRPr>
          </a:p>
        </p:txBody>
      </p:sp>
      <p:pic>
        <p:nvPicPr>
          <p:cNvPr id="32775" name="Picture 7" descr="Урок по химии - Информио"/>
          <p:cNvPicPr>
            <a:picLocks noChangeAspect="1" noChangeArrowheads="1"/>
          </p:cNvPicPr>
          <p:nvPr/>
        </p:nvPicPr>
        <p:blipFill>
          <a:blip r:embed="rId4" cstate="print"/>
          <a:srcRect l="15625" r="15178"/>
          <a:stretch>
            <a:fillRect/>
          </a:stretch>
        </p:blipFill>
        <p:spPr bwMode="auto">
          <a:xfrm>
            <a:off x="5572132" y="5286388"/>
            <a:ext cx="1352351" cy="1500198"/>
          </a:xfrm>
          <a:prstGeom prst="rect">
            <a:avLst/>
          </a:prstGeom>
          <a:noFill/>
        </p:spPr>
      </p:pic>
      <p:sp>
        <p:nvSpPr>
          <p:cNvPr id="1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3" name="Управляющая кнопка: домой 22">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Прямоугольник 9"/>
          <p:cNvSpPr/>
          <p:nvPr/>
        </p:nvSpPr>
        <p:spPr>
          <a:xfrm>
            <a:off x="214282" y="285728"/>
            <a:ext cx="8715436" cy="3022366"/>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Степень диссоциации </a:t>
            </a:r>
            <a:r>
              <a:rPr lang="ru-RU" sz="2800" b="1" u="sng" dirty="0" smtClean="0">
                <a:latin typeface="Arial" pitchFamily="34" charset="0"/>
                <a:ea typeface="Times New Roman" pitchFamily="18" charset="0"/>
                <a:cs typeface="Arial" pitchFamily="34" charset="0"/>
              </a:rPr>
              <a:t>зависит от</a:t>
            </a:r>
            <a:r>
              <a:rPr lang="ru-RU" sz="2800" b="1" dirty="0" smtClean="0">
                <a:latin typeface="Arial" pitchFamily="34" charset="0"/>
                <a:ea typeface="Times New Roman" pitchFamily="18" charset="0"/>
                <a:cs typeface="Arial" pitchFamily="34" charset="0"/>
              </a:rPr>
              <a:t>:</a:t>
            </a:r>
            <a:endParaRPr lang="ru-RU" sz="2800" b="1" dirty="0" smtClean="0">
              <a:latin typeface="Arial" pitchFamily="34" charset="0"/>
              <a:cs typeface="Arial" pitchFamily="34" charset="0"/>
            </a:endParaRPr>
          </a:p>
          <a:p>
            <a:pPr lvl="0" indent="363538" algn="just" eaLnBrk="0" fontAlgn="base" hangingPunct="0">
              <a:lnSpc>
                <a:spcPct val="85000"/>
              </a:lnSpc>
              <a:spcBef>
                <a:spcPct val="0"/>
              </a:spcBef>
              <a:spcAft>
                <a:spcPct val="0"/>
              </a:spcAft>
              <a:buClr>
                <a:srgbClr val="C00000"/>
              </a:buClr>
              <a:buFont typeface="Wingdings" pitchFamily="2" charset="2"/>
              <a:buChar char="Ø"/>
            </a:pP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концентрации электролита в растворе</a:t>
            </a:r>
            <a:r>
              <a:rPr lang="ru-RU" sz="2800" b="1" dirty="0" smtClean="0">
                <a:latin typeface="Arial" pitchFamily="34" charset="0"/>
                <a:ea typeface="Times New Roman" pitchFamily="18" charset="0"/>
                <a:cs typeface="Arial" pitchFamily="34" charset="0"/>
              </a:rPr>
              <a:t>.</a:t>
            </a:r>
            <a:endParaRPr lang="ru-RU" sz="2800" b="1" dirty="0" smtClean="0">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С уменьшением концентрации электролита (при разбавлении раствора водой) степень диссоциации </a:t>
            </a:r>
            <a:r>
              <a:rPr lang="ru-RU" sz="2800" b="1" i="1" dirty="0" smtClean="0">
                <a:latin typeface="Arial" pitchFamily="34" charset="0"/>
                <a:ea typeface="Times New Roman" pitchFamily="18" charset="0"/>
                <a:cs typeface="Arial" pitchFamily="34" charset="0"/>
              </a:rPr>
              <a:t>слабого электролита </a:t>
            </a:r>
            <a:r>
              <a:rPr lang="ru-RU" sz="2800" b="1" dirty="0" smtClean="0">
                <a:latin typeface="Arial" pitchFamily="34" charset="0"/>
                <a:ea typeface="Times New Roman" pitchFamily="18" charset="0"/>
                <a:cs typeface="Arial" pitchFamily="34" charset="0"/>
              </a:rPr>
              <a:t>увеличивается, так как ионы всё более отдаляются друг от друга, поэтому снижается вероятность их связывания в молекулы;</a:t>
            </a:r>
            <a:endParaRPr lang="ru-RU" sz="2800" b="1" dirty="0" smtClean="0">
              <a:latin typeface="Arial" pitchFamily="34" charset="0"/>
              <a:cs typeface="Arial" pitchFamily="34" charset="0"/>
            </a:endParaRPr>
          </a:p>
        </p:txBody>
      </p:sp>
      <p:pic>
        <p:nvPicPr>
          <p:cNvPr id="4099" name="Picture 3" descr="D:\23.05.13-домашние документы\Виртуальные лекции 2015\Химия\Растворы\электролит. дис\image004.jpg"/>
          <p:cNvPicPr>
            <a:picLocks noChangeAspect="1" noChangeArrowheads="1"/>
          </p:cNvPicPr>
          <p:nvPr/>
        </p:nvPicPr>
        <p:blipFill>
          <a:blip r:embed="rId3" cstate="print"/>
          <a:srcRect t="49566"/>
          <a:stretch>
            <a:fillRect/>
          </a:stretch>
        </p:blipFill>
        <p:spPr bwMode="auto">
          <a:xfrm>
            <a:off x="4286248" y="3571876"/>
            <a:ext cx="2381250" cy="2762231"/>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4100" name="Picture 4" descr="D:\23.05.13-домашние документы\Виртуальные лекции 2015\Химия\Растворы\электролит. дис\image004.jpg"/>
          <p:cNvPicPr>
            <a:picLocks noChangeAspect="1" noChangeArrowheads="1"/>
          </p:cNvPicPr>
          <p:nvPr/>
        </p:nvPicPr>
        <p:blipFill>
          <a:blip r:embed="rId3" cstate="print"/>
          <a:srcRect b="50434"/>
          <a:stretch>
            <a:fillRect/>
          </a:stretch>
        </p:blipFill>
        <p:spPr bwMode="auto">
          <a:xfrm>
            <a:off x="1428728" y="3571876"/>
            <a:ext cx="2381250" cy="2714644"/>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домой 17">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3" name="Picture 12"/>
          <p:cNvPicPr>
            <a:picLocks noChangeAspect="1" noChangeArrowheads="1"/>
          </p:cNvPicPr>
          <p:nvPr/>
        </p:nvPicPr>
        <p:blipFill>
          <a:blip r:embed="rId3" cstate="print"/>
          <a:srcRect/>
          <a:stretch>
            <a:fillRect/>
          </a:stretch>
        </p:blipFill>
        <p:spPr bwMode="auto">
          <a:xfrm>
            <a:off x="3643306" y="4929198"/>
            <a:ext cx="2613385" cy="1785950"/>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8" name="Picture 6"/>
          <p:cNvPicPr>
            <a:picLocks noChangeAspect="1" noChangeArrowheads="1"/>
          </p:cNvPicPr>
          <p:nvPr/>
        </p:nvPicPr>
        <p:blipFill>
          <a:blip r:embed="rId4" cstate="print"/>
          <a:srcRect/>
          <a:stretch>
            <a:fillRect/>
          </a:stretch>
        </p:blipFill>
        <p:spPr bwMode="auto">
          <a:xfrm>
            <a:off x="214282" y="3286124"/>
            <a:ext cx="3571900" cy="2154093"/>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9" name="Picture 1"/>
          <p:cNvPicPr>
            <a:picLocks noChangeAspect="1" noChangeArrowheads="1"/>
          </p:cNvPicPr>
          <p:nvPr/>
        </p:nvPicPr>
        <p:blipFill>
          <a:blip r:embed="rId5" cstate="print"/>
          <a:srcRect/>
          <a:stretch>
            <a:fillRect/>
          </a:stretch>
        </p:blipFill>
        <p:spPr bwMode="auto">
          <a:xfrm>
            <a:off x="6072198" y="2919925"/>
            <a:ext cx="2571736" cy="2723653"/>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0" name="Прямоугольник 19"/>
          <p:cNvSpPr/>
          <p:nvPr/>
        </p:nvSpPr>
        <p:spPr>
          <a:xfrm>
            <a:off x="142844" y="285728"/>
            <a:ext cx="8858312" cy="2917722"/>
          </a:xfrm>
          <a:prstGeom prst="rect">
            <a:avLst/>
          </a:prstGeom>
        </p:spPr>
        <p:txBody>
          <a:bodyPr wrap="square">
            <a:spAutoFit/>
          </a:bodyPr>
          <a:lstStyle/>
          <a:p>
            <a:pPr lvl="0" indent="265113" algn="just" eaLnBrk="0" fontAlgn="base" hangingPunct="0">
              <a:lnSpc>
                <a:spcPct val="85000"/>
              </a:lnSpc>
              <a:spcBef>
                <a:spcPct val="0"/>
              </a:spcBef>
              <a:spcAft>
                <a:spcPct val="0"/>
              </a:spcAft>
              <a:buFont typeface="Wingdings" pitchFamily="2" charset="2"/>
              <a:buChar char="Ø"/>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природы растворителя</a:t>
            </a:r>
            <a:r>
              <a:rPr lang="ru-RU" sz="2700" b="1" dirty="0" smtClean="0">
                <a:solidFill>
                  <a:srgbClr val="C00000"/>
                </a:solidFill>
                <a:latin typeface="Arial" pitchFamily="34" charset="0"/>
                <a:ea typeface="Times New Roman" pitchFamily="18" charset="0"/>
                <a:cs typeface="Arial" pitchFamily="34" charset="0"/>
              </a:rPr>
              <a:t>.</a:t>
            </a:r>
            <a:endParaRPr lang="ru-RU" sz="2700" b="1" dirty="0" smtClean="0">
              <a:solidFill>
                <a:srgbClr val="C00000"/>
              </a:solidFill>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Под природой растворителя понимают полярность его молекул. Чем </a:t>
            </a:r>
            <a:r>
              <a:rPr lang="ru-RU" sz="2700" b="1" i="1" dirty="0" err="1" smtClean="0">
                <a:latin typeface="Arial" pitchFamily="34" charset="0"/>
                <a:ea typeface="Times New Roman" pitchFamily="18" charset="0"/>
                <a:cs typeface="Arial" pitchFamily="34" charset="0"/>
              </a:rPr>
              <a:t>полярнее</a:t>
            </a:r>
            <a:r>
              <a:rPr lang="ru-RU" sz="2700" b="1" i="1" dirty="0" smtClean="0">
                <a:latin typeface="Arial" pitchFamily="34" charset="0"/>
                <a:ea typeface="Times New Roman" pitchFamily="18" charset="0"/>
                <a:cs typeface="Arial" pitchFamily="34" charset="0"/>
              </a:rPr>
              <a:t> </a:t>
            </a:r>
            <a:r>
              <a:rPr lang="ru-RU" sz="2700" b="1" dirty="0" smtClean="0">
                <a:latin typeface="Arial" pitchFamily="34" charset="0"/>
                <a:ea typeface="Times New Roman" pitchFamily="18" charset="0"/>
                <a:cs typeface="Arial" pitchFamily="34" charset="0"/>
              </a:rPr>
              <a:t>молекулы растворителя, тем </a:t>
            </a:r>
            <a:r>
              <a:rPr lang="ru-RU" sz="2700" b="1" i="1" dirty="0" smtClean="0">
                <a:latin typeface="Arial" pitchFamily="34" charset="0"/>
                <a:ea typeface="Times New Roman" pitchFamily="18" charset="0"/>
                <a:cs typeface="Arial" pitchFamily="34" charset="0"/>
              </a:rPr>
              <a:t>больше </a:t>
            </a:r>
            <a:r>
              <a:rPr lang="ru-RU" sz="2700" b="1" dirty="0" smtClean="0">
                <a:latin typeface="Arial" pitchFamily="34" charset="0"/>
                <a:ea typeface="Times New Roman" pitchFamily="18" charset="0"/>
                <a:cs typeface="Arial" pitchFamily="34" charset="0"/>
              </a:rPr>
              <a:t>степень диссоциации электролита. Так, </a:t>
            </a:r>
            <a:r>
              <a:rPr lang="ru-RU" sz="2700" b="1" i="1" dirty="0" smtClean="0">
                <a:latin typeface="Arial" pitchFamily="34" charset="0"/>
                <a:ea typeface="Times New Roman" pitchFamily="18" charset="0"/>
                <a:cs typeface="Arial" pitchFamily="34" charset="0"/>
              </a:rPr>
              <a:t>в воде </a:t>
            </a:r>
            <a:r>
              <a:rPr lang="ru-RU" sz="2700" b="1" dirty="0" smtClean="0">
                <a:latin typeface="Arial" pitchFamily="34" charset="0"/>
                <a:ea typeface="Times New Roman" pitchFamily="18" charset="0"/>
                <a:cs typeface="Arial" pitchFamily="34" charset="0"/>
              </a:rPr>
              <a:t>(полярный растворитель) хлорид натрия обладает электропроводностью, а </a:t>
            </a:r>
            <a:r>
              <a:rPr lang="ru-RU" sz="2700" b="1" i="1" dirty="0" smtClean="0">
                <a:latin typeface="Arial" pitchFamily="34" charset="0"/>
                <a:ea typeface="Times New Roman" pitchFamily="18" charset="0"/>
                <a:cs typeface="Arial" pitchFamily="34" charset="0"/>
              </a:rPr>
              <a:t>в бензоле </a:t>
            </a:r>
            <a:r>
              <a:rPr lang="ru-RU" sz="2700" b="1" dirty="0" smtClean="0">
                <a:latin typeface="Arial" pitchFamily="34" charset="0"/>
                <a:ea typeface="Times New Roman" pitchFamily="18" charset="0"/>
                <a:cs typeface="Arial" pitchFamily="34" charset="0"/>
              </a:rPr>
              <a:t>(неполярный растворитель) – не обладает;</a:t>
            </a:r>
            <a:endParaRPr lang="ru-RU" sz="2700" b="1" dirty="0" smtClean="0">
              <a:latin typeface="Arial" pitchFamily="34" charset="0"/>
              <a:cs typeface="Arial" pitchFamily="34" charset="0"/>
            </a:endParaRPr>
          </a:p>
        </p:txBody>
      </p:sp>
      <p:sp>
        <p:nvSpPr>
          <p:cNvPr id="1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3" name="Управляющая кнопка: домой 22">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Прямоугольник 10"/>
          <p:cNvSpPr/>
          <p:nvPr/>
        </p:nvSpPr>
        <p:spPr>
          <a:xfrm>
            <a:off x="142844" y="285728"/>
            <a:ext cx="8858312" cy="2211375"/>
          </a:xfrm>
          <a:prstGeom prst="rect">
            <a:avLst/>
          </a:prstGeom>
        </p:spPr>
        <p:txBody>
          <a:bodyPr wrap="square">
            <a:spAutoFit/>
          </a:bodyPr>
          <a:lstStyle/>
          <a:p>
            <a:pPr lvl="0" indent="265113" algn="just" fontAlgn="base">
              <a:lnSpc>
                <a:spcPct val="85000"/>
              </a:lnSpc>
              <a:spcBef>
                <a:spcPct val="0"/>
              </a:spcBef>
              <a:spcAft>
                <a:spcPct val="0"/>
              </a:spcAft>
              <a:buFont typeface="Wingdings" pitchFamily="2" charset="2"/>
              <a:buChar char="Ø"/>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температуры</a:t>
            </a:r>
            <a:r>
              <a:rPr lang="ru-RU" sz="2700" b="1" dirty="0" smtClean="0">
                <a:solidFill>
                  <a:srgbClr val="C00000"/>
                </a:solidFill>
                <a:latin typeface="Arial" pitchFamily="34" charset="0"/>
                <a:ea typeface="Times New Roman" pitchFamily="18" charset="0"/>
                <a:cs typeface="Arial" pitchFamily="34" charset="0"/>
              </a:rPr>
              <a:t>.</a:t>
            </a:r>
            <a:endParaRPr lang="ru-RU" sz="2700" b="1" dirty="0" smtClean="0">
              <a:solidFill>
                <a:srgbClr val="C00000"/>
              </a:solidFill>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При повышении температуры, как правило, степень диссоциации увеличивается;</a:t>
            </a:r>
            <a:endParaRPr lang="ru-RU" sz="2700" b="1" dirty="0" smtClean="0">
              <a:latin typeface="Arial" pitchFamily="34" charset="0"/>
              <a:cs typeface="Arial" pitchFamily="34" charset="0"/>
            </a:endParaRPr>
          </a:p>
          <a:p>
            <a:pPr lvl="0" indent="265113" algn="just" eaLnBrk="0" fontAlgn="base" hangingPunct="0">
              <a:lnSpc>
                <a:spcPct val="85000"/>
              </a:lnSpc>
              <a:spcBef>
                <a:spcPct val="0"/>
              </a:spcBef>
              <a:spcAft>
                <a:spcPct val="0"/>
              </a:spcAft>
              <a:buFont typeface="Wingdings" pitchFamily="2" charset="2"/>
              <a:buChar char="Ø"/>
            </a:pP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природы электролита.</a:t>
            </a:r>
            <a:endPar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По степени диссоциации различают сильные и слабые электролиты.</a:t>
            </a:r>
            <a:endParaRPr lang="ru-RU" sz="2700" b="1" dirty="0" smtClean="0">
              <a:latin typeface="Arial" pitchFamily="34" charset="0"/>
              <a:cs typeface="Arial" pitchFamily="34" charset="0"/>
            </a:endParaRPr>
          </a:p>
        </p:txBody>
      </p:sp>
      <p:pic>
        <p:nvPicPr>
          <p:cNvPr id="12" name="Picture 2" descr="D:\23.05.13-домашние документы\Виртуальные лекции 2015\Химия\Растворы\ob5_copy.jpg"/>
          <p:cNvPicPr>
            <a:picLocks noChangeAspect="1" noChangeArrowheads="1"/>
          </p:cNvPicPr>
          <p:nvPr/>
        </p:nvPicPr>
        <p:blipFill>
          <a:blip r:embed="rId3" cstate="print"/>
          <a:srcRect t="30738"/>
          <a:stretch>
            <a:fillRect/>
          </a:stretch>
        </p:blipFill>
        <p:spPr bwMode="auto">
          <a:xfrm>
            <a:off x="928662" y="2714620"/>
            <a:ext cx="6883400" cy="321944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234498" name="Picture 2" descr="Стена ВКонтакте"/>
          <p:cNvPicPr>
            <a:picLocks noChangeAspect="1" noChangeArrowheads="1"/>
          </p:cNvPicPr>
          <p:nvPr/>
        </p:nvPicPr>
        <p:blipFill>
          <a:blip r:embed="rId2" cstate="print"/>
          <a:srcRect r="3040"/>
          <a:stretch>
            <a:fillRect/>
          </a:stretch>
        </p:blipFill>
        <p:spPr bwMode="auto">
          <a:xfrm>
            <a:off x="46941" y="571480"/>
            <a:ext cx="9026455" cy="4500594"/>
          </a:xfrm>
          <a:prstGeom prst="rect">
            <a:avLst/>
          </a:prstGeom>
          <a:noFill/>
        </p:spPr>
      </p:pic>
      <p:pic>
        <p:nvPicPr>
          <p:cNvPr id="12"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0" y="71414"/>
            <a:ext cx="9112278" cy="790216"/>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0000"/>
              </a:lnSpc>
            </a:pPr>
            <a:r>
              <a:rPr lang="ru-RU" sz="2800" b="1" dirty="0" smtClean="0">
                <a:ln w="11430"/>
                <a:solidFill>
                  <a:srgbClr val="0000FF"/>
                </a:solidFill>
                <a:effectLst>
                  <a:outerShdw blurRad="50800" dist="39000" dir="5460000" algn="tl">
                    <a:srgbClr val="000000">
                      <a:alpha val="38000"/>
                    </a:srgbClr>
                  </a:outerShdw>
                </a:effectLst>
                <a:latin typeface="Arial Black" pitchFamily="34" charset="0"/>
              </a:rPr>
              <a:t>Классификация электролитов по степени их диссоциации</a:t>
            </a:r>
            <a:endParaRPr lang="ru-RU" sz="2800" b="1" dirty="0">
              <a:ln w="11430"/>
              <a:solidFill>
                <a:srgbClr val="0000FF"/>
              </a:solidFill>
              <a:effectLst>
                <a:outerShdw blurRad="50800" dist="39000" dir="5460000" algn="tl">
                  <a:srgbClr val="000000">
                    <a:alpha val="38000"/>
                  </a:srgbClr>
                </a:outerShdw>
              </a:effectLst>
              <a:latin typeface="Arial Black" pitchFamily="34"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val="3213347367"/>
              </p:ext>
            </p:extLst>
          </p:nvPr>
        </p:nvGraphicFramePr>
        <p:xfrm>
          <a:off x="107504" y="836712"/>
          <a:ext cx="8969434" cy="5388864"/>
        </p:xfrm>
        <a:graphic>
          <a:graphicData uri="http://schemas.openxmlformats.org/drawingml/2006/table">
            <a:tbl>
              <a:tblPr>
                <a:tableStyleId>{2D5ABB26-0587-4C30-8999-92F81FD0307C}</a:tableStyleId>
              </a:tblPr>
              <a:tblGrid>
                <a:gridCol w="2052892"/>
                <a:gridCol w="3196549"/>
                <a:gridCol w="3719993"/>
              </a:tblGrid>
              <a:tr h="0">
                <a:tc>
                  <a:txBody>
                    <a:bodyPr/>
                    <a:lstStyle/>
                    <a:p>
                      <a:pPr algn="ctr">
                        <a:lnSpc>
                          <a:spcPct val="85000"/>
                        </a:lnSpc>
                        <a:spcAft>
                          <a:spcPts val="0"/>
                        </a:spcAft>
                        <a:tabLst>
                          <a:tab pos="2931795" algn="ctr"/>
                        </a:tabLst>
                      </a:pPr>
                      <a:r>
                        <a:rPr lang="ru-RU" sz="2600" dirty="0"/>
                        <a:t>Вещество</a:t>
                      </a:r>
                      <a:endParaRPr lang="ru-RU" sz="2600" b="1" dirty="0">
                        <a:solidFill>
                          <a:srgbClr val="00000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spcAft>
                          <a:spcPts val="0"/>
                        </a:spcAft>
                        <a:tabLst>
                          <a:tab pos="2931795" algn="ctr"/>
                        </a:tabLst>
                      </a:pPr>
                      <a:r>
                        <a:rPr lang="ru-RU" sz="2600" dirty="0"/>
                        <a:t>Сильные электролиты </a:t>
                      </a:r>
                      <a:r>
                        <a:rPr lang="ru-RU" sz="2600" dirty="0" smtClean="0"/>
                        <a:t>α&gt;30</a:t>
                      </a:r>
                      <a:endParaRPr lang="ru-RU" sz="2600" b="1" dirty="0">
                        <a:solidFill>
                          <a:srgbClr val="00000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spcAft>
                          <a:spcPts val="0"/>
                        </a:spcAft>
                        <a:tabLst>
                          <a:tab pos="2931795" algn="ctr"/>
                        </a:tabLst>
                      </a:pPr>
                      <a:r>
                        <a:rPr lang="ru-RU" sz="2600" dirty="0"/>
                        <a:t>Слабые электролиты </a:t>
                      </a:r>
                      <a:endParaRPr lang="ru-RU" sz="2600" dirty="0" smtClean="0"/>
                    </a:p>
                    <a:p>
                      <a:pPr algn="ctr">
                        <a:lnSpc>
                          <a:spcPct val="80000"/>
                        </a:lnSpc>
                        <a:spcAft>
                          <a:spcPts val="0"/>
                        </a:spcAft>
                        <a:tabLst>
                          <a:tab pos="2931795" algn="ctr"/>
                        </a:tabLst>
                      </a:pPr>
                      <a:r>
                        <a:rPr lang="ru-RU" sz="2600" dirty="0" err="1" smtClean="0"/>
                        <a:t>α </a:t>
                      </a:r>
                      <a:r>
                        <a:rPr lang="ru-RU" sz="2600" dirty="0"/>
                        <a:t>&lt;30</a:t>
                      </a:r>
                      <a:endParaRPr lang="ru-RU" sz="2600" b="1" dirty="0">
                        <a:solidFill>
                          <a:srgbClr val="00000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lnSpc>
                          <a:spcPct val="85000"/>
                        </a:lnSpc>
                        <a:spcAft>
                          <a:spcPts val="0"/>
                        </a:spcAft>
                        <a:tabLst>
                          <a:tab pos="2931795" algn="ctr"/>
                        </a:tabLst>
                      </a:pPr>
                      <a:r>
                        <a:rPr lang="ru-RU" sz="2600" dirty="0"/>
                        <a:t>Основания </a:t>
                      </a:r>
                      <a:endParaRPr lang="ru-RU" sz="2600" b="1" dirty="0">
                        <a:solidFill>
                          <a:srgbClr val="00000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spcAft>
                          <a:spcPts val="0"/>
                        </a:spcAft>
                        <a:tabLst>
                          <a:tab pos="2931795" algn="ctr"/>
                        </a:tabLst>
                      </a:pPr>
                      <a:r>
                        <a:rPr lang="de-DE" sz="2600" dirty="0"/>
                        <a:t>KOH, </a:t>
                      </a:r>
                      <a:r>
                        <a:rPr lang="de-DE" sz="2600" dirty="0" err="1"/>
                        <a:t>NaOH</a:t>
                      </a:r>
                      <a:r>
                        <a:rPr lang="de-DE" sz="2600" dirty="0"/>
                        <a:t>, </a:t>
                      </a:r>
                      <a:r>
                        <a:rPr lang="de-DE" sz="2600" dirty="0" err="1"/>
                        <a:t>Ba</a:t>
                      </a:r>
                      <a:r>
                        <a:rPr lang="de-DE" sz="2600" dirty="0"/>
                        <a:t>(OH)</a:t>
                      </a:r>
                      <a:r>
                        <a:rPr lang="de-DE" sz="2600" baseline="-25000" dirty="0"/>
                        <a:t>2</a:t>
                      </a:r>
                      <a:r>
                        <a:rPr lang="de-DE" sz="2600" dirty="0"/>
                        <a:t>, </a:t>
                      </a:r>
                      <a:r>
                        <a:rPr lang="en-US" sz="2600" dirty="0" smtClean="0"/>
                        <a:t>L</a:t>
                      </a:r>
                      <a:r>
                        <a:rPr lang="de-DE" sz="2600" dirty="0" err="1" smtClean="0"/>
                        <a:t>iOH</a:t>
                      </a:r>
                      <a:endParaRPr lang="ru-RU" sz="2600" b="1" dirty="0">
                        <a:solidFill>
                          <a:srgbClr val="00000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spcAft>
                          <a:spcPts val="0"/>
                        </a:spcAft>
                        <a:tabLst>
                          <a:tab pos="2931795" algn="ctr"/>
                        </a:tabLst>
                      </a:pPr>
                      <a:r>
                        <a:rPr lang="en-US" sz="2600" dirty="0"/>
                        <a:t>NH</a:t>
                      </a:r>
                      <a:r>
                        <a:rPr lang="ru-RU" sz="2600" baseline="-25000" dirty="0"/>
                        <a:t>4</a:t>
                      </a:r>
                      <a:r>
                        <a:rPr lang="en-US" sz="2600" dirty="0"/>
                        <a:t>OH</a:t>
                      </a:r>
                      <a:r>
                        <a:rPr lang="ru-RU" sz="2600" dirty="0"/>
                        <a:t>, все нерастворимые основания и </a:t>
                      </a:r>
                      <a:r>
                        <a:rPr lang="ru-RU" sz="2600" dirty="0" err="1"/>
                        <a:t>амфотерные</a:t>
                      </a:r>
                      <a:r>
                        <a:rPr lang="ru-RU" sz="2600" dirty="0"/>
                        <a:t> </a:t>
                      </a:r>
                      <a:r>
                        <a:rPr lang="ru-RU" sz="2600" dirty="0" err="1"/>
                        <a:t>гидроксиды</a:t>
                      </a:r>
                      <a:endParaRPr lang="ru-RU" sz="2600" b="1" dirty="0">
                        <a:solidFill>
                          <a:srgbClr val="00000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lnSpc>
                          <a:spcPct val="85000"/>
                        </a:lnSpc>
                        <a:spcAft>
                          <a:spcPts val="0"/>
                        </a:spcAft>
                        <a:tabLst>
                          <a:tab pos="2931795" algn="ctr"/>
                        </a:tabLst>
                      </a:pPr>
                      <a:r>
                        <a:rPr lang="ru-RU" sz="2600"/>
                        <a:t>Кислоты</a:t>
                      </a:r>
                      <a:endParaRPr lang="ru-RU" sz="2600" b="1">
                        <a:solidFill>
                          <a:srgbClr val="00000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5000"/>
                        </a:lnSpc>
                        <a:spcAft>
                          <a:spcPts val="0"/>
                        </a:spcAft>
                        <a:tabLst>
                          <a:tab pos="2931795" algn="ctr"/>
                        </a:tabLst>
                      </a:pPr>
                      <a:r>
                        <a:rPr lang="en-US" sz="2600" dirty="0"/>
                        <a:t>H</a:t>
                      </a:r>
                      <a:r>
                        <a:rPr lang="ru-RU" sz="2600" dirty="0"/>
                        <a:t>С</a:t>
                      </a:r>
                      <a:r>
                        <a:rPr lang="en-US" sz="2600" dirty="0" smtClean="0"/>
                        <a:t>l,HNO</a:t>
                      </a:r>
                      <a:r>
                        <a:rPr lang="en-US" sz="2600" baseline="-25000" dirty="0" smtClean="0"/>
                        <a:t>3</a:t>
                      </a:r>
                      <a:r>
                        <a:rPr lang="en-US" sz="2600" dirty="0"/>
                        <a:t>, H</a:t>
                      </a:r>
                      <a:r>
                        <a:rPr lang="en-US" sz="2600" baseline="-25000" dirty="0"/>
                        <a:t>2</a:t>
                      </a:r>
                      <a:r>
                        <a:rPr lang="en-US" sz="2600" dirty="0"/>
                        <a:t>SO</a:t>
                      </a:r>
                      <a:r>
                        <a:rPr lang="en-US" sz="2600" baseline="-25000" dirty="0"/>
                        <a:t>4</a:t>
                      </a:r>
                      <a:r>
                        <a:rPr lang="en-US" sz="2600" dirty="0"/>
                        <a:t>, H</a:t>
                      </a:r>
                      <a:r>
                        <a:rPr lang="en-US" sz="2600" baseline="-25000" dirty="0"/>
                        <a:t>2</a:t>
                      </a:r>
                      <a:r>
                        <a:rPr lang="en-US" sz="2600" dirty="0"/>
                        <a:t>MnO</a:t>
                      </a:r>
                      <a:r>
                        <a:rPr lang="en-US" sz="2600" baseline="-25000" dirty="0"/>
                        <a:t>4</a:t>
                      </a:r>
                      <a:r>
                        <a:rPr lang="en-US" sz="2600" dirty="0"/>
                        <a:t>, </a:t>
                      </a:r>
                      <a:r>
                        <a:rPr lang="en-US" sz="2600" dirty="0" smtClean="0"/>
                        <a:t>H</a:t>
                      </a:r>
                      <a:r>
                        <a:rPr lang="ru-RU" sz="2600" dirty="0" smtClean="0"/>
                        <a:t>С</a:t>
                      </a:r>
                      <a:r>
                        <a:rPr lang="en-US" sz="2600" dirty="0" smtClean="0"/>
                        <a:t>lO</a:t>
                      </a:r>
                      <a:r>
                        <a:rPr lang="en-US" sz="2600" baseline="-25000" dirty="0" smtClean="0"/>
                        <a:t>3</a:t>
                      </a:r>
                      <a:r>
                        <a:rPr lang="en-US" sz="2600" dirty="0"/>
                        <a:t>, HClO</a:t>
                      </a:r>
                      <a:r>
                        <a:rPr lang="en-US" sz="2600" baseline="-25000" dirty="0"/>
                        <a:t>4</a:t>
                      </a:r>
                      <a:endParaRPr lang="ru-RU" sz="2600" b="1" dirty="0">
                        <a:solidFill>
                          <a:srgbClr val="00000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spcAft>
                          <a:spcPts val="0"/>
                        </a:spcAft>
                        <a:tabLst>
                          <a:tab pos="2931795" algn="ctr"/>
                        </a:tabLst>
                      </a:pPr>
                      <a:r>
                        <a:rPr lang="en-US" sz="2600" dirty="0"/>
                        <a:t>HF</a:t>
                      </a:r>
                      <a:r>
                        <a:rPr lang="ru-RU" sz="2600" dirty="0"/>
                        <a:t>, </a:t>
                      </a:r>
                      <a:r>
                        <a:rPr lang="en-US" sz="2600" dirty="0"/>
                        <a:t>H</a:t>
                      </a:r>
                      <a:r>
                        <a:rPr lang="ru-RU" sz="2600" baseline="-25000" dirty="0"/>
                        <a:t>2</a:t>
                      </a:r>
                      <a:r>
                        <a:rPr lang="ru-RU" sz="2600" dirty="0"/>
                        <a:t> </a:t>
                      </a:r>
                      <a:r>
                        <a:rPr lang="en-US" sz="2600" dirty="0"/>
                        <a:t>CO</a:t>
                      </a:r>
                      <a:r>
                        <a:rPr lang="ru-RU" sz="2600" baseline="-25000" dirty="0"/>
                        <a:t>3</a:t>
                      </a:r>
                      <a:r>
                        <a:rPr lang="ru-RU" sz="2600" dirty="0"/>
                        <a:t>, </a:t>
                      </a:r>
                      <a:r>
                        <a:rPr lang="en-US" sz="2600" dirty="0"/>
                        <a:t>H</a:t>
                      </a:r>
                      <a:r>
                        <a:rPr lang="ru-RU" sz="2600" baseline="-25000" dirty="0"/>
                        <a:t>2</a:t>
                      </a:r>
                      <a:r>
                        <a:rPr lang="en-US" sz="2600" dirty="0"/>
                        <a:t>SO</a:t>
                      </a:r>
                      <a:r>
                        <a:rPr lang="ru-RU" sz="2600" baseline="-25000" dirty="0"/>
                        <a:t>3</a:t>
                      </a:r>
                      <a:r>
                        <a:rPr lang="ru-RU" sz="2600" dirty="0"/>
                        <a:t>, </a:t>
                      </a:r>
                      <a:r>
                        <a:rPr lang="en-US" sz="2600" dirty="0"/>
                        <a:t>HNO</a:t>
                      </a:r>
                      <a:r>
                        <a:rPr lang="ru-RU" sz="2600" baseline="-25000" dirty="0"/>
                        <a:t>2</a:t>
                      </a:r>
                      <a:r>
                        <a:rPr lang="ru-RU" sz="2600" dirty="0"/>
                        <a:t>, </a:t>
                      </a:r>
                      <a:r>
                        <a:rPr lang="en-US" sz="2600" dirty="0"/>
                        <a:t>H</a:t>
                      </a:r>
                      <a:r>
                        <a:rPr lang="ru-RU" sz="2600" baseline="-25000" dirty="0"/>
                        <a:t>3</a:t>
                      </a:r>
                      <a:r>
                        <a:rPr lang="en-US" sz="2600" dirty="0"/>
                        <a:t>PO</a:t>
                      </a:r>
                      <a:r>
                        <a:rPr lang="ru-RU" sz="2600" baseline="-25000" dirty="0"/>
                        <a:t>4</a:t>
                      </a:r>
                      <a:r>
                        <a:rPr lang="ru-RU" sz="2600" dirty="0"/>
                        <a:t>, </a:t>
                      </a:r>
                      <a:r>
                        <a:rPr lang="en-US" sz="2600" dirty="0"/>
                        <a:t>HCN</a:t>
                      </a:r>
                      <a:r>
                        <a:rPr lang="ru-RU" sz="2600" dirty="0"/>
                        <a:t>, </a:t>
                      </a:r>
                      <a:r>
                        <a:rPr lang="en-US" sz="2600" dirty="0"/>
                        <a:t>H</a:t>
                      </a:r>
                      <a:r>
                        <a:rPr lang="ru-RU" sz="2600" baseline="-25000" dirty="0"/>
                        <a:t>2</a:t>
                      </a:r>
                      <a:r>
                        <a:rPr lang="ru-RU" sz="2600" dirty="0"/>
                        <a:t> </a:t>
                      </a:r>
                      <a:r>
                        <a:rPr lang="en-US" sz="2600" dirty="0"/>
                        <a:t>S</a:t>
                      </a:r>
                      <a:r>
                        <a:rPr lang="ru-RU" sz="2600" dirty="0"/>
                        <a:t>, </a:t>
                      </a:r>
                      <a:r>
                        <a:rPr lang="en-US" sz="2600" dirty="0"/>
                        <a:t>H</a:t>
                      </a:r>
                      <a:r>
                        <a:rPr lang="ru-RU" sz="2600" baseline="-25000" dirty="0"/>
                        <a:t>2</a:t>
                      </a:r>
                      <a:r>
                        <a:rPr lang="en-US" sz="2600" dirty="0" err="1"/>
                        <a:t>SiO</a:t>
                      </a:r>
                      <a:r>
                        <a:rPr lang="ru-RU" sz="2600" baseline="-25000" dirty="0"/>
                        <a:t>3</a:t>
                      </a:r>
                      <a:r>
                        <a:rPr lang="ru-RU" sz="2600" dirty="0"/>
                        <a:t>, </a:t>
                      </a:r>
                      <a:r>
                        <a:rPr lang="en-US" sz="2600" dirty="0"/>
                        <a:t>CH</a:t>
                      </a:r>
                      <a:r>
                        <a:rPr lang="ru-RU" sz="2600" baseline="-25000" dirty="0"/>
                        <a:t>3</a:t>
                      </a:r>
                      <a:r>
                        <a:rPr lang="en-US" sz="2600" dirty="0"/>
                        <a:t>COOH</a:t>
                      </a:r>
                      <a:r>
                        <a:rPr lang="ru-RU" sz="2600" dirty="0"/>
                        <a:t> и др., а так же </a:t>
                      </a:r>
                      <a:r>
                        <a:rPr lang="ru-RU" sz="2600" dirty="0" smtClean="0"/>
                        <a:t>большинство </a:t>
                      </a:r>
                      <a:r>
                        <a:rPr lang="ru-RU" sz="2600" dirty="0"/>
                        <a:t>органических кислот</a:t>
                      </a:r>
                      <a:endParaRPr lang="ru-RU" sz="2600" b="1" dirty="0">
                        <a:solidFill>
                          <a:srgbClr val="00000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a:lnSpc>
                          <a:spcPct val="85000"/>
                        </a:lnSpc>
                        <a:spcAft>
                          <a:spcPts val="0"/>
                        </a:spcAft>
                        <a:tabLst>
                          <a:tab pos="2931795" algn="ctr"/>
                        </a:tabLst>
                      </a:pPr>
                      <a:r>
                        <a:rPr lang="ru-RU" sz="2600"/>
                        <a:t>Соли</a:t>
                      </a:r>
                      <a:endParaRPr lang="ru-RU" sz="2600" b="1">
                        <a:solidFill>
                          <a:srgbClr val="00000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spcAft>
                          <a:spcPts val="0"/>
                        </a:spcAft>
                        <a:tabLst>
                          <a:tab pos="2931795" algn="ctr"/>
                        </a:tabLst>
                      </a:pPr>
                      <a:r>
                        <a:rPr lang="ru-RU" sz="2600" dirty="0"/>
                        <a:t>все растворимые, средние и кислые соли, а так же основные </a:t>
                      </a:r>
                      <a:r>
                        <a:rPr lang="en-US" sz="2600" dirty="0"/>
                        <a:t>HNO</a:t>
                      </a:r>
                      <a:r>
                        <a:rPr lang="ru-RU" sz="2600" baseline="-25000" dirty="0"/>
                        <a:t>3</a:t>
                      </a:r>
                      <a:endParaRPr lang="ru-RU" sz="2600" b="1" dirty="0">
                        <a:solidFill>
                          <a:srgbClr val="00000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80000"/>
                        </a:lnSpc>
                        <a:spcAft>
                          <a:spcPts val="0"/>
                        </a:spcAft>
                        <a:tabLst>
                          <a:tab pos="2931795" algn="ctr"/>
                        </a:tabLst>
                      </a:pPr>
                      <a:r>
                        <a:rPr lang="ru-RU" sz="2600" dirty="0"/>
                        <a:t>все </a:t>
                      </a:r>
                      <a:r>
                        <a:rPr lang="ru-RU" sz="2600" dirty="0" err="1" smtClean="0"/>
                        <a:t>осн</a:t>
                      </a:r>
                      <a:r>
                        <a:rPr lang="el-GR" sz="2600" dirty="0" smtClean="0"/>
                        <a:t>ό</a:t>
                      </a:r>
                      <a:r>
                        <a:rPr lang="ru-RU" sz="2600" dirty="0" err="1" smtClean="0"/>
                        <a:t>вные</a:t>
                      </a:r>
                      <a:r>
                        <a:rPr lang="ru-RU" sz="2600" dirty="0" smtClean="0"/>
                        <a:t> </a:t>
                      </a:r>
                      <a:r>
                        <a:rPr lang="ru-RU" sz="2600" dirty="0"/>
                        <a:t>(кроме нитратов), средние, малорастворимые и нерастворимые </a:t>
                      </a:r>
                      <a:endParaRPr lang="ru-RU" sz="2600" b="1" dirty="0">
                        <a:solidFill>
                          <a:srgbClr val="00000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Прямоугольник 11"/>
          <p:cNvSpPr/>
          <p:nvPr/>
        </p:nvSpPr>
        <p:spPr>
          <a:xfrm>
            <a:off x="142844" y="317046"/>
            <a:ext cx="8643998" cy="4683590"/>
          </a:xfrm>
          <a:prstGeom prst="rect">
            <a:avLst/>
          </a:prstGeom>
        </p:spPr>
        <p:txBody>
          <a:bodyPr wrap="square">
            <a:spAutoFit/>
          </a:bodyPr>
          <a:lstStyle/>
          <a:p>
            <a:pPr lvl="0" indent="450850" algn="just" fontAlgn="base">
              <a:lnSpc>
                <a:spcPct val="85000"/>
              </a:lnSpc>
              <a:spcBef>
                <a:spcPct val="0"/>
              </a:spcBef>
              <a:spcAft>
                <a:spcPct val="0"/>
              </a:spcAft>
            </a:pPr>
            <a:r>
              <a:rPr lang="ru-RU" sz="2700" b="1" dirty="0" smtClean="0">
                <a:solidFill>
                  <a:srgbClr val="C0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Сильные электролиты</a:t>
            </a: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700" b="1" dirty="0" smtClean="0">
                <a:latin typeface="Arial" pitchFamily="34" charset="0"/>
                <a:ea typeface="Times New Roman" pitchFamily="18" charset="0"/>
                <a:cs typeface="Arial" pitchFamily="34" charset="0"/>
              </a:rPr>
              <a:t>при растворении в воде практически полностью </a:t>
            </a:r>
            <a:r>
              <a:rPr lang="ru-RU" sz="2700" b="1" dirty="0" err="1" smtClean="0">
                <a:latin typeface="Arial" pitchFamily="34" charset="0"/>
                <a:ea typeface="Times New Roman" pitchFamily="18" charset="0"/>
                <a:cs typeface="Arial" pitchFamily="34" charset="0"/>
              </a:rPr>
              <a:t>диссоциируют</a:t>
            </a:r>
            <a:r>
              <a:rPr lang="ru-RU" sz="2700" b="1" dirty="0" smtClean="0">
                <a:latin typeface="Arial" pitchFamily="34" charset="0"/>
                <a:ea typeface="Times New Roman" pitchFamily="18" charset="0"/>
                <a:cs typeface="Arial" pitchFamily="34" charset="0"/>
              </a:rPr>
              <a:t> на ионы независимо от их концентрации в растворе.</a:t>
            </a:r>
            <a:endParaRPr lang="ru-RU" sz="2700" b="1" dirty="0" smtClean="0">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Поэтому в уравнениях диссоциации сильных электролитов ставят знак равенства (=).</a:t>
            </a:r>
            <a:endParaRPr lang="ru-RU" sz="2700" b="1" dirty="0" smtClean="0">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К сильным электролитам относятся:</a:t>
            </a:r>
            <a:endParaRPr lang="ru-RU" sz="2700" b="1" dirty="0" smtClean="0">
              <a:latin typeface="Arial" pitchFamily="34" charset="0"/>
              <a:cs typeface="Arial" pitchFamily="34" charset="0"/>
            </a:endParaRPr>
          </a:p>
          <a:p>
            <a:pPr marL="265113" lvl="0" indent="-265113" algn="just" eaLnBrk="0" fontAlgn="base" hangingPunct="0">
              <a:lnSpc>
                <a:spcPct val="85000"/>
              </a:lnSpc>
              <a:spcBef>
                <a:spcPct val="0"/>
              </a:spcBef>
              <a:spcAft>
                <a:spcPct val="0"/>
              </a:spcAft>
              <a:buClr>
                <a:srgbClr val="C00000"/>
              </a:buClr>
              <a:buFont typeface="Wingdings" pitchFamily="2" charset="2"/>
              <a:buChar char="Ø"/>
            </a:pPr>
            <a:r>
              <a:rPr lang="ru-RU" sz="2700" b="1" dirty="0" smtClean="0">
                <a:latin typeface="Arial" pitchFamily="34" charset="0"/>
                <a:ea typeface="Times New Roman" pitchFamily="18" charset="0"/>
                <a:cs typeface="Arial" pitchFamily="34" charset="0"/>
              </a:rPr>
              <a:t>растворимые соли;</a:t>
            </a:r>
            <a:endParaRPr lang="ru-RU" sz="2700" b="1" dirty="0" smtClean="0">
              <a:latin typeface="Arial" pitchFamily="34" charset="0"/>
              <a:cs typeface="Arial" pitchFamily="34" charset="0"/>
            </a:endParaRPr>
          </a:p>
          <a:p>
            <a:pPr marL="265113" lvl="0" indent="-265113" algn="just" eaLnBrk="0" fontAlgn="base" hangingPunct="0">
              <a:lnSpc>
                <a:spcPct val="85000"/>
              </a:lnSpc>
              <a:spcBef>
                <a:spcPct val="0"/>
              </a:spcBef>
              <a:spcAft>
                <a:spcPct val="0"/>
              </a:spcAft>
              <a:buClr>
                <a:srgbClr val="C00000"/>
              </a:buClr>
              <a:buFont typeface="Wingdings" pitchFamily="2" charset="2"/>
              <a:buChar char="Ø"/>
            </a:pPr>
            <a:r>
              <a:rPr lang="ru-RU" sz="2700" b="1" dirty="0" smtClean="0">
                <a:latin typeface="Arial" pitchFamily="34" charset="0"/>
                <a:ea typeface="Times New Roman" pitchFamily="18" charset="0"/>
                <a:cs typeface="Arial" pitchFamily="34" charset="0"/>
              </a:rPr>
              <a:t>многие неорганические кислоты: Н</a:t>
            </a:r>
            <a:r>
              <a:rPr lang="en-US" sz="2700" b="1" dirty="0" smtClean="0">
                <a:latin typeface="Arial" pitchFamily="34" charset="0"/>
                <a:ea typeface="Times New Roman" pitchFamily="18" charset="0"/>
                <a:cs typeface="Arial" pitchFamily="34" charset="0"/>
              </a:rPr>
              <a:t>NO</a:t>
            </a:r>
            <a:r>
              <a:rPr lang="ru-RU" sz="2700" b="1" baseline="-30000" dirty="0" smtClean="0">
                <a:latin typeface="Arial" pitchFamily="34" charset="0"/>
                <a:ea typeface="Times New Roman" pitchFamily="18" charset="0"/>
                <a:cs typeface="Arial" pitchFamily="34" charset="0"/>
              </a:rPr>
              <a:t>3</a:t>
            </a:r>
            <a:r>
              <a:rPr lang="ru-RU" sz="2700" b="1" dirty="0" smtClean="0">
                <a:latin typeface="Arial" pitchFamily="34" charset="0"/>
                <a:ea typeface="Times New Roman" pitchFamily="18" charset="0"/>
                <a:cs typeface="Arial" pitchFamily="34" charset="0"/>
              </a:rPr>
              <a:t>, Н</a:t>
            </a:r>
            <a:r>
              <a:rPr lang="ru-RU" sz="2700" b="1" baseline="-30000" dirty="0" smtClean="0">
                <a:latin typeface="Arial" pitchFamily="34" charset="0"/>
                <a:ea typeface="Times New Roman" pitchFamily="18" charset="0"/>
                <a:cs typeface="Arial" pitchFamily="34" charset="0"/>
              </a:rPr>
              <a:t>2</a:t>
            </a:r>
            <a:r>
              <a:rPr lang="en-US" sz="2700" b="1" dirty="0" smtClean="0">
                <a:latin typeface="Arial" pitchFamily="34" charset="0"/>
                <a:ea typeface="Times New Roman" pitchFamily="18" charset="0"/>
                <a:cs typeface="Arial" pitchFamily="34" charset="0"/>
              </a:rPr>
              <a:t>SO</a:t>
            </a:r>
            <a:r>
              <a:rPr lang="ru-RU" sz="2700" b="1" baseline="-30000" dirty="0" smtClean="0">
                <a:latin typeface="Arial" pitchFamily="34" charset="0"/>
                <a:ea typeface="Times New Roman" pitchFamily="18" charset="0"/>
                <a:cs typeface="Arial" pitchFamily="34" charset="0"/>
              </a:rPr>
              <a:t>4</a:t>
            </a:r>
            <a:r>
              <a:rPr lang="ru-RU" sz="2700" b="1" dirty="0" smtClean="0">
                <a:latin typeface="Arial" pitchFamily="34" charset="0"/>
                <a:ea typeface="Times New Roman" pitchFamily="18" charset="0"/>
                <a:cs typeface="Arial" pitchFamily="34" charset="0"/>
              </a:rPr>
              <a:t>, НС</a:t>
            </a:r>
            <a:r>
              <a:rPr lang="en-US" sz="2700" b="1" dirty="0" smtClean="0">
                <a:latin typeface="Arial" pitchFamily="34" charset="0"/>
                <a:ea typeface="Times New Roman" pitchFamily="18" charset="0"/>
                <a:cs typeface="Arial" pitchFamily="34" charset="0"/>
              </a:rPr>
              <a:t>l</a:t>
            </a:r>
            <a:r>
              <a:rPr lang="ru-RU" sz="2700" b="1" dirty="0" smtClean="0">
                <a:latin typeface="Arial" pitchFamily="34" charset="0"/>
                <a:ea typeface="Times New Roman" pitchFamily="18" charset="0"/>
                <a:cs typeface="Arial" pitchFamily="34" charset="0"/>
              </a:rPr>
              <a:t> НВ</a:t>
            </a:r>
            <a:r>
              <a:rPr lang="en-US" sz="2700" b="1" dirty="0" smtClean="0">
                <a:latin typeface="Arial" pitchFamily="34" charset="0"/>
                <a:ea typeface="Times New Roman" pitchFamily="18" charset="0"/>
                <a:cs typeface="Arial" pitchFamily="34" charset="0"/>
              </a:rPr>
              <a:t>r</a:t>
            </a:r>
            <a:r>
              <a:rPr lang="ru-RU" sz="2700" b="1" dirty="0" smtClean="0">
                <a:latin typeface="Arial" pitchFamily="34" charset="0"/>
                <a:ea typeface="Times New Roman" pitchFamily="18" charset="0"/>
                <a:cs typeface="Arial" pitchFamily="34" charset="0"/>
              </a:rPr>
              <a:t>, Н</a:t>
            </a:r>
            <a:r>
              <a:rPr lang="en-US" sz="2700" b="1" dirty="0" smtClean="0">
                <a:latin typeface="Arial" pitchFamily="34" charset="0"/>
                <a:ea typeface="Times New Roman" pitchFamily="18" charset="0"/>
                <a:cs typeface="Arial" pitchFamily="34" charset="0"/>
              </a:rPr>
              <a:t>I</a:t>
            </a:r>
            <a:r>
              <a:rPr lang="ru-RU" sz="2700" b="1" dirty="0" smtClean="0">
                <a:latin typeface="Arial" pitchFamily="34" charset="0"/>
                <a:ea typeface="Times New Roman" pitchFamily="18" charset="0"/>
                <a:cs typeface="Arial" pitchFamily="34" charset="0"/>
              </a:rPr>
              <a:t>;</a:t>
            </a:r>
            <a:endParaRPr lang="ru-RU" sz="2700" b="1" dirty="0" smtClean="0">
              <a:latin typeface="Arial" pitchFamily="34" charset="0"/>
              <a:cs typeface="Arial" pitchFamily="34" charset="0"/>
            </a:endParaRPr>
          </a:p>
          <a:p>
            <a:pPr marL="265113" lvl="0" indent="-265113" algn="just" eaLnBrk="0" fontAlgn="base" hangingPunct="0">
              <a:lnSpc>
                <a:spcPct val="85000"/>
              </a:lnSpc>
              <a:spcBef>
                <a:spcPct val="0"/>
              </a:spcBef>
              <a:spcAft>
                <a:spcPct val="0"/>
              </a:spcAft>
              <a:buClr>
                <a:srgbClr val="C00000"/>
              </a:buClr>
              <a:buFont typeface="Wingdings" pitchFamily="2" charset="2"/>
              <a:buChar char="Ø"/>
            </a:pPr>
            <a:r>
              <a:rPr lang="ru-RU" sz="2700" b="1" dirty="0" smtClean="0">
                <a:latin typeface="Arial" pitchFamily="34" charset="0"/>
                <a:ea typeface="Times New Roman" pitchFamily="18" charset="0"/>
                <a:cs typeface="Arial" pitchFamily="34" charset="0"/>
              </a:rPr>
              <a:t>основания, образованные щелочными (</a:t>
            </a:r>
            <a:r>
              <a:rPr lang="en-US" sz="2700" b="1" dirty="0" smtClean="0">
                <a:latin typeface="Arial" pitchFamily="34" charset="0"/>
                <a:ea typeface="Times New Roman" pitchFamily="18" charset="0"/>
                <a:cs typeface="Arial" pitchFamily="34" charset="0"/>
              </a:rPr>
              <a:t>Li</a:t>
            </a:r>
            <a:r>
              <a:rPr lang="ru-RU" sz="2700" b="1" dirty="0" smtClean="0">
                <a:latin typeface="Arial" pitchFamily="34" charset="0"/>
                <a:ea typeface="Times New Roman" pitchFamily="18" charset="0"/>
                <a:cs typeface="Arial" pitchFamily="34" charset="0"/>
              </a:rPr>
              <a:t>ОН, </a:t>
            </a:r>
            <a:r>
              <a:rPr lang="en-US" sz="2700" b="1" dirty="0" smtClean="0">
                <a:latin typeface="Arial" pitchFamily="34" charset="0"/>
                <a:ea typeface="Times New Roman" pitchFamily="18" charset="0"/>
                <a:cs typeface="Arial" pitchFamily="34" charset="0"/>
              </a:rPr>
              <a:t>N</a:t>
            </a:r>
            <a:r>
              <a:rPr lang="ru-RU" sz="2700" b="1" dirty="0" err="1" smtClean="0">
                <a:latin typeface="Arial" pitchFamily="34" charset="0"/>
                <a:ea typeface="Times New Roman" pitchFamily="18" charset="0"/>
                <a:cs typeface="Arial" pitchFamily="34" charset="0"/>
              </a:rPr>
              <a:t>аОН</a:t>
            </a:r>
            <a:r>
              <a:rPr lang="ru-RU" sz="2700" b="1" dirty="0" smtClean="0">
                <a:latin typeface="Arial" pitchFamily="34" charset="0"/>
                <a:ea typeface="Times New Roman" pitchFamily="18" charset="0"/>
                <a:cs typeface="Arial" pitchFamily="34" charset="0"/>
              </a:rPr>
              <a:t>, </a:t>
            </a:r>
            <a:r>
              <a:rPr lang="en-US" sz="2700" b="1" dirty="0" smtClean="0">
                <a:latin typeface="Arial" pitchFamily="34" charset="0"/>
                <a:ea typeface="Times New Roman" pitchFamily="18" charset="0"/>
                <a:cs typeface="Arial" pitchFamily="34" charset="0"/>
              </a:rPr>
              <a:t>K</a:t>
            </a:r>
            <a:r>
              <a:rPr lang="ru-RU" sz="2700" b="1" dirty="0" smtClean="0">
                <a:latin typeface="Arial" pitchFamily="34" charset="0"/>
                <a:ea typeface="Times New Roman" pitchFamily="18" charset="0"/>
                <a:cs typeface="Arial" pitchFamily="34" charset="0"/>
              </a:rPr>
              <a:t>ОН и т. д.) и </a:t>
            </a:r>
            <a:r>
              <a:rPr lang="ru-RU" sz="2700" b="1" dirty="0" err="1" smtClean="0">
                <a:latin typeface="Arial" pitchFamily="34" charset="0"/>
                <a:ea typeface="Times New Roman" pitchFamily="18" charset="0"/>
                <a:cs typeface="Arial" pitchFamily="34" charset="0"/>
              </a:rPr>
              <a:t>щёлочно-земельными</a:t>
            </a:r>
            <a:r>
              <a:rPr lang="ru-RU" sz="2700" b="1" dirty="0" smtClean="0">
                <a:latin typeface="Arial" pitchFamily="34" charset="0"/>
                <a:ea typeface="Times New Roman" pitchFamily="18" charset="0"/>
                <a:cs typeface="Arial" pitchFamily="34" charset="0"/>
              </a:rPr>
              <a:t> (</a:t>
            </a:r>
            <a:r>
              <a:rPr lang="ru-RU" sz="2700" b="1" dirty="0" err="1" smtClean="0">
                <a:latin typeface="Arial" pitchFamily="34" charset="0"/>
                <a:ea typeface="Times New Roman" pitchFamily="18" charset="0"/>
                <a:cs typeface="Arial" pitchFamily="34" charset="0"/>
              </a:rPr>
              <a:t>Са</a:t>
            </a:r>
            <a:r>
              <a:rPr lang="ru-RU" sz="2700" b="1" dirty="0" smtClean="0">
                <a:latin typeface="Arial" pitchFamily="34" charset="0"/>
                <a:ea typeface="Times New Roman" pitchFamily="18" charset="0"/>
                <a:cs typeface="Arial" pitchFamily="34" charset="0"/>
              </a:rPr>
              <a:t>(ОН)</a:t>
            </a:r>
            <a:r>
              <a:rPr lang="ru-RU" sz="2700" b="1" baseline="-30000" dirty="0" smtClean="0">
                <a:latin typeface="Arial" pitchFamily="34" charset="0"/>
                <a:ea typeface="Times New Roman" pitchFamily="18" charset="0"/>
                <a:cs typeface="Arial" pitchFamily="34" charset="0"/>
              </a:rPr>
              <a:t>2</a:t>
            </a:r>
            <a:r>
              <a:rPr lang="ru-RU" sz="2700" b="1" dirty="0" smtClean="0">
                <a:latin typeface="Arial" pitchFamily="34" charset="0"/>
                <a:ea typeface="Times New Roman" pitchFamily="18" charset="0"/>
                <a:cs typeface="Arial" pitchFamily="34" charset="0"/>
              </a:rPr>
              <a:t>, </a:t>
            </a:r>
            <a:r>
              <a:rPr lang="en-US" sz="2700" b="1" dirty="0" err="1" smtClean="0">
                <a:latin typeface="Arial" pitchFamily="34" charset="0"/>
                <a:ea typeface="Times New Roman" pitchFamily="18" charset="0"/>
                <a:cs typeface="Arial" pitchFamily="34" charset="0"/>
              </a:rPr>
              <a:t>Sr</a:t>
            </a:r>
            <a:r>
              <a:rPr lang="ru-RU" sz="2700" b="1" dirty="0" smtClean="0">
                <a:latin typeface="Arial" pitchFamily="34" charset="0"/>
                <a:ea typeface="Times New Roman" pitchFamily="18" charset="0"/>
                <a:cs typeface="Arial" pitchFamily="34" charset="0"/>
              </a:rPr>
              <a:t>(ОН)</a:t>
            </a:r>
            <a:r>
              <a:rPr lang="ru-RU" sz="2700" b="1" baseline="-30000" dirty="0" smtClean="0">
                <a:latin typeface="Arial" pitchFamily="34" charset="0"/>
                <a:ea typeface="Times New Roman" pitchFamily="18" charset="0"/>
                <a:cs typeface="Arial" pitchFamily="34" charset="0"/>
              </a:rPr>
              <a:t>2</a:t>
            </a:r>
            <a:r>
              <a:rPr lang="ru-RU" sz="2700" b="1" dirty="0" smtClean="0">
                <a:latin typeface="Arial" pitchFamily="34" charset="0"/>
                <a:ea typeface="Times New Roman" pitchFamily="18" charset="0"/>
                <a:cs typeface="Arial" pitchFamily="34" charset="0"/>
              </a:rPr>
              <a:t>, </a:t>
            </a:r>
            <a:r>
              <a:rPr lang="ru-RU" sz="2700" b="1" dirty="0" err="1" smtClean="0">
                <a:latin typeface="Arial" pitchFamily="34" charset="0"/>
                <a:ea typeface="Times New Roman" pitchFamily="18" charset="0"/>
                <a:cs typeface="Arial" pitchFamily="34" charset="0"/>
              </a:rPr>
              <a:t>Ва</a:t>
            </a:r>
            <a:r>
              <a:rPr lang="ru-RU" sz="2700" b="1" dirty="0" smtClean="0">
                <a:latin typeface="Arial" pitchFamily="34" charset="0"/>
                <a:ea typeface="Times New Roman" pitchFamily="18" charset="0"/>
                <a:cs typeface="Arial" pitchFamily="34" charset="0"/>
              </a:rPr>
              <a:t>(ОН)</a:t>
            </a:r>
            <a:r>
              <a:rPr lang="ru-RU" sz="2700" b="1" baseline="-30000" dirty="0" smtClean="0">
                <a:latin typeface="Arial" pitchFamily="34" charset="0"/>
                <a:ea typeface="Times New Roman" pitchFamily="18" charset="0"/>
                <a:cs typeface="Arial" pitchFamily="34" charset="0"/>
              </a:rPr>
              <a:t>2</a:t>
            </a:r>
            <a:r>
              <a:rPr lang="ru-RU" sz="2700" b="1" dirty="0" smtClean="0">
                <a:latin typeface="Arial" pitchFamily="34" charset="0"/>
                <a:ea typeface="Times New Roman" pitchFamily="18" charset="0"/>
                <a:cs typeface="Arial" pitchFamily="34" charset="0"/>
              </a:rPr>
              <a:t>) металлами.</a:t>
            </a:r>
            <a:endParaRPr lang="ru-RU" sz="2700" b="1" dirty="0" smtClean="0">
              <a:latin typeface="Arial" pitchFamily="34" charset="0"/>
              <a:cs typeface="Arial" pitchFamily="34" charset="0"/>
            </a:endParaRPr>
          </a:p>
        </p:txBody>
      </p:sp>
      <p:pic>
        <p:nvPicPr>
          <p:cNvPr id="3075" name="Picture 3"/>
          <p:cNvPicPr>
            <a:picLocks noChangeAspect="1" noChangeArrowheads="1"/>
          </p:cNvPicPr>
          <p:nvPr/>
        </p:nvPicPr>
        <p:blipFill>
          <a:blip r:embed="rId3" cstate="print"/>
          <a:srcRect/>
          <a:stretch>
            <a:fillRect/>
          </a:stretch>
        </p:blipFill>
        <p:spPr bwMode="auto">
          <a:xfrm>
            <a:off x="3929058" y="5000636"/>
            <a:ext cx="2234989" cy="1714512"/>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домой 17">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Прямоугольник 9"/>
          <p:cNvSpPr/>
          <p:nvPr/>
        </p:nvSpPr>
        <p:spPr>
          <a:xfrm>
            <a:off x="142844" y="214290"/>
            <a:ext cx="8858312" cy="3977243"/>
          </a:xfrm>
          <a:prstGeom prst="rect">
            <a:avLst/>
          </a:prstGeom>
        </p:spPr>
        <p:txBody>
          <a:bodyPr wrap="square">
            <a:spAutoFit/>
          </a:bodyPr>
          <a:lstStyle/>
          <a:p>
            <a:pPr lvl="0" indent="450850" algn="just" fontAlgn="base">
              <a:lnSpc>
                <a:spcPct val="85000"/>
              </a:lnSpc>
              <a:spcBef>
                <a:spcPct val="0"/>
              </a:spcBef>
              <a:spcAft>
                <a:spcPct val="0"/>
              </a:spcAft>
            </a:pPr>
            <a:r>
              <a:rPr lang="ru-RU" sz="2700" b="1" dirty="0" smtClean="0">
                <a:solidFill>
                  <a:srgbClr val="C0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Слабые электролиты </a:t>
            </a:r>
            <a:r>
              <a:rPr lang="ru-RU" sz="2700" b="1" dirty="0" smtClean="0">
                <a:latin typeface="Arial" pitchFamily="34" charset="0"/>
                <a:ea typeface="Times New Roman" pitchFamily="18" charset="0"/>
                <a:cs typeface="Arial" pitchFamily="34" charset="0"/>
              </a:rPr>
              <a:t>в водных растворах лишь частично (обратимо) </a:t>
            </a:r>
            <a:r>
              <a:rPr lang="ru-RU" sz="2700" b="1" dirty="0" err="1" smtClean="0">
                <a:latin typeface="Arial" pitchFamily="34" charset="0"/>
                <a:ea typeface="Times New Roman" pitchFamily="18" charset="0"/>
                <a:cs typeface="Arial" pitchFamily="34" charset="0"/>
              </a:rPr>
              <a:t>диссоциируют</a:t>
            </a:r>
            <a:r>
              <a:rPr lang="ru-RU" sz="2700" b="1" dirty="0" smtClean="0">
                <a:latin typeface="Arial" pitchFamily="34" charset="0"/>
                <a:ea typeface="Times New Roman" pitchFamily="18" charset="0"/>
                <a:cs typeface="Arial" pitchFamily="34" charset="0"/>
              </a:rPr>
              <a:t> на ионы.</a:t>
            </a:r>
            <a:endParaRPr lang="ru-RU" sz="2700" b="1" dirty="0" smtClean="0">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Поэтому в уравнениях диссоциации слабых электролитов ставят знак обратимости (</a:t>
            </a:r>
            <a:r>
              <a:rPr lang="ru-RU" sz="2700" b="1" dirty="0" smtClean="0">
                <a:latin typeface="Arial" pitchFamily="34" charset="0"/>
                <a:ea typeface="Times New Roman" pitchFamily="18" charset="0"/>
                <a:cs typeface="Arial" pitchFamily="34" charset="0"/>
                <a:sym typeface="Symbol"/>
              </a:rPr>
              <a:t></a:t>
            </a:r>
            <a:r>
              <a:rPr lang="ru-RU" sz="2700" b="1" dirty="0" smtClean="0">
                <a:latin typeface="Arial" pitchFamily="34" charset="0"/>
                <a:ea typeface="Times New Roman" pitchFamily="18" charset="0"/>
                <a:cs typeface="Arial" pitchFamily="34" charset="0"/>
              </a:rPr>
              <a:t>).</a:t>
            </a:r>
            <a:endParaRPr lang="ru-RU" sz="2700" b="1" dirty="0" smtClean="0">
              <a:latin typeface="Arial" pitchFamily="34" charset="0"/>
              <a:cs typeface="Arial" pitchFamily="34" charset="0"/>
              <a:sym typeface="Symbol" pitchFamily="18" charset="2"/>
            </a:endParaRPr>
          </a:p>
          <a:p>
            <a:pPr lvl="0" indent="450850" algn="just"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sym typeface="Symbol" pitchFamily="18" charset="2"/>
              </a:rPr>
              <a:t>К слабым электролитам относятся:</a:t>
            </a:r>
            <a:endParaRPr lang="ru-RU" sz="2700" b="1" dirty="0" smtClean="0">
              <a:latin typeface="Arial" pitchFamily="34" charset="0"/>
              <a:cs typeface="Arial" pitchFamily="34" charset="0"/>
              <a:sym typeface="Symbol" pitchFamily="18" charset="2"/>
            </a:endParaRPr>
          </a:p>
          <a:p>
            <a:pPr marL="265113" lvl="0" indent="-270000" algn="just" eaLnBrk="0" fontAlgn="base" hangingPunct="0">
              <a:lnSpc>
                <a:spcPct val="85000"/>
              </a:lnSpc>
              <a:spcBef>
                <a:spcPct val="0"/>
              </a:spcBef>
              <a:spcAft>
                <a:spcPct val="0"/>
              </a:spcAft>
              <a:buClr>
                <a:srgbClr val="C00000"/>
              </a:buClr>
              <a:buFont typeface="Wingdings" pitchFamily="2" charset="2"/>
              <a:buChar char="Ø"/>
            </a:pPr>
            <a:r>
              <a:rPr lang="ru-RU" sz="2700" b="1" dirty="0" smtClean="0">
                <a:latin typeface="Arial" pitchFamily="34" charset="0"/>
                <a:ea typeface="Times New Roman" pitchFamily="18" charset="0"/>
                <a:cs typeface="Arial" pitchFamily="34" charset="0"/>
                <a:sym typeface="Symbol" pitchFamily="18" charset="2"/>
              </a:rPr>
              <a:t>почти все органические кислоты и вода;</a:t>
            </a:r>
            <a:endParaRPr lang="ru-RU" sz="2700" b="1" dirty="0" smtClean="0">
              <a:latin typeface="Arial" pitchFamily="34" charset="0"/>
              <a:cs typeface="Arial" pitchFamily="34" charset="0"/>
              <a:sym typeface="Symbol" pitchFamily="18" charset="2"/>
            </a:endParaRPr>
          </a:p>
          <a:p>
            <a:pPr marL="265113" lvl="0" indent="-270000" algn="just" eaLnBrk="0" fontAlgn="base" hangingPunct="0">
              <a:lnSpc>
                <a:spcPct val="85000"/>
              </a:lnSpc>
              <a:spcBef>
                <a:spcPct val="0"/>
              </a:spcBef>
              <a:spcAft>
                <a:spcPct val="0"/>
              </a:spcAft>
              <a:buClr>
                <a:srgbClr val="C00000"/>
              </a:buClr>
              <a:buFont typeface="Wingdings" pitchFamily="2" charset="2"/>
              <a:buChar char="Ø"/>
            </a:pPr>
            <a:r>
              <a:rPr lang="ru-RU" sz="2700" b="1" dirty="0" smtClean="0">
                <a:latin typeface="Arial" pitchFamily="34" charset="0"/>
                <a:ea typeface="Times New Roman" pitchFamily="18" charset="0"/>
                <a:cs typeface="Arial" pitchFamily="34" charset="0"/>
                <a:sym typeface="Symbol" pitchFamily="18" charset="2"/>
              </a:rPr>
              <a:t>некоторые неорганические кислоты: Н</a:t>
            </a:r>
            <a:r>
              <a:rPr lang="ru-RU" sz="2700" b="1" baseline="-30000" dirty="0" smtClean="0">
                <a:latin typeface="Arial" pitchFamily="34" charset="0"/>
                <a:ea typeface="Times New Roman" pitchFamily="18" charset="0"/>
                <a:cs typeface="Arial" pitchFamily="34" charset="0"/>
                <a:sym typeface="Symbol" pitchFamily="18" charset="2"/>
              </a:rPr>
              <a:t>2</a:t>
            </a:r>
            <a:r>
              <a:rPr lang="en-US" sz="2700" b="1" dirty="0" smtClean="0">
                <a:latin typeface="Arial" pitchFamily="34" charset="0"/>
                <a:ea typeface="Times New Roman" pitchFamily="18" charset="0"/>
                <a:cs typeface="Arial" pitchFamily="34" charset="0"/>
                <a:sym typeface="Symbol" pitchFamily="18" charset="2"/>
              </a:rPr>
              <a:t>S</a:t>
            </a:r>
            <a:r>
              <a:rPr lang="ru-RU" sz="2700" b="1" dirty="0" smtClean="0">
                <a:latin typeface="Arial" pitchFamily="34" charset="0"/>
                <a:ea typeface="Times New Roman" pitchFamily="18" charset="0"/>
                <a:cs typeface="Arial" pitchFamily="34" charset="0"/>
                <a:sym typeface="Symbol" pitchFamily="18" charset="2"/>
              </a:rPr>
              <a:t>, Н</a:t>
            </a:r>
            <a:r>
              <a:rPr lang="ru-RU" sz="2700" b="1" baseline="-30000" dirty="0" smtClean="0">
                <a:latin typeface="Arial" pitchFamily="34" charset="0"/>
                <a:ea typeface="Times New Roman" pitchFamily="18" charset="0"/>
                <a:cs typeface="Arial" pitchFamily="34" charset="0"/>
                <a:sym typeface="Symbol" pitchFamily="18" charset="2"/>
              </a:rPr>
              <a:t>3</a:t>
            </a:r>
            <a:r>
              <a:rPr lang="ru-RU" sz="2700" b="1" dirty="0" smtClean="0">
                <a:latin typeface="Arial" pitchFamily="34" charset="0"/>
                <a:ea typeface="Times New Roman" pitchFamily="18" charset="0"/>
                <a:cs typeface="Arial" pitchFamily="34" charset="0"/>
                <a:sym typeface="Symbol" pitchFamily="18" charset="2"/>
              </a:rPr>
              <a:t>Р</a:t>
            </a:r>
            <a:r>
              <a:rPr lang="en-US" sz="2700" b="1" dirty="0" smtClean="0">
                <a:latin typeface="Arial" pitchFamily="34" charset="0"/>
                <a:ea typeface="Times New Roman" pitchFamily="18" charset="0"/>
                <a:cs typeface="Arial" pitchFamily="34" charset="0"/>
                <a:sym typeface="Symbol" pitchFamily="18" charset="2"/>
              </a:rPr>
              <a:t>O</a:t>
            </a:r>
            <a:r>
              <a:rPr lang="ru-RU" sz="2700" b="1" baseline="-30000" dirty="0" smtClean="0">
                <a:latin typeface="Arial" pitchFamily="34" charset="0"/>
                <a:ea typeface="Times New Roman" pitchFamily="18" charset="0"/>
                <a:cs typeface="Arial" pitchFamily="34" charset="0"/>
                <a:sym typeface="Symbol" pitchFamily="18" charset="2"/>
              </a:rPr>
              <a:t>4 </a:t>
            </a:r>
            <a:r>
              <a:rPr lang="ru-RU" sz="2700" b="1" dirty="0" smtClean="0">
                <a:latin typeface="Arial" pitchFamily="34" charset="0"/>
                <a:ea typeface="Times New Roman" pitchFamily="18" charset="0"/>
                <a:cs typeface="Arial" pitchFamily="34" charset="0"/>
                <a:sym typeface="Symbol" pitchFamily="18" charset="2"/>
              </a:rPr>
              <a:t>Н</a:t>
            </a:r>
            <a:r>
              <a:rPr lang="ru-RU" sz="2700" b="1" baseline="-30000" dirty="0" smtClean="0">
                <a:latin typeface="Arial" pitchFamily="34" charset="0"/>
                <a:ea typeface="Times New Roman" pitchFamily="18" charset="0"/>
                <a:cs typeface="Arial" pitchFamily="34" charset="0"/>
                <a:sym typeface="Symbol" pitchFamily="18" charset="2"/>
              </a:rPr>
              <a:t>2</a:t>
            </a:r>
            <a:r>
              <a:rPr lang="ru-RU" sz="2700" b="1" dirty="0" smtClean="0">
                <a:latin typeface="Arial" pitchFamily="34" charset="0"/>
                <a:ea typeface="Times New Roman" pitchFamily="18" charset="0"/>
                <a:cs typeface="Arial" pitchFamily="34" charset="0"/>
                <a:sym typeface="Symbol" pitchFamily="18" charset="2"/>
              </a:rPr>
              <a:t>С</a:t>
            </a:r>
            <a:r>
              <a:rPr lang="en-US" sz="2700" b="1" dirty="0" smtClean="0">
                <a:latin typeface="Arial" pitchFamily="34" charset="0"/>
                <a:ea typeface="Times New Roman" pitchFamily="18" charset="0"/>
                <a:cs typeface="Arial" pitchFamily="34" charset="0"/>
                <a:sym typeface="Symbol" pitchFamily="18" charset="2"/>
              </a:rPr>
              <a:t>O</a:t>
            </a:r>
            <a:r>
              <a:rPr lang="ru-RU" sz="2700" b="1" baseline="-30000" dirty="0" smtClean="0">
                <a:latin typeface="Arial" pitchFamily="34" charset="0"/>
                <a:ea typeface="Times New Roman" pitchFamily="18" charset="0"/>
                <a:cs typeface="Arial" pitchFamily="34" charset="0"/>
                <a:sym typeface="Symbol" pitchFamily="18" charset="2"/>
              </a:rPr>
              <a:t>3</a:t>
            </a:r>
            <a:r>
              <a:rPr lang="ru-RU" sz="2700" b="1" dirty="0" smtClean="0">
                <a:latin typeface="Arial" pitchFamily="34" charset="0"/>
                <a:ea typeface="Times New Roman" pitchFamily="18" charset="0"/>
                <a:cs typeface="Arial" pitchFamily="34" charset="0"/>
                <a:sym typeface="Symbol" pitchFamily="18" charset="2"/>
              </a:rPr>
              <a:t>, Н</a:t>
            </a:r>
            <a:r>
              <a:rPr lang="en-US" sz="2700" b="1" dirty="0" smtClean="0">
                <a:latin typeface="Arial" pitchFamily="34" charset="0"/>
                <a:ea typeface="Times New Roman" pitchFamily="18" charset="0"/>
                <a:cs typeface="Arial" pitchFamily="34" charset="0"/>
                <a:sym typeface="Symbol" pitchFamily="18" charset="2"/>
              </a:rPr>
              <a:t>NO</a:t>
            </a:r>
            <a:r>
              <a:rPr lang="ru-RU" sz="2700" b="1" baseline="-30000" dirty="0" smtClean="0">
                <a:latin typeface="Arial" pitchFamily="34" charset="0"/>
                <a:ea typeface="Times New Roman" pitchFamily="18" charset="0"/>
                <a:cs typeface="Arial" pitchFamily="34" charset="0"/>
                <a:sym typeface="Symbol" pitchFamily="18" charset="2"/>
              </a:rPr>
              <a:t>2</a:t>
            </a:r>
            <a:r>
              <a:rPr lang="ru-RU" sz="2700" b="1" dirty="0" smtClean="0">
                <a:latin typeface="Arial" pitchFamily="34" charset="0"/>
                <a:ea typeface="Times New Roman" pitchFamily="18" charset="0"/>
                <a:cs typeface="Arial" pitchFamily="34" charset="0"/>
                <a:sym typeface="Symbol" pitchFamily="18" charset="2"/>
              </a:rPr>
              <a:t>, Н</a:t>
            </a:r>
            <a:r>
              <a:rPr lang="ru-RU" sz="2700" b="1" baseline="-30000" dirty="0" smtClean="0">
                <a:latin typeface="Arial" pitchFamily="34" charset="0"/>
                <a:ea typeface="Times New Roman" pitchFamily="18" charset="0"/>
                <a:cs typeface="Arial" pitchFamily="34" charset="0"/>
                <a:sym typeface="Symbol" pitchFamily="18" charset="2"/>
              </a:rPr>
              <a:t>2</a:t>
            </a:r>
            <a:r>
              <a:rPr lang="en-US" sz="2700" b="1" dirty="0" err="1" smtClean="0">
                <a:latin typeface="Arial" pitchFamily="34" charset="0"/>
                <a:ea typeface="Times New Roman" pitchFamily="18" charset="0"/>
                <a:cs typeface="Arial" pitchFamily="34" charset="0"/>
                <a:sym typeface="Symbol" pitchFamily="18" charset="2"/>
              </a:rPr>
              <a:t>SiO</a:t>
            </a:r>
            <a:r>
              <a:rPr lang="ru-RU" sz="2700" b="1" baseline="-30000" dirty="0" smtClean="0">
                <a:latin typeface="Arial" pitchFamily="34" charset="0"/>
                <a:ea typeface="Times New Roman" pitchFamily="18" charset="0"/>
                <a:cs typeface="Arial" pitchFamily="34" charset="0"/>
                <a:sym typeface="Symbol" pitchFamily="18" charset="2"/>
              </a:rPr>
              <a:t>3</a:t>
            </a:r>
            <a:r>
              <a:rPr lang="ru-RU" sz="2700" b="1" dirty="0" smtClean="0">
                <a:latin typeface="Arial" pitchFamily="34" charset="0"/>
                <a:ea typeface="Times New Roman" pitchFamily="18" charset="0"/>
                <a:cs typeface="Arial" pitchFamily="34" charset="0"/>
                <a:sym typeface="Symbol" pitchFamily="18" charset="2"/>
              </a:rPr>
              <a:t> и др.;</a:t>
            </a:r>
            <a:endParaRPr lang="ru-RU" sz="2700" b="1" dirty="0" smtClean="0">
              <a:latin typeface="Arial" pitchFamily="34" charset="0"/>
              <a:cs typeface="Arial" pitchFamily="34" charset="0"/>
              <a:sym typeface="Symbol" pitchFamily="18" charset="2"/>
            </a:endParaRPr>
          </a:p>
          <a:p>
            <a:pPr marL="265113" lvl="0" indent="-270000" algn="just" eaLnBrk="0" fontAlgn="base" hangingPunct="0">
              <a:lnSpc>
                <a:spcPct val="85000"/>
              </a:lnSpc>
              <a:spcBef>
                <a:spcPct val="0"/>
              </a:spcBef>
              <a:spcAft>
                <a:spcPct val="0"/>
              </a:spcAft>
              <a:buClr>
                <a:srgbClr val="C00000"/>
              </a:buClr>
              <a:buFont typeface="Wingdings" pitchFamily="2" charset="2"/>
              <a:buChar char="Ø"/>
            </a:pPr>
            <a:r>
              <a:rPr lang="ru-RU" sz="2700" b="1" dirty="0" smtClean="0">
                <a:latin typeface="Arial" pitchFamily="34" charset="0"/>
                <a:ea typeface="Times New Roman" pitchFamily="18" charset="0"/>
                <a:cs typeface="Arial" pitchFamily="34" charset="0"/>
                <a:sym typeface="Symbol" pitchFamily="18" charset="2"/>
              </a:rPr>
              <a:t>нерастворимые </a:t>
            </a:r>
            <a:r>
              <a:rPr lang="ru-RU" sz="2700" b="1" dirty="0" err="1" smtClean="0">
                <a:latin typeface="Arial" pitchFamily="34" charset="0"/>
                <a:ea typeface="Times New Roman" pitchFamily="18" charset="0"/>
                <a:cs typeface="Arial" pitchFamily="34" charset="0"/>
                <a:sym typeface="Symbol" pitchFamily="18" charset="2"/>
              </a:rPr>
              <a:t>гидроксиды</a:t>
            </a:r>
            <a:r>
              <a:rPr lang="ru-RU" sz="2700" b="1" dirty="0" smtClean="0">
                <a:latin typeface="Arial" pitchFamily="34" charset="0"/>
                <a:ea typeface="Times New Roman" pitchFamily="18" charset="0"/>
                <a:cs typeface="Arial" pitchFamily="34" charset="0"/>
                <a:sym typeface="Symbol" pitchFamily="18" charset="2"/>
              </a:rPr>
              <a:t> металлов: М</a:t>
            </a:r>
            <a:r>
              <a:rPr lang="en-US" sz="2700" b="1" dirty="0" smtClean="0">
                <a:latin typeface="Arial" pitchFamily="34" charset="0"/>
                <a:ea typeface="Times New Roman" pitchFamily="18" charset="0"/>
                <a:cs typeface="Arial" pitchFamily="34" charset="0"/>
                <a:sym typeface="Symbol" pitchFamily="18" charset="2"/>
              </a:rPr>
              <a:t>g</a:t>
            </a:r>
            <a:r>
              <a:rPr lang="ru-RU" sz="2700" b="1" dirty="0" smtClean="0">
                <a:latin typeface="Arial" pitchFamily="34" charset="0"/>
                <a:ea typeface="Times New Roman" pitchFamily="18" charset="0"/>
                <a:cs typeface="Arial" pitchFamily="34" charset="0"/>
                <a:sym typeface="Symbol" pitchFamily="18" charset="2"/>
              </a:rPr>
              <a:t>(ОН)</a:t>
            </a:r>
            <a:r>
              <a:rPr lang="ru-RU" sz="2700" b="1" baseline="-30000" dirty="0" smtClean="0">
                <a:latin typeface="Arial" pitchFamily="34" charset="0"/>
                <a:ea typeface="Times New Roman" pitchFamily="18" charset="0"/>
                <a:cs typeface="Arial" pitchFamily="34" charset="0"/>
                <a:sym typeface="Symbol" pitchFamily="18" charset="2"/>
              </a:rPr>
              <a:t>2</a:t>
            </a:r>
            <a:r>
              <a:rPr lang="ru-RU" sz="2700" b="1" dirty="0" smtClean="0">
                <a:latin typeface="Arial" pitchFamily="34" charset="0"/>
                <a:ea typeface="Times New Roman" pitchFamily="18" charset="0"/>
                <a:cs typeface="Arial" pitchFamily="34" charset="0"/>
                <a:sym typeface="Symbol" pitchFamily="18" charset="2"/>
              </a:rPr>
              <a:t>, </a:t>
            </a:r>
            <a:r>
              <a:rPr lang="en-US" sz="2700" b="1" dirty="0" smtClean="0">
                <a:latin typeface="Arial" pitchFamily="34" charset="0"/>
                <a:ea typeface="Times New Roman" pitchFamily="18" charset="0"/>
                <a:cs typeface="Arial" pitchFamily="34" charset="0"/>
                <a:sym typeface="Symbol" pitchFamily="18" charset="2"/>
              </a:rPr>
              <a:t>F</a:t>
            </a:r>
            <a:r>
              <a:rPr lang="ru-RU" sz="2700" b="1" dirty="0" smtClean="0">
                <a:latin typeface="Arial" pitchFamily="34" charset="0"/>
                <a:ea typeface="Times New Roman" pitchFamily="18" charset="0"/>
                <a:cs typeface="Arial" pitchFamily="34" charset="0"/>
                <a:sym typeface="Symbol" pitchFamily="18" charset="2"/>
              </a:rPr>
              <a:t>е(ОН)</a:t>
            </a:r>
            <a:r>
              <a:rPr lang="ru-RU" sz="2700" b="1" baseline="-30000" dirty="0" smtClean="0">
                <a:latin typeface="Arial" pitchFamily="34" charset="0"/>
                <a:ea typeface="Times New Roman" pitchFamily="18" charset="0"/>
                <a:cs typeface="Arial" pitchFamily="34" charset="0"/>
                <a:sym typeface="Symbol" pitchFamily="18" charset="2"/>
              </a:rPr>
              <a:t>2</a:t>
            </a:r>
            <a:r>
              <a:rPr lang="ru-RU" sz="2700" b="1" dirty="0" smtClean="0">
                <a:latin typeface="Arial" pitchFamily="34" charset="0"/>
                <a:ea typeface="Times New Roman" pitchFamily="18" charset="0"/>
                <a:cs typeface="Arial" pitchFamily="34" charset="0"/>
                <a:sym typeface="Symbol" pitchFamily="18" charset="2"/>
              </a:rPr>
              <a:t>, </a:t>
            </a:r>
            <a:r>
              <a:rPr lang="en-US" sz="2700" b="1" dirty="0" smtClean="0">
                <a:latin typeface="Arial" pitchFamily="34" charset="0"/>
                <a:ea typeface="Times New Roman" pitchFamily="18" charset="0"/>
                <a:cs typeface="Arial" pitchFamily="34" charset="0"/>
                <a:sym typeface="Symbol" pitchFamily="18" charset="2"/>
              </a:rPr>
              <a:t>Zn</a:t>
            </a:r>
            <a:r>
              <a:rPr lang="ru-RU" sz="2700" b="1" dirty="0" smtClean="0">
                <a:latin typeface="Arial" pitchFamily="34" charset="0"/>
                <a:ea typeface="Times New Roman" pitchFamily="18" charset="0"/>
                <a:cs typeface="Arial" pitchFamily="34" charset="0"/>
                <a:sym typeface="Symbol" pitchFamily="18" charset="2"/>
              </a:rPr>
              <a:t>(ОН)</a:t>
            </a:r>
            <a:r>
              <a:rPr lang="ru-RU" sz="2700" b="1" baseline="-30000" dirty="0" smtClean="0">
                <a:latin typeface="Arial" pitchFamily="34" charset="0"/>
                <a:ea typeface="Times New Roman" pitchFamily="18" charset="0"/>
                <a:cs typeface="Arial" pitchFamily="34" charset="0"/>
                <a:sym typeface="Symbol" pitchFamily="18" charset="2"/>
              </a:rPr>
              <a:t>2</a:t>
            </a:r>
            <a:r>
              <a:rPr lang="ru-RU" sz="2700" b="1" dirty="0" smtClean="0">
                <a:latin typeface="Arial" pitchFamily="34" charset="0"/>
                <a:ea typeface="Times New Roman" pitchFamily="18" charset="0"/>
                <a:cs typeface="Arial" pitchFamily="34" charset="0"/>
                <a:sym typeface="Symbol" pitchFamily="18" charset="2"/>
              </a:rPr>
              <a:t> и др.</a:t>
            </a:r>
          </a:p>
        </p:txBody>
      </p:sp>
      <p:pic>
        <p:nvPicPr>
          <p:cNvPr id="33793" name="Picture 1"/>
          <p:cNvPicPr>
            <a:picLocks noChangeAspect="1" noChangeArrowheads="1"/>
          </p:cNvPicPr>
          <p:nvPr/>
        </p:nvPicPr>
        <p:blipFill>
          <a:blip r:embed="rId3" cstate="print"/>
          <a:srcRect/>
          <a:stretch>
            <a:fillRect/>
          </a:stretch>
        </p:blipFill>
        <p:spPr bwMode="auto">
          <a:xfrm>
            <a:off x="2643174" y="4286256"/>
            <a:ext cx="2931101" cy="2357454"/>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804234" y="71414"/>
            <a:ext cx="7673191" cy="683264"/>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ctr" fontAlgn="base">
              <a:lnSpc>
                <a:spcPct val="80000"/>
              </a:lnSpc>
              <a:spcBef>
                <a:spcPct val="0"/>
              </a:spcBef>
              <a:spcAft>
                <a:spcPct val="0"/>
              </a:spcAft>
            </a:pPr>
            <a:r>
              <a:rPr lang="ru-RU" sz="4800" b="1" dirty="0" smtClean="0">
                <a:ln w="11430"/>
                <a:solidFill>
                  <a:srgbClr val="0000FF"/>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Изотопный состав воды</a:t>
            </a:r>
            <a:endParaRPr lang="ru-RU" sz="4800" b="1" dirty="0" smtClean="0">
              <a:ln w="11430"/>
              <a:solidFill>
                <a:srgbClr val="0000FF"/>
              </a:solidFill>
              <a:effectLst>
                <a:outerShdw blurRad="50800" dist="39000" dir="5460000" algn="tl">
                  <a:srgbClr val="000000">
                    <a:alpha val="38000"/>
                  </a:srgbClr>
                </a:outerShdw>
              </a:effectLst>
              <a:latin typeface="Arial" pitchFamily="34" charset="0"/>
              <a:cs typeface="Arial" pitchFamily="34" charset="0"/>
            </a:endParaRPr>
          </a:p>
        </p:txBody>
      </p:sp>
      <p:sp>
        <p:nvSpPr>
          <p:cNvPr id="9" name="Прямоугольник 8"/>
          <p:cNvSpPr/>
          <p:nvPr/>
        </p:nvSpPr>
        <p:spPr>
          <a:xfrm>
            <a:off x="142844" y="721576"/>
            <a:ext cx="8858312" cy="2564548"/>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Разновидности атомов одного и того же химического элемента, имеющие одинаковый заряд ядра, но разные массовые числа, называют </a:t>
            </a:r>
            <a:r>
              <a:rPr lang="ru-RU" sz="2700" b="1" dirty="0" smtClean="0">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изотопами</a:t>
            </a:r>
            <a:r>
              <a:rPr lang="ru-RU" sz="2700" b="1" dirty="0" smtClean="0">
                <a:latin typeface="Arial" pitchFamily="34" charset="0"/>
                <a:ea typeface="Times New Roman" pitchFamily="18" charset="0"/>
                <a:cs typeface="Arial" pitchFamily="34" charset="0"/>
              </a:rPr>
              <a:t>. Изотопы одного и того же элемента имеют </a:t>
            </a:r>
            <a:r>
              <a:rPr lang="ru-RU" sz="2700" b="1" i="1" u="sng" dirty="0" smtClean="0">
                <a:latin typeface="Arial" pitchFamily="34" charset="0"/>
                <a:ea typeface="Times New Roman" pitchFamily="18" charset="0"/>
                <a:cs typeface="Arial" pitchFamily="34" charset="0"/>
              </a:rPr>
              <a:t>одинаковое число</a:t>
            </a:r>
            <a:r>
              <a:rPr lang="ru-RU" sz="2700" b="1" i="1" dirty="0" smtClean="0">
                <a:latin typeface="Arial" pitchFamily="34" charset="0"/>
                <a:ea typeface="Times New Roman" pitchFamily="18" charset="0"/>
                <a:cs typeface="Arial" pitchFamily="34" charset="0"/>
              </a:rPr>
              <a:t> протонов и электронов, </a:t>
            </a:r>
            <a:r>
              <a:rPr lang="ru-RU" sz="2700" b="1" dirty="0" smtClean="0">
                <a:latin typeface="Arial" pitchFamily="34" charset="0"/>
                <a:ea typeface="Times New Roman" pitchFamily="18" charset="0"/>
                <a:cs typeface="Arial" pitchFamily="34" charset="0"/>
              </a:rPr>
              <a:t>а </a:t>
            </a:r>
            <a:r>
              <a:rPr lang="ru-RU" sz="2700" b="1" i="1" u="sng" dirty="0" smtClean="0">
                <a:latin typeface="Arial" pitchFamily="34" charset="0"/>
                <a:ea typeface="Times New Roman" pitchFamily="18" charset="0"/>
                <a:cs typeface="Arial" pitchFamily="34" charset="0"/>
              </a:rPr>
              <a:t>отличаются</a:t>
            </a:r>
            <a:r>
              <a:rPr lang="ru-RU" sz="2700" b="1" i="1" dirty="0" smtClean="0">
                <a:latin typeface="Arial" pitchFamily="34" charset="0"/>
                <a:ea typeface="Times New Roman" pitchFamily="18" charset="0"/>
                <a:cs typeface="Arial" pitchFamily="34" charset="0"/>
              </a:rPr>
              <a:t> </a:t>
            </a:r>
            <a:r>
              <a:rPr lang="ru-RU" sz="2700" b="1" dirty="0" smtClean="0">
                <a:latin typeface="Arial" pitchFamily="34" charset="0"/>
                <a:ea typeface="Times New Roman" pitchFamily="18" charset="0"/>
                <a:cs typeface="Arial" pitchFamily="34" charset="0"/>
              </a:rPr>
              <a:t>друг от друга </a:t>
            </a:r>
            <a:r>
              <a:rPr lang="ru-RU" sz="2700" b="1" i="1" dirty="0" smtClean="0">
                <a:latin typeface="Arial" pitchFamily="34" charset="0"/>
                <a:ea typeface="Times New Roman" pitchFamily="18" charset="0"/>
                <a:cs typeface="Arial" pitchFamily="34" charset="0"/>
              </a:rPr>
              <a:t>только числом нейтронов.</a:t>
            </a:r>
            <a:endParaRPr lang="ru-RU" sz="2700" b="1" dirty="0" smtClean="0">
              <a:latin typeface="Arial" pitchFamily="34" charset="0"/>
              <a:cs typeface="Arial" pitchFamily="34" charset="0"/>
            </a:endParaRPr>
          </a:p>
        </p:txBody>
      </p:sp>
      <p:pic>
        <p:nvPicPr>
          <p:cNvPr id="23" name="Picture 2" descr="D:\23.05.13-домашние документы\Лаб. раб YES\Виртуальные лабораторные YES\Анимашки и картинки\Химия-картинки\Атомы и молекулы\Изотопы\Image1672.gif"/>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rcRect l="7401" t="37947" b="6249"/>
          <a:stretch>
            <a:fillRect/>
          </a:stretch>
        </p:blipFill>
        <p:spPr bwMode="auto">
          <a:xfrm>
            <a:off x="350619" y="4214818"/>
            <a:ext cx="7507529" cy="2500306"/>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7" name="Picture 2" descr="D:\23.05.13-домашние документы\Лаб. раб YES\Виртуальные лабораторные YES\Анимашки и картинки\Химия-картинки\Атомы и молекулы\Изотопы\Image1672.gif"/>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rcRect t="29018" r="86431" b="48660"/>
          <a:stretch>
            <a:fillRect/>
          </a:stretch>
        </p:blipFill>
        <p:spPr bwMode="auto">
          <a:xfrm>
            <a:off x="35687" y="3571876"/>
            <a:ext cx="1178727" cy="107157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8" name="Picture 2" descr="D:\23.05.13-домашние документы\Лаб. раб YES\Виртуальные лабораторные YES\Анимашки и картинки\Химия-картинки\Атомы и молекулы\Изотопы\Image1672.gif"/>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rcRect l="11102" t="2232" b="72377"/>
          <a:stretch>
            <a:fillRect/>
          </a:stretch>
        </p:blipFill>
        <p:spPr bwMode="auto">
          <a:xfrm>
            <a:off x="2643174" y="3286124"/>
            <a:ext cx="5883723" cy="928694"/>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9" name="Прямоугольник 28"/>
          <p:cNvSpPr/>
          <p:nvPr/>
        </p:nvSpPr>
        <p:spPr>
          <a:xfrm>
            <a:off x="2071670" y="3429000"/>
            <a:ext cx="612668" cy="707886"/>
          </a:xfrm>
          <a:prstGeom prst="rect">
            <a:avLst/>
          </a:prstGeom>
        </p:spPr>
        <p:txBody>
          <a:bodyPr wrap="none">
            <a:spAutoFit/>
          </a:bodyPr>
          <a:lstStyle/>
          <a:p>
            <a:r>
              <a:rPr lang="ru-RU" sz="4000" b="1" dirty="0" smtClean="0">
                <a:ln w="11430">
                  <a:solidFill>
                    <a:sysClr val="windowText" lastClr="000000"/>
                  </a:solidFill>
                </a:ln>
                <a:solidFill>
                  <a:srgbClr val="0000FF"/>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Н</a:t>
            </a:r>
            <a:endParaRPr lang="ru-RU" sz="4000" dirty="0">
              <a:latin typeface="Arial Black" pitchFamily="34" charset="0"/>
            </a:endParaRPr>
          </a:p>
        </p:txBody>
      </p:sp>
      <p:sp>
        <p:nvSpPr>
          <p:cNvPr id="30" name="Прямоугольник 29"/>
          <p:cNvSpPr/>
          <p:nvPr/>
        </p:nvSpPr>
        <p:spPr>
          <a:xfrm>
            <a:off x="285720" y="6000768"/>
            <a:ext cx="583814" cy="707886"/>
          </a:xfrm>
          <a:prstGeom prst="rect">
            <a:avLst/>
          </a:prstGeom>
        </p:spPr>
        <p:txBody>
          <a:bodyPr wrap="none">
            <a:spAutoFit/>
          </a:bodyPr>
          <a:lstStyle/>
          <a:p>
            <a:r>
              <a:rPr lang="ru-RU" sz="4000" b="1" dirty="0" smtClean="0">
                <a:ln w="11430">
                  <a:solidFill>
                    <a:sysClr val="windowText" lastClr="000000"/>
                  </a:solidFill>
                </a:ln>
                <a:solidFill>
                  <a:schemeClr val="tx1">
                    <a:lumMod val="65000"/>
                    <a:lumOff val="35000"/>
                  </a:schemeClr>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С</a:t>
            </a:r>
            <a:endParaRPr lang="ru-RU" sz="4000" dirty="0">
              <a:solidFill>
                <a:schemeClr val="tx1">
                  <a:lumMod val="65000"/>
                  <a:lumOff val="35000"/>
                </a:schemeClr>
              </a:solidFill>
              <a:latin typeface="Arial Black" pitchFamily="34" charset="0"/>
            </a:endParaRPr>
          </a:p>
        </p:txBody>
      </p:sp>
      <p:sp>
        <p:nvSpPr>
          <p:cNvPr id="3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3" name="Управляющая кнопка: домой 32">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Прямоугольник 9"/>
          <p:cNvSpPr/>
          <p:nvPr/>
        </p:nvSpPr>
        <p:spPr>
          <a:xfrm>
            <a:off x="285720" y="1357298"/>
            <a:ext cx="8715436" cy="4121128"/>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2800" b="1" dirty="0" smtClean="0">
                <a:solidFill>
                  <a:srgbClr val="FF0000"/>
                </a:solidFill>
                <a:latin typeface="Arial" pitchFamily="34" charset="0"/>
                <a:ea typeface="Times New Roman" pitchFamily="18" charset="0"/>
                <a:cs typeface="Arial" pitchFamily="34" charset="0"/>
              </a:rPr>
              <a:t>Среду</a:t>
            </a:r>
            <a:r>
              <a:rPr lang="ru-RU" sz="2800" b="1" dirty="0" smtClean="0">
                <a:latin typeface="Arial" pitchFamily="34" charset="0"/>
                <a:ea typeface="Times New Roman" pitchFamily="18" charset="0"/>
                <a:cs typeface="Arial" pitchFamily="34" charset="0"/>
              </a:rPr>
              <a:t> любого </a:t>
            </a:r>
            <a:r>
              <a:rPr lang="ru-RU" sz="2800" b="1"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водного раствора </a:t>
            </a:r>
            <a:r>
              <a:rPr lang="ru-RU" sz="2800" b="1" dirty="0" smtClean="0">
                <a:latin typeface="Arial" pitchFamily="34" charset="0"/>
                <a:ea typeface="Times New Roman" pitchFamily="18" charset="0"/>
                <a:cs typeface="Arial" pitchFamily="34" charset="0"/>
              </a:rPr>
              <a:t>можно охарактеризовать </a:t>
            </a:r>
            <a:r>
              <a:rPr lang="ru-RU" sz="2800" b="1" u="sng" dirty="0" smtClean="0">
                <a:latin typeface="Arial" pitchFamily="34" charset="0"/>
                <a:ea typeface="Times New Roman" pitchFamily="18" charset="0"/>
                <a:cs typeface="Arial" pitchFamily="34" charset="0"/>
              </a:rPr>
              <a:t>содержанием ионов водорода </a:t>
            </a:r>
            <a:r>
              <a:rPr lang="ru-RU" sz="2800" b="1" u="sng"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Н</a:t>
            </a:r>
            <a:r>
              <a:rPr lang="ru-RU" sz="2800" b="1" u="sng" baseline="30000"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2800" b="1" dirty="0" smtClean="0">
                <a:latin typeface="Arial" pitchFamily="34" charset="0"/>
                <a:ea typeface="Times New Roman" pitchFamily="18" charset="0"/>
                <a:cs typeface="Arial" pitchFamily="34" charset="0"/>
              </a:rPr>
              <a:t> или </a:t>
            </a:r>
            <a:r>
              <a:rPr lang="ru-RU" sz="2800" b="1" u="sng" dirty="0" err="1" smtClean="0">
                <a:latin typeface="Arial" pitchFamily="34" charset="0"/>
                <a:ea typeface="Times New Roman" pitchFamily="18" charset="0"/>
                <a:cs typeface="Arial" pitchFamily="34" charset="0"/>
              </a:rPr>
              <a:t>гидроксид-ионов</a:t>
            </a:r>
            <a:r>
              <a:rPr lang="ru-RU" sz="2800" b="1" u="sng" dirty="0" smtClean="0">
                <a:latin typeface="Arial" pitchFamily="34" charset="0"/>
                <a:ea typeface="Times New Roman" pitchFamily="18" charset="0"/>
                <a:cs typeface="Arial" pitchFamily="34" charset="0"/>
              </a:rPr>
              <a:t> </a:t>
            </a:r>
            <a:r>
              <a:rPr lang="ru-RU" sz="2800" b="1" u="sng"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ОН</a:t>
            </a:r>
            <a:r>
              <a:rPr lang="ru-RU" sz="2800" b="1" u="sng" baseline="30000"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2800" b="1" dirty="0" smtClean="0">
                <a:latin typeface="Arial" pitchFamily="34" charset="0"/>
                <a:ea typeface="Times New Roman" pitchFamily="18" charset="0"/>
                <a:cs typeface="Arial" pitchFamily="34" charset="0"/>
              </a:rPr>
              <a:t>.</a:t>
            </a:r>
            <a:endParaRPr lang="ru-RU" sz="2800" b="1" dirty="0" smtClean="0">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Водные растворы могут иметь нейтральную, щелочную и кислотную среды.</a:t>
            </a:r>
            <a:endParaRPr lang="ru-RU" sz="2800" b="1" dirty="0" smtClean="0">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2800" b="1" dirty="0" smtClean="0">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Нейтральная среда </a:t>
            </a:r>
            <a:r>
              <a:rPr lang="ru-RU" sz="2800" b="1" dirty="0" smtClean="0">
                <a:latin typeface="Arial" pitchFamily="34" charset="0"/>
                <a:ea typeface="Times New Roman" pitchFamily="18" charset="0"/>
                <a:cs typeface="Arial" pitchFamily="34" charset="0"/>
              </a:rPr>
              <a:t>– это среда, в которой число ионов водорода Н</a:t>
            </a:r>
            <a:r>
              <a:rPr lang="ru-RU" sz="2800" b="1" baseline="30000" dirty="0" smtClean="0">
                <a:latin typeface="Arial" pitchFamily="34" charset="0"/>
                <a:ea typeface="Times New Roman" pitchFamily="18" charset="0"/>
                <a:cs typeface="Arial" pitchFamily="34" charset="0"/>
              </a:rPr>
              <a:t>+</a:t>
            </a:r>
            <a:r>
              <a:rPr lang="ru-RU" sz="2800" b="1" dirty="0" smtClean="0">
                <a:latin typeface="Arial" pitchFamily="34" charset="0"/>
                <a:ea typeface="Times New Roman" pitchFamily="18" charset="0"/>
                <a:cs typeface="Arial" pitchFamily="34" charset="0"/>
              </a:rPr>
              <a:t> равно числу </a:t>
            </a:r>
            <a:r>
              <a:rPr lang="ru-RU" sz="2800" b="1" dirty="0" err="1" smtClean="0">
                <a:latin typeface="Arial" pitchFamily="34" charset="0"/>
                <a:ea typeface="Times New Roman" pitchFamily="18" charset="0"/>
                <a:cs typeface="Arial" pitchFamily="34" charset="0"/>
              </a:rPr>
              <a:t>гидроксид-ионов</a:t>
            </a:r>
            <a:r>
              <a:rPr lang="ru-RU" sz="2800" b="1" dirty="0" smtClean="0">
                <a:latin typeface="Arial" pitchFamily="34" charset="0"/>
                <a:ea typeface="Times New Roman" pitchFamily="18" charset="0"/>
                <a:cs typeface="Arial" pitchFamily="34" charset="0"/>
              </a:rPr>
              <a:t> ОН</a:t>
            </a:r>
            <a:r>
              <a:rPr lang="ru-RU" sz="2800" b="1" baseline="30000" dirty="0" smtClean="0">
                <a:latin typeface="Arial" pitchFamily="34" charset="0"/>
                <a:ea typeface="Times New Roman" pitchFamily="18" charset="0"/>
                <a:cs typeface="Arial" pitchFamily="34" charset="0"/>
              </a:rPr>
              <a:t>–</a:t>
            </a:r>
            <a:r>
              <a:rPr lang="ru-RU" sz="2800" b="1" dirty="0" smtClean="0">
                <a:latin typeface="Arial" pitchFamily="34" charset="0"/>
                <a:ea typeface="Times New Roman" pitchFamily="18" charset="0"/>
                <a:cs typeface="Arial" pitchFamily="34" charset="0"/>
              </a:rPr>
              <a:t>.</a:t>
            </a:r>
            <a:endParaRPr lang="ru-RU" sz="2800" b="1" dirty="0" smtClean="0">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Например, среда чистой воды нейтральная, так как число ионов водорода Н</a:t>
            </a:r>
            <a:r>
              <a:rPr lang="ru-RU" sz="2800" b="1" baseline="30000" dirty="0" smtClean="0">
                <a:latin typeface="Arial" pitchFamily="34" charset="0"/>
                <a:ea typeface="Times New Roman" pitchFamily="18" charset="0"/>
                <a:cs typeface="Arial" pitchFamily="34" charset="0"/>
              </a:rPr>
              <a:t>+</a:t>
            </a:r>
            <a:r>
              <a:rPr lang="ru-RU" sz="2800" b="1" dirty="0" smtClean="0">
                <a:latin typeface="Arial" pitchFamily="34" charset="0"/>
                <a:ea typeface="Times New Roman" pitchFamily="18" charset="0"/>
                <a:cs typeface="Arial" pitchFamily="34" charset="0"/>
              </a:rPr>
              <a:t> равно числу </a:t>
            </a:r>
            <a:r>
              <a:rPr lang="ru-RU" sz="2800" b="1" dirty="0" err="1" smtClean="0">
                <a:latin typeface="Arial" pitchFamily="34" charset="0"/>
                <a:ea typeface="Times New Roman" pitchFamily="18" charset="0"/>
                <a:cs typeface="Arial" pitchFamily="34" charset="0"/>
              </a:rPr>
              <a:t>гидроксид-ионов</a:t>
            </a:r>
            <a:r>
              <a:rPr lang="ru-RU" sz="2800" b="1" dirty="0" smtClean="0">
                <a:latin typeface="Arial" pitchFamily="34" charset="0"/>
                <a:ea typeface="Times New Roman" pitchFamily="18" charset="0"/>
                <a:cs typeface="Arial" pitchFamily="34" charset="0"/>
              </a:rPr>
              <a:t> ОН</a:t>
            </a:r>
            <a:r>
              <a:rPr lang="ru-RU" sz="2800" b="1" baseline="30000" dirty="0" smtClean="0">
                <a:latin typeface="Arial" pitchFamily="34" charset="0"/>
                <a:ea typeface="Times New Roman" pitchFamily="18" charset="0"/>
                <a:cs typeface="Arial" pitchFamily="34" charset="0"/>
              </a:rPr>
              <a:t>–</a:t>
            </a:r>
            <a:r>
              <a:rPr lang="ru-RU" sz="2800" b="1" dirty="0" smtClean="0">
                <a:latin typeface="Arial" pitchFamily="34" charset="0"/>
                <a:ea typeface="Times New Roman" pitchFamily="18" charset="0"/>
                <a:cs typeface="Arial" pitchFamily="34" charset="0"/>
              </a:rPr>
              <a:t>.</a:t>
            </a:r>
            <a:endParaRPr lang="ru-RU" sz="2800" b="1" dirty="0" smtClean="0">
              <a:latin typeface="Arial" pitchFamily="34" charset="0"/>
              <a:cs typeface="Arial" pitchFamily="34" charset="0"/>
            </a:endParaRPr>
          </a:p>
        </p:txBody>
      </p:sp>
      <p:sp>
        <p:nvSpPr>
          <p:cNvPr id="18" name="Прямоугольник 17"/>
          <p:cNvSpPr/>
          <p:nvPr/>
        </p:nvSpPr>
        <p:spPr>
          <a:xfrm>
            <a:off x="214282" y="71414"/>
            <a:ext cx="8715436" cy="1175706"/>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lvl="0" algn="ctr" fontAlgn="base">
              <a:lnSpc>
                <a:spcPct val="80000"/>
              </a:lnSpc>
              <a:spcBef>
                <a:spcPct val="0"/>
              </a:spcBef>
              <a:spcAft>
                <a:spcPct val="0"/>
              </a:spcAft>
            </a:pPr>
            <a:r>
              <a:rPr lang="ru-RU" sz="4400" b="1" dirty="0" smtClean="0">
                <a:ln w="11430">
                  <a:solidFill>
                    <a:srgbClr val="990000"/>
                  </a:solidFill>
                </a:ln>
                <a:solidFill>
                  <a:srgbClr val="0000FF"/>
                </a:solidFill>
                <a:effectLst>
                  <a:outerShdw blurRad="80000" dist="40000" dir="5040000" algn="tl">
                    <a:srgbClr val="000000">
                      <a:alpha val="30000"/>
                    </a:srgbClr>
                  </a:outerShdw>
                </a:effectLst>
                <a:latin typeface="Arial" pitchFamily="34" charset="0"/>
                <a:ea typeface="Times New Roman" pitchFamily="18" charset="0"/>
                <a:cs typeface="Arial" pitchFamily="34" charset="0"/>
              </a:rPr>
              <a:t>Среда водных растворов электролитов</a:t>
            </a:r>
            <a:endParaRPr lang="ru-RU" sz="4400" b="1" dirty="0" smtClean="0">
              <a:ln w="11430">
                <a:solidFill>
                  <a:srgbClr val="990000"/>
                </a:solidFill>
              </a:ln>
              <a:solidFill>
                <a:srgbClr val="0000FF"/>
              </a:solidFill>
              <a:effectLst>
                <a:outerShdw blurRad="80000" dist="40000" dir="5040000" algn="tl">
                  <a:srgbClr val="000000">
                    <a:alpha val="30000"/>
                  </a:srgbClr>
                </a:outerShdw>
              </a:effectLst>
              <a:latin typeface="Arial" pitchFamily="34" charset="0"/>
              <a:cs typeface="Arial" pitchFamily="34" charset="0"/>
            </a:endParaRPr>
          </a:p>
        </p:txBody>
      </p:sp>
      <p:sp>
        <p:nvSpPr>
          <p:cNvPr id="8" name="Управляющая кнопка: далее 7">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Прямоугольник 9"/>
          <p:cNvSpPr/>
          <p:nvPr/>
        </p:nvSpPr>
        <p:spPr>
          <a:xfrm>
            <a:off x="214282" y="285728"/>
            <a:ext cx="8786874" cy="2839239"/>
          </a:xfrm>
          <a:prstGeom prst="rect">
            <a:avLst/>
          </a:prstGeom>
        </p:spPr>
        <p:txBody>
          <a:bodyPr wrap="square">
            <a:spAutoFit/>
          </a:bodyPr>
          <a:lstStyle/>
          <a:p>
            <a:pPr lvl="0" indent="450850" algn="just" eaLnBrk="0" fontAlgn="base" hangingPunct="0">
              <a:lnSpc>
                <a:spcPct val="85000"/>
              </a:lnSpc>
              <a:spcBef>
                <a:spcPct val="0"/>
              </a:spcBef>
              <a:spcAft>
                <a:spcPct val="0"/>
              </a:spcAft>
            </a:pPr>
            <a:r>
              <a:rPr lang="ru-RU" sz="30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Кислотная среда </a:t>
            </a:r>
            <a:r>
              <a:rPr lang="ru-RU" sz="3000" b="1" dirty="0" smtClean="0">
                <a:latin typeface="Arial" pitchFamily="34" charset="0"/>
                <a:ea typeface="Times New Roman" pitchFamily="18" charset="0"/>
                <a:cs typeface="Arial" pitchFamily="34" charset="0"/>
              </a:rPr>
              <a:t>– это среда, в которой число </a:t>
            </a:r>
            <a:r>
              <a:rPr lang="ru-RU" sz="30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ионов водорода </a:t>
            </a:r>
            <a:r>
              <a:rPr lang="ru-RU" sz="3000" b="1" u="sng" dirty="0" smtClean="0">
                <a:latin typeface="Arial" pitchFamily="34" charset="0"/>
                <a:ea typeface="Times New Roman" pitchFamily="18" charset="0"/>
                <a:cs typeface="Arial" pitchFamily="34" charset="0"/>
              </a:rPr>
              <a:t>больше</a:t>
            </a:r>
            <a:r>
              <a:rPr lang="ru-RU" sz="3000" b="1" dirty="0" smtClean="0">
                <a:latin typeface="Arial" pitchFamily="34" charset="0"/>
                <a:ea typeface="Times New Roman" pitchFamily="18" charset="0"/>
                <a:cs typeface="Arial" pitchFamily="34" charset="0"/>
              </a:rPr>
              <a:t> числа </a:t>
            </a:r>
            <a:r>
              <a:rPr lang="ru-RU" sz="3000" b="1" dirty="0" err="1"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гидроксид-ионо</a:t>
            </a:r>
            <a:r>
              <a:rPr lang="ru-RU" sz="3000" b="1" dirty="0" err="1" smtClean="0">
                <a:solidFill>
                  <a:srgbClr val="3366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a:t>
            </a:r>
            <a:r>
              <a:rPr lang="ru-RU" sz="3000" b="1" dirty="0" smtClean="0">
                <a:latin typeface="Arial" pitchFamily="34" charset="0"/>
                <a:ea typeface="Times New Roman" pitchFamily="18" charset="0"/>
                <a:cs typeface="Arial" pitchFamily="34" charset="0"/>
              </a:rPr>
              <a:t>.</a:t>
            </a:r>
            <a:endParaRPr lang="ru-RU" sz="3000" b="1" dirty="0" smtClean="0">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3000" b="1" dirty="0" smtClean="0">
                <a:latin typeface="Arial" pitchFamily="34" charset="0"/>
                <a:ea typeface="Times New Roman" pitchFamily="18" charset="0"/>
                <a:cs typeface="Arial" pitchFamily="34" charset="0"/>
              </a:rPr>
              <a:t>Например, все кислоты в растворе создают кислотную среду, так как при диссоциации они отщепляют ионы водорода </a:t>
            </a:r>
            <a:r>
              <a:rPr lang="ru-RU" sz="3000" b="1" dirty="0" smtClean="0">
                <a:solidFill>
                  <a:srgbClr val="FF0000"/>
                </a:solidFill>
                <a:latin typeface="Arial" pitchFamily="34" charset="0"/>
                <a:ea typeface="Times New Roman" pitchFamily="18" charset="0"/>
                <a:cs typeface="Arial" pitchFamily="34" charset="0"/>
              </a:rPr>
              <a:t>Н</a:t>
            </a:r>
            <a:r>
              <a:rPr lang="ru-RU" sz="3000" b="1" baseline="30000" dirty="0" smtClean="0">
                <a:solidFill>
                  <a:srgbClr val="FF0000"/>
                </a:solidFill>
                <a:latin typeface="Arial" pitchFamily="34" charset="0"/>
                <a:ea typeface="Times New Roman" pitchFamily="18" charset="0"/>
                <a:cs typeface="Arial" pitchFamily="34" charset="0"/>
              </a:rPr>
              <a:t>+</a:t>
            </a:r>
            <a:r>
              <a:rPr lang="ru-RU" sz="3000" b="1" dirty="0" smtClean="0">
                <a:latin typeface="Arial" pitchFamily="34" charset="0"/>
                <a:ea typeface="Times New Roman" pitchFamily="18" charset="0"/>
                <a:cs typeface="Arial" pitchFamily="34" charset="0"/>
              </a:rPr>
              <a:t>.</a:t>
            </a:r>
            <a:endParaRPr lang="ru-RU" sz="3000" b="1" dirty="0" smtClean="0">
              <a:latin typeface="Arial" pitchFamily="34" charset="0"/>
              <a:cs typeface="Arial" pitchFamily="34" charset="0"/>
            </a:endParaRPr>
          </a:p>
        </p:txBody>
      </p:sp>
      <p:pic>
        <p:nvPicPr>
          <p:cNvPr id="14" name="Picture 3"/>
          <p:cNvPicPr>
            <a:picLocks noChangeAspect="1" noChangeArrowheads="1"/>
          </p:cNvPicPr>
          <p:nvPr/>
        </p:nvPicPr>
        <p:blipFill>
          <a:blip r:embed="rId3" cstate="print"/>
          <a:srcRect/>
          <a:stretch>
            <a:fillRect/>
          </a:stretch>
        </p:blipFill>
        <p:spPr bwMode="auto">
          <a:xfrm>
            <a:off x="357158" y="3643314"/>
            <a:ext cx="514351" cy="487974"/>
          </a:xfrm>
          <a:prstGeom prst="ellipse">
            <a:avLst/>
          </a:prstGeom>
          <a:noFill/>
          <a:ln w="38100">
            <a:solidFill>
              <a:srgbClr val="FF0000"/>
            </a:solidFill>
            <a:miter lim="800000"/>
            <a:headEnd/>
            <a:tailEnd/>
          </a:ln>
          <a:effectLst>
            <a:reflection blurRad="6350" stA="50000" endA="295" endPos="92000" dist="101600" dir="5400000" sy="-100000" algn="bl" rotWithShape="0"/>
          </a:effectLst>
          <a:scene3d>
            <a:camera prst="isometricOffAxis1Right"/>
            <a:lightRig rig="threePt" dir="t"/>
          </a:scene3d>
          <a:sp3d>
            <a:bevelT/>
          </a:sp3d>
        </p:spPr>
      </p:pic>
      <p:pic>
        <p:nvPicPr>
          <p:cNvPr id="16" name="Picture 1"/>
          <p:cNvPicPr>
            <a:picLocks noChangeAspect="1" noChangeArrowheads="1"/>
          </p:cNvPicPr>
          <p:nvPr/>
        </p:nvPicPr>
        <p:blipFill>
          <a:blip r:embed="rId4" cstate="print"/>
          <a:srcRect/>
          <a:stretch>
            <a:fillRect/>
          </a:stretch>
        </p:blipFill>
        <p:spPr bwMode="auto">
          <a:xfrm>
            <a:off x="1643042" y="3500438"/>
            <a:ext cx="5508405" cy="2857520"/>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9" name="Управляющая кнопка: далее 8">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8" name="Picture 3"/>
          <p:cNvPicPr>
            <a:picLocks noChangeAspect="1" noChangeArrowheads="1"/>
          </p:cNvPicPr>
          <p:nvPr/>
        </p:nvPicPr>
        <p:blipFill>
          <a:blip r:embed="rId2" cstate="print"/>
          <a:srcRect/>
          <a:stretch>
            <a:fillRect/>
          </a:stretch>
        </p:blipFill>
        <p:spPr bwMode="auto">
          <a:xfrm>
            <a:off x="428596" y="3214686"/>
            <a:ext cx="777342" cy="428628"/>
          </a:xfrm>
          <a:prstGeom prst="ellipse">
            <a:avLst/>
          </a:prstGeom>
          <a:noFill/>
          <a:ln w="38100">
            <a:solidFill>
              <a:srgbClr val="FF0000"/>
            </a:solidFill>
            <a:miter lim="800000"/>
            <a:headEnd/>
            <a:tailEnd/>
          </a:ln>
          <a:effectLst>
            <a:reflection blurRad="6350" stA="50000" endA="295" endPos="92000" dist="101600" dir="5400000" sy="-100000" algn="bl" rotWithShape="0"/>
          </a:effectLst>
          <a:scene3d>
            <a:camera prst="isometricOffAxis1Right"/>
            <a:lightRig rig="threePt" dir="t"/>
          </a:scene3d>
          <a:sp3d>
            <a:bevelT prst="angle"/>
          </a:sp3d>
        </p:spPr>
      </p:pic>
      <p:pic>
        <p:nvPicPr>
          <p:cNvPr id="19" name="Picture 3" descr="D:\23.05.13-домашние документы\Виртуальные лекции 2015\Химия\сложные в-ва\основания\железа\250px-Hydroxid_železnatý.PNG"/>
          <p:cNvPicPr>
            <a:picLocks noChangeAspect="1" noChangeArrowheads="1"/>
          </p:cNvPicPr>
          <p:nvPr/>
        </p:nvPicPr>
        <p:blipFill>
          <a:blip r:embed="rId3" cstate="print"/>
          <a:srcRect l="1412" t="4412" r="1176" b="7353"/>
          <a:stretch>
            <a:fillRect/>
          </a:stretch>
        </p:blipFill>
        <p:spPr bwMode="auto">
          <a:xfrm rot="12026640">
            <a:off x="4206526" y="5118464"/>
            <a:ext cx="3301495" cy="956955"/>
          </a:xfrm>
          <a:prstGeom prst="roundRect">
            <a:avLst/>
          </a:prstGeom>
          <a:noFill/>
          <a:scene3d>
            <a:camera prst="orthographicFront"/>
            <a:lightRig rig="threePt" dir="t"/>
          </a:scene3d>
          <a:sp3d>
            <a:bevelT/>
          </a:sp3d>
        </p:spPr>
      </p:pic>
      <p:pic>
        <p:nvPicPr>
          <p:cNvPr id="20" name="Picture 5" descr="D:\23.05.13-домашние документы\Виртуальные лекции 2015\Химия\сложные в-ва\основания\кальция\Al(OH)3.PNG"/>
          <p:cNvPicPr>
            <a:picLocks noChangeAspect="1" noChangeArrowheads="1"/>
          </p:cNvPicPr>
          <p:nvPr/>
        </p:nvPicPr>
        <p:blipFill>
          <a:blip r:embed="rId4" cstate="print"/>
          <a:srcRect l="1117" t="6383" r="2340" b="10638"/>
          <a:stretch>
            <a:fillRect/>
          </a:stretch>
        </p:blipFill>
        <p:spPr bwMode="auto">
          <a:xfrm rot="21100122">
            <a:off x="545332" y="5525502"/>
            <a:ext cx="3541694" cy="837128"/>
          </a:xfrm>
          <a:prstGeom prst="roundRect">
            <a:avLst/>
          </a:prstGeom>
          <a:noFill/>
          <a:scene3d>
            <a:camera prst="orthographicFront"/>
            <a:lightRig rig="threePt" dir="t"/>
          </a:scene3d>
          <a:sp3d>
            <a:bevelT/>
          </a:sp3d>
        </p:spPr>
      </p:pic>
      <p:pic>
        <p:nvPicPr>
          <p:cNvPr id="37889" name="Picture 1" descr="D:\23.05.13-домашние документы\Виртуальные лекции 2015\Химия\сложные в-ва\основания\алюминия\220px-Aluminum_hydroxide.JPG"/>
          <p:cNvPicPr>
            <a:picLocks noChangeAspect="1" noChangeArrowheads="1"/>
          </p:cNvPicPr>
          <p:nvPr/>
        </p:nvPicPr>
        <p:blipFill>
          <a:blip r:embed="rId5" cstate="print"/>
          <a:srcRect/>
          <a:stretch>
            <a:fillRect/>
          </a:stretch>
        </p:blipFill>
        <p:spPr bwMode="auto">
          <a:xfrm>
            <a:off x="1428728" y="3143248"/>
            <a:ext cx="1928826" cy="2173582"/>
          </a:xfrm>
          <a:prstGeom prst="round2DiagRect">
            <a:avLst/>
          </a:prstGeom>
          <a:noFill/>
          <a:scene3d>
            <a:camera prst="isometricOffAxis1Right"/>
            <a:lightRig rig="threePt" dir="t"/>
          </a:scene3d>
        </p:spPr>
      </p:pic>
      <p:pic>
        <p:nvPicPr>
          <p:cNvPr id="37890" name="Picture 2" descr="D:\23.05.13-домашние документы\Виртуальные лекции 2015\Химия\сложные в-ва\основания\железа\FeOH3-2012.gif"/>
          <p:cNvPicPr>
            <a:picLocks noChangeAspect="1" noChangeArrowheads="1"/>
          </p:cNvPicPr>
          <p:nvPr/>
        </p:nvPicPr>
        <p:blipFill>
          <a:blip r:embed="rId6" cstate="print"/>
          <a:srcRect l="10563" r="10211" b="9893"/>
          <a:stretch>
            <a:fillRect/>
          </a:stretch>
        </p:blipFill>
        <p:spPr bwMode="auto">
          <a:xfrm>
            <a:off x="5786446" y="2928934"/>
            <a:ext cx="586212" cy="2214578"/>
          </a:xfrm>
          <a:prstGeom prst="round2DiagRect">
            <a:avLst/>
          </a:prstGeom>
          <a:noFill/>
          <a:scene3d>
            <a:camera prst="isometricOffAxis2Left"/>
            <a:lightRig rig="threePt" dir="t"/>
          </a:scene3d>
        </p:spPr>
      </p:pic>
      <p:pic>
        <p:nvPicPr>
          <p:cNvPr id="37891" name="Picture 3"/>
          <p:cNvPicPr>
            <a:picLocks noChangeAspect="1" noChangeArrowheads="1"/>
          </p:cNvPicPr>
          <p:nvPr/>
        </p:nvPicPr>
        <p:blipFill>
          <a:blip r:embed="rId7" cstate="print"/>
          <a:srcRect/>
          <a:stretch>
            <a:fillRect/>
          </a:stretch>
        </p:blipFill>
        <p:spPr bwMode="auto">
          <a:xfrm>
            <a:off x="6858016" y="2571744"/>
            <a:ext cx="1771292" cy="2857520"/>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3" name="Picture 12" descr="пишу 1"/>
          <p:cNvPicPr>
            <a:picLocks noChangeAspect="1" noChangeArrowheads="1" noCrop="1"/>
          </p:cNvPicPr>
          <p:nvPr/>
        </p:nvPicPr>
        <p:blipFill>
          <a:blip r:embed="rId8" cstate="print"/>
          <a:srcRect/>
          <a:stretch>
            <a:fillRect/>
          </a:stretch>
        </p:blipFill>
        <p:spPr bwMode="auto">
          <a:xfrm>
            <a:off x="8494713" y="5000636"/>
            <a:ext cx="649287" cy="1295400"/>
          </a:xfrm>
          <a:prstGeom prst="rect">
            <a:avLst/>
          </a:prstGeom>
          <a:noFill/>
          <a:ln w="9525">
            <a:noFill/>
            <a:miter lim="800000"/>
            <a:headEnd/>
            <a:tailEnd/>
          </a:ln>
        </p:spPr>
      </p:pic>
      <p:sp>
        <p:nvSpPr>
          <p:cNvPr id="24" name="Прямоугольник 23"/>
          <p:cNvSpPr/>
          <p:nvPr/>
        </p:nvSpPr>
        <p:spPr>
          <a:xfrm>
            <a:off x="214282" y="214290"/>
            <a:ext cx="8715436" cy="2839239"/>
          </a:xfrm>
          <a:prstGeom prst="rect">
            <a:avLst/>
          </a:prstGeom>
        </p:spPr>
        <p:txBody>
          <a:bodyPr wrap="square">
            <a:spAutoFit/>
          </a:bodyPr>
          <a:lstStyle/>
          <a:p>
            <a:pPr lvl="0" indent="450850" algn="just" fontAlgn="base">
              <a:lnSpc>
                <a:spcPct val="85000"/>
              </a:lnSpc>
              <a:spcBef>
                <a:spcPct val="0"/>
              </a:spcBef>
              <a:spcAft>
                <a:spcPct val="0"/>
              </a:spcAft>
            </a:pPr>
            <a:r>
              <a:rPr lang="ru-RU" sz="3000" b="1" dirty="0" smtClean="0">
                <a:ln>
                  <a:solidFill>
                    <a:sysClr val="windowText" lastClr="000000"/>
                  </a:solidFill>
                </a:ln>
                <a:solidFill>
                  <a:srgbClr val="0000FF"/>
                </a:solidFill>
                <a:effectLst>
                  <a:outerShdw blurRad="38100" dist="38100" dir="2700000" algn="tl">
                    <a:srgbClr val="000000">
                      <a:alpha val="43137"/>
                    </a:srgbClr>
                  </a:outerShdw>
                </a:effectLst>
                <a:latin typeface="Arial Black" pitchFamily="34" charset="0"/>
                <a:ea typeface="Times New Roman" pitchFamily="18" charset="0"/>
                <a:cs typeface="Arial" pitchFamily="34" charset="0"/>
              </a:rPr>
              <a:t>Щелочная среда </a:t>
            </a:r>
            <a:r>
              <a:rPr lang="ru-RU" sz="3000" b="1" dirty="0" smtClean="0">
                <a:latin typeface="Arial" pitchFamily="34" charset="0"/>
                <a:ea typeface="Times New Roman" pitchFamily="18" charset="0"/>
                <a:cs typeface="Arial" pitchFamily="34" charset="0"/>
              </a:rPr>
              <a:t>– это среда, в которой число ионов </a:t>
            </a:r>
            <a:r>
              <a:rPr lang="ru-RU" sz="30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водорода</a:t>
            </a:r>
            <a:r>
              <a:rPr lang="ru-RU" sz="3000" b="1" dirty="0" smtClean="0">
                <a:latin typeface="Arial" pitchFamily="34" charset="0"/>
                <a:ea typeface="Times New Roman" pitchFamily="18" charset="0"/>
                <a:cs typeface="Arial" pitchFamily="34" charset="0"/>
              </a:rPr>
              <a:t> меньше числа </a:t>
            </a:r>
            <a:r>
              <a:rPr lang="ru-RU" sz="3000" b="1" dirty="0" err="1"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гидроксид-ионов</a:t>
            </a:r>
            <a:r>
              <a:rPr lang="ru-RU" sz="3000" b="1" dirty="0" smtClean="0">
                <a:latin typeface="Arial" pitchFamily="34" charset="0"/>
                <a:ea typeface="Times New Roman" pitchFamily="18" charset="0"/>
                <a:cs typeface="Arial" pitchFamily="34" charset="0"/>
              </a:rPr>
              <a:t>.</a:t>
            </a:r>
            <a:endParaRPr lang="ru-RU" sz="3000" b="1" dirty="0" smtClean="0">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3000" b="1" dirty="0" smtClean="0">
                <a:latin typeface="Arial" pitchFamily="34" charset="0"/>
                <a:ea typeface="Times New Roman" pitchFamily="18" charset="0"/>
                <a:cs typeface="Arial" pitchFamily="34" charset="0"/>
              </a:rPr>
              <a:t>Например, </a:t>
            </a:r>
            <a:r>
              <a:rPr lang="ru-RU" sz="3000" b="1" dirty="0"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щелочную среду </a:t>
            </a:r>
            <a:r>
              <a:rPr lang="ru-RU" sz="3000" b="1" dirty="0" smtClean="0">
                <a:latin typeface="Arial" pitchFamily="34" charset="0"/>
                <a:ea typeface="Times New Roman" pitchFamily="18" charset="0"/>
                <a:cs typeface="Arial" pitchFamily="34" charset="0"/>
              </a:rPr>
              <a:t>в растворе создают </a:t>
            </a:r>
            <a:r>
              <a:rPr lang="ru-RU" sz="3000" b="1" smtClean="0">
                <a:latin typeface="Arial" pitchFamily="34" charset="0"/>
                <a:ea typeface="Times New Roman" pitchFamily="18" charset="0"/>
                <a:cs typeface="Arial" pitchFamily="34" charset="0"/>
              </a:rPr>
              <a:t>все растворимые </a:t>
            </a:r>
            <a:r>
              <a:rPr lang="ru-RU" sz="3000" b="1" dirty="0" smtClean="0">
                <a:latin typeface="Arial" pitchFamily="34" charset="0"/>
                <a:ea typeface="Times New Roman" pitchFamily="18" charset="0"/>
                <a:cs typeface="Arial" pitchFamily="34" charset="0"/>
              </a:rPr>
              <a:t>основания, так как при диссоциации они отщепляют </a:t>
            </a:r>
            <a:r>
              <a:rPr lang="ru-RU" sz="3000" b="1" dirty="0" err="1"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гидроксид-ионы</a:t>
            </a:r>
            <a:r>
              <a:rPr lang="ru-RU" sz="3000" b="1" dirty="0"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ОН</a:t>
            </a:r>
            <a:r>
              <a:rPr lang="ru-RU" sz="3000" b="1" baseline="30000" dirty="0"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3000" b="1" dirty="0" smtClean="0">
                <a:latin typeface="Arial" pitchFamily="34" charset="0"/>
                <a:ea typeface="Times New Roman" pitchFamily="18" charset="0"/>
                <a:cs typeface="Arial" pitchFamily="34" charset="0"/>
              </a:rPr>
              <a:t>.</a:t>
            </a:r>
            <a:endParaRPr lang="ru-RU" sz="3000" b="1" dirty="0" smtClean="0">
              <a:latin typeface="Arial" pitchFamily="34" charset="0"/>
              <a:cs typeface="Arial" pitchFamily="34" charset="0"/>
            </a:endParaRPr>
          </a:p>
        </p:txBody>
      </p:sp>
      <p:sp>
        <p:nvSpPr>
          <p:cNvPr id="13" name="Управляющая кнопка: далее 12">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9"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11" name="Таблица 10"/>
          <p:cNvGraphicFramePr>
            <a:graphicFrameLocks noGrp="1"/>
          </p:cNvGraphicFramePr>
          <p:nvPr>
            <p:extLst>
              <p:ext uri="{D42A27DB-BD31-4B8C-83A1-F6EECF244321}">
                <p14:modId xmlns:p14="http://schemas.microsoft.com/office/powerpoint/2010/main" val="2592686531"/>
              </p:ext>
            </p:extLst>
          </p:nvPr>
        </p:nvGraphicFramePr>
        <p:xfrm>
          <a:off x="1" y="1763086"/>
          <a:ext cx="9112277" cy="3195828"/>
        </p:xfrm>
        <a:graphic>
          <a:graphicData uri="http://schemas.openxmlformats.org/drawingml/2006/table">
            <a:tbl>
              <a:tblPr>
                <a:tableStyleId>{35758FB7-9AC5-4552-8A53-C91805E547FA}</a:tableStyleId>
              </a:tblPr>
              <a:tblGrid>
                <a:gridCol w="2351555"/>
                <a:gridCol w="2204138"/>
                <a:gridCol w="2278292"/>
                <a:gridCol w="2278292"/>
              </a:tblGrid>
              <a:tr h="230772">
                <a:tc rowSpan="2">
                  <a:txBody>
                    <a:bodyPr/>
                    <a:lstStyle/>
                    <a:p>
                      <a:pPr>
                        <a:lnSpc>
                          <a:spcPct val="115000"/>
                        </a:lnSpc>
                        <a:spcAft>
                          <a:spcPts val="0"/>
                        </a:spcAft>
                      </a:pPr>
                      <a:r>
                        <a:rPr lang="ru-RU" sz="2700" b="1" dirty="0">
                          <a:latin typeface="+mn-lt"/>
                          <a:ea typeface="Times New Roman"/>
                          <a:cs typeface="Times New Roman"/>
                        </a:rPr>
                        <a:t>      </a:t>
                      </a:r>
                      <a:r>
                        <a:rPr lang="ru-RU" sz="2700" b="1" dirty="0" smtClean="0">
                          <a:latin typeface="+mn-lt"/>
                          <a:ea typeface="Times New Roman"/>
                          <a:cs typeface="Times New Roman"/>
                        </a:rPr>
                        <a:t> Среда</a:t>
                      </a:r>
                    </a:p>
                    <a:p>
                      <a:pPr>
                        <a:lnSpc>
                          <a:spcPct val="115000"/>
                        </a:lnSpc>
                        <a:spcAft>
                          <a:spcPts val="0"/>
                        </a:spcAft>
                      </a:pPr>
                      <a:endParaRPr lang="ru-RU" sz="1600" b="1" dirty="0" smtClean="0">
                        <a:latin typeface="+mn-lt"/>
                        <a:ea typeface="Times New Roman"/>
                        <a:cs typeface="Times New Roman"/>
                      </a:endParaRPr>
                    </a:p>
                    <a:p>
                      <a:pPr>
                        <a:lnSpc>
                          <a:spcPct val="115000"/>
                        </a:lnSpc>
                        <a:spcAft>
                          <a:spcPts val="0"/>
                        </a:spcAft>
                      </a:pPr>
                      <a:endParaRPr lang="ru-RU" sz="1800" b="1" dirty="0" smtClean="0">
                        <a:latin typeface="+mn-lt"/>
                        <a:ea typeface="Times New Roman"/>
                        <a:cs typeface="Times New Roman"/>
                      </a:endParaRPr>
                    </a:p>
                    <a:p>
                      <a:pPr>
                        <a:lnSpc>
                          <a:spcPct val="115000"/>
                        </a:lnSpc>
                        <a:spcAft>
                          <a:spcPts val="0"/>
                        </a:spcAft>
                      </a:pPr>
                      <a:r>
                        <a:rPr lang="ru-RU" sz="2700" b="1" dirty="0" smtClean="0">
                          <a:latin typeface="+mn-lt"/>
                          <a:ea typeface="Times New Roman"/>
                          <a:cs typeface="Times New Roman"/>
                        </a:rPr>
                        <a:t>Индикатор    </a:t>
                      </a:r>
                      <a:endParaRPr lang="ru-RU" sz="2700" b="1" dirty="0">
                        <a:latin typeface="+mn-lt"/>
                        <a:ea typeface="Times New Roman"/>
                        <a:cs typeface="Times New Roman"/>
                      </a:endParaRPr>
                    </a:p>
                  </a:txBody>
                  <a:tcPr marL="25400" marR="254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TlToBr w="12700" cap="flat" cmpd="sng" algn="ctr">
                      <a:solidFill>
                        <a:schemeClr val="tx1"/>
                      </a:solidFill>
                      <a:prstDash val="solid"/>
                      <a:round/>
                      <a:headEnd type="none" w="med" len="med"/>
                      <a:tailEnd type="none" w="med" len="med"/>
                    </a:lnTlToBr>
                    <a:cell3D prstMaterial="dkEdge">
                      <a:bevel/>
                      <a:lightRig rig="flood" dir="t"/>
                    </a:cell3D>
                    <a:solidFill>
                      <a:schemeClr val="bg1"/>
                    </a:solidFill>
                  </a:tcPr>
                </a:tc>
                <a:tc gridSpan="3">
                  <a:txBody>
                    <a:bodyPr/>
                    <a:lstStyle/>
                    <a:p>
                      <a:pPr algn="ctr">
                        <a:lnSpc>
                          <a:spcPct val="90000"/>
                        </a:lnSpc>
                        <a:spcAft>
                          <a:spcPts val="0"/>
                        </a:spcAft>
                      </a:pPr>
                      <a:r>
                        <a:rPr lang="ru-RU" sz="2700" b="1" dirty="0"/>
                        <a:t>Цвет индикатора</a:t>
                      </a:r>
                      <a:endParaRPr lang="ru-RU" sz="2700" b="1" dirty="0">
                        <a:latin typeface="Calibri"/>
                        <a:ea typeface="Times New Roman"/>
                        <a:cs typeface="Times New Roman"/>
                      </a:endParaRPr>
                    </a:p>
                  </a:txBody>
                  <a:tcPr marL="23889" marR="23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hMerge="1">
                  <a:txBody>
                    <a:bodyPr/>
                    <a:lstStyle/>
                    <a:p>
                      <a:endParaRPr lang="ru-RU"/>
                    </a:p>
                  </a:txBody>
                  <a:tcPr/>
                </a:tc>
                <a:tc hMerge="1">
                  <a:txBody>
                    <a:bodyPr/>
                    <a:lstStyle/>
                    <a:p>
                      <a:endParaRPr lang="ru-RU"/>
                    </a:p>
                  </a:txBody>
                  <a:tcPr/>
                </a:tc>
              </a:tr>
              <a:tr h="692317">
                <a:tc vMerge="1">
                  <a:txBody>
                    <a:bodyPr/>
                    <a:lstStyle/>
                    <a:p>
                      <a:pPr>
                        <a:lnSpc>
                          <a:spcPct val="115000"/>
                        </a:lnSpc>
                        <a:spcAft>
                          <a:spcPts val="0"/>
                        </a:spcAft>
                      </a:pPr>
                      <a:endParaRPr lang="ru-RU" sz="1100" dirty="0">
                        <a:latin typeface="Calibri"/>
                        <a:ea typeface="Times New Roman"/>
                        <a:cs typeface="Times New Roman"/>
                      </a:endParaRPr>
                    </a:p>
                  </a:txBody>
                  <a:tcPr marL="25400" marR="25400" marT="0" marB="0"/>
                </a:tc>
                <a:tc>
                  <a:txBody>
                    <a:bodyPr/>
                    <a:lstStyle/>
                    <a:p>
                      <a:pPr algn="ctr">
                        <a:lnSpc>
                          <a:spcPct val="85000"/>
                        </a:lnSpc>
                        <a:spcAft>
                          <a:spcPts val="0"/>
                        </a:spcAft>
                      </a:pPr>
                      <a:r>
                        <a:rPr lang="ru-RU" sz="2500" b="1" dirty="0"/>
                        <a:t>в чистой воде</a:t>
                      </a:r>
                    </a:p>
                    <a:p>
                      <a:pPr algn="ctr">
                        <a:lnSpc>
                          <a:spcPct val="85000"/>
                        </a:lnSpc>
                        <a:spcAft>
                          <a:spcPts val="0"/>
                        </a:spcAft>
                      </a:pPr>
                      <a:r>
                        <a:rPr lang="ru-RU" sz="2500" b="1" dirty="0"/>
                        <a:t>(нейтральная</a:t>
                      </a:r>
                    </a:p>
                    <a:p>
                      <a:pPr algn="ctr">
                        <a:lnSpc>
                          <a:spcPct val="85000"/>
                        </a:lnSpc>
                        <a:spcAft>
                          <a:spcPts val="0"/>
                        </a:spcAft>
                      </a:pPr>
                      <a:r>
                        <a:rPr lang="ru-RU" sz="2500" b="1" dirty="0"/>
                        <a:t>среда)</a:t>
                      </a:r>
                      <a:endParaRPr lang="ru-RU" sz="2500" b="1" dirty="0">
                        <a:latin typeface="Calibri"/>
                        <a:ea typeface="Times New Roman"/>
                        <a:cs typeface="Times New Roman"/>
                      </a:endParaRPr>
                    </a:p>
                  </a:txBody>
                  <a:tcPr marL="23889" marR="23889"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700" b="1" dirty="0"/>
                        <a:t>в растворах</a:t>
                      </a:r>
                    </a:p>
                    <a:p>
                      <a:pPr algn="ctr">
                        <a:lnSpc>
                          <a:spcPct val="85000"/>
                        </a:lnSpc>
                        <a:spcAft>
                          <a:spcPts val="0"/>
                        </a:spcAft>
                      </a:pPr>
                      <a:r>
                        <a:rPr lang="ru-RU" sz="2700" b="1" dirty="0"/>
                        <a:t>кислот</a:t>
                      </a:r>
                    </a:p>
                    <a:p>
                      <a:pPr algn="ctr">
                        <a:lnSpc>
                          <a:spcPct val="85000"/>
                        </a:lnSpc>
                        <a:spcAft>
                          <a:spcPts val="0"/>
                        </a:spcAft>
                      </a:pPr>
                      <a:r>
                        <a:rPr lang="ru-RU" sz="2700" b="1" dirty="0"/>
                        <a:t>(кислотная среда)</a:t>
                      </a:r>
                      <a:endParaRPr lang="ru-RU" sz="2700" b="1" dirty="0">
                        <a:latin typeface="Calibri"/>
                        <a:ea typeface="Times New Roman"/>
                        <a:cs typeface="Times New Roman"/>
                      </a:endParaRPr>
                    </a:p>
                  </a:txBody>
                  <a:tcPr marL="23889" marR="23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700" b="1" dirty="0"/>
                        <a:t>в растворах</a:t>
                      </a:r>
                    </a:p>
                    <a:p>
                      <a:pPr algn="ctr">
                        <a:lnSpc>
                          <a:spcPct val="85000"/>
                        </a:lnSpc>
                        <a:spcAft>
                          <a:spcPts val="0"/>
                        </a:spcAft>
                      </a:pPr>
                      <a:r>
                        <a:rPr lang="ru-RU" sz="2700" b="1" dirty="0"/>
                        <a:t>щелочей</a:t>
                      </a:r>
                    </a:p>
                    <a:p>
                      <a:pPr algn="ctr">
                        <a:lnSpc>
                          <a:spcPct val="85000"/>
                        </a:lnSpc>
                        <a:spcAft>
                          <a:spcPts val="0"/>
                        </a:spcAft>
                      </a:pPr>
                      <a:r>
                        <a:rPr lang="ru-RU" sz="2700" b="1" dirty="0"/>
                        <a:t>(щелочная среда)</a:t>
                      </a:r>
                      <a:endParaRPr lang="ru-RU" sz="2700" b="1" dirty="0">
                        <a:latin typeface="Calibri"/>
                        <a:ea typeface="Times New Roman"/>
                        <a:cs typeface="Times New Roman"/>
                      </a:endParaRPr>
                    </a:p>
                  </a:txBody>
                  <a:tcPr marL="23889" marR="238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230772">
                <a:tc>
                  <a:txBody>
                    <a:bodyPr/>
                    <a:lstStyle/>
                    <a:p>
                      <a:pPr algn="ctr">
                        <a:lnSpc>
                          <a:spcPct val="90000"/>
                        </a:lnSpc>
                        <a:spcAft>
                          <a:spcPts val="0"/>
                        </a:spcAft>
                      </a:pPr>
                      <a:r>
                        <a:rPr lang="ru-RU" sz="2500" b="1" dirty="0" err="1" smtClean="0"/>
                        <a:t>Фенолфта-леин</a:t>
                      </a:r>
                      <a:endParaRPr lang="ru-RU" sz="2500" b="1" dirty="0">
                        <a:latin typeface="Calibri"/>
                        <a:ea typeface="Times New Roman"/>
                        <a:cs typeface="Times New Roman"/>
                      </a:endParaRPr>
                    </a:p>
                  </a:txBody>
                  <a:tcPr marL="23889" marR="238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90000"/>
                        </a:lnSpc>
                        <a:spcAft>
                          <a:spcPts val="0"/>
                        </a:spcAft>
                      </a:pPr>
                      <a:r>
                        <a:rPr lang="ru-RU" sz="2600" b="1" dirty="0"/>
                        <a:t>Бесцветный</a:t>
                      </a:r>
                      <a:endParaRPr lang="ru-RU" sz="2600" b="1" dirty="0">
                        <a:latin typeface="Calibri"/>
                        <a:ea typeface="Times New Roman"/>
                        <a:cs typeface="Times New Roman"/>
                      </a:endParaRPr>
                    </a:p>
                  </a:txBody>
                  <a:tcPr marL="23889" marR="238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90000"/>
                        </a:lnSpc>
                        <a:spcAft>
                          <a:spcPts val="0"/>
                        </a:spcAft>
                      </a:pPr>
                      <a:r>
                        <a:rPr lang="ru-RU" sz="2700" b="1" dirty="0"/>
                        <a:t>Бесцветный</a:t>
                      </a:r>
                      <a:endParaRPr lang="ru-RU" sz="2700" b="1" dirty="0">
                        <a:latin typeface="Calibri"/>
                        <a:ea typeface="Times New Roman"/>
                        <a:cs typeface="Times New Roman"/>
                      </a:endParaRPr>
                    </a:p>
                  </a:txBody>
                  <a:tcPr marL="23889" marR="238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90000"/>
                        </a:lnSpc>
                        <a:spcAft>
                          <a:spcPts val="0"/>
                        </a:spcAft>
                      </a:pPr>
                      <a:r>
                        <a:rPr lang="ru-RU" sz="2700" b="1" dirty="0">
                          <a:solidFill>
                            <a:schemeClr val="bg1"/>
                          </a:solidFill>
                          <a:effectLst>
                            <a:outerShdw blurRad="38100" dist="38100" dir="2700000" algn="tl">
                              <a:srgbClr val="000000">
                                <a:alpha val="43137"/>
                              </a:srgbClr>
                            </a:outerShdw>
                          </a:effectLst>
                        </a:rPr>
                        <a:t>Малиновый</a:t>
                      </a:r>
                      <a:endParaRPr lang="ru-RU" sz="2700" b="1" dirty="0">
                        <a:solidFill>
                          <a:schemeClr val="bg1"/>
                        </a:solidFill>
                        <a:effectLst>
                          <a:outerShdw blurRad="38100" dist="38100" dir="2700000" algn="tl">
                            <a:srgbClr val="000000">
                              <a:alpha val="43137"/>
                            </a:srgbClr>
                          </a:outerShdw>
                        </a:effectLst>
                        <a:latin typeface="Calibri"/>
                        <a:ea typeface="Times New Roman"/>
                        <a:cs typeface="Times New Roman"/>
                      </a:endParaRPr>
                    </a:p>
                  </a:txBody>
                  <a:tcPr marL="23889" marR="238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0066"/>
                    </a:solidFill>
                  </a:tcPr>
                </a:tc>
              </a:tr>
              <a:tr h="230772">
                <a:tc>
                  <a:txBody>
                    <a:bodyPr/>
                    <a:lstStyle/>
                    <a:p>
                      <a:pPr algn="ctr">
                        <a:lnSpc>
                          <a:spcPct val="90000"/>
                        </a:lnSpc>
                        <a:spcAft>
                          <a:spcPts val="0"/>
                        </a:spcAft>
                      </a:pPr>
                      <a:r>
                        <a:rPr lang="ru-RU" sz="2700" b="1" dirty="0"/>
                        <a:t>Метилоранж</a:t>
                      </a:r>
                      <a:endParaRPr lang="ru-RU" sz="2700" b="1" dirty="0">
                        <a:latin typeface="Calibri"/>
                        <a:ea typeface="Times New Roman"/>
                        <a:cs typeface="Times New Roman"/>
                      </a:endParaRPr>
                    </a:p>
                  </a:txBody>
                  <a:tcPr marL="23889" marR="238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90000"/>
                        </a:lnSpc>
                        <a:spcAft>
                          <a:spcPts val="0"/>
                        </a:spcAft>
                      </a:pPr>
                      <a:r>
                        <a:rPr lang="ru-RU" sz="2600" b="1" dirty="0">
                          <a:solidFill>
                            <a:schemeClr val="bg1"/>
                          </a:solidFill>
                          <a:effectLst>
                            <a:outerShdw blurRad="38100" dist="38100" dir="2700000" algn="tl">
                              <a:srgbClr val="000000">
                                <a:alpha val="43137"/>
                              </a:srgbClr>
                            </a:outerShdw>
                          </a:effectLst>
                        </a:rPr>
                        <a:t>Оранжевый</a:t>
                      </a:r>
                      <a:endParaRPr lang="ru-RU" sz="2600" b="1" dirty="0">
                        <a:solidFill>
                          <a:schemeClr val="bg1"/>
                        </a:solidFill>
                        <a:effectLst>
                          <a:outerShdw blurRad="38100" dist="38100" dir="2700000" algn="tl">
                            <a:srgbClr val="000000">
                              <a:alpha val="43137"/>
                            </a:srgbClr>
                          </a:outerShdw>
                        </a:effectLst>
                        <a:latin typeface="Calibri"/>
                        <a:ea typeface="Times New Roman"/>
                        <a:cs typeface="Times New Roman"/>
                      </a:endParaRPr>
                    </a:p>
                  </a:txBody>
                  <a:tcPr marL="23889" marR="238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6600"/>
                    </a:solidFill>
                  </a:tcPr>
                </a:tc>
                <a:tc>
                  <a:txBody>
                    <a:bodyPr/>
                    <a:lstStyle/>
                    <a:p>
                      <a:pPr algn="ctr">
                        <a:lnSpc>
                          <a:spcPct val="90000"/>
                        </a:lnSpc>
                        <a:spcAft>
                          <a:spcPts val="0"/>
                        </a:spcAft>
                      </a:pPr>
                      <a:r>
                        <a:rPr lang="ru-RU" sz="2700" b="1" dirty="0">
                          <a:solidFill>
                            <a:schemeClr val="bg1"/>
                          </a:solidFill>
                          <a:effectLst>
                            <a:outerShdw blurRad="38100" dist="38100" dir="2700000" algn="tl">
                              <a:srgbClr val="000000">
                                <a:alpha val="43137"/>
                              </a:srgbClr>
                            </a:outerShdw>
                          </a:effectLst>
                        </a:rPr>
                        <a:t>Красный</a:t>
                      </a:r>
                      <a:endParaRPr lang="ru-RU" sz="2700" b="1" dirty="0">
                        <a:solidFill>
                          <a:schemeClr val="bg1"/>
                        </a:solidFill>
                        <a:effectLst>
                          <a:outerShdw blurRad="38100" dist="38100" dir="2700000" algn="tl">
                            <a:srgbClr val="000000">
                              <a:alpha val="43137"/>
                            </a:srgbClr>
                          </a:outerShdw>
                        </a:effectLst>
                        <a:latin typeface="Calibri"/>
                        <a:ea typeface="Times New Roman"/>
                        <a:cs typeface="Times New Roman"/>
                      </a:endParaRPr>
                    </a:p>
                  </a:txBody>
                  <a:tcPr marL="23889" marR="238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0000"/>
                    </a:solidFill>
                  </a:tcPr>
                </a:tc>
                <a:tc>
                  <a:txBody>
                    <a:bodyPr/>
                    <a:lstStyle/>
                    <a:p>
                      <a:pPr algn="ctr">
                        <a:lnSpc>
                          <a:spcPct val="90000"/>
                        </a:lnSpc>
                        <a:spcAft>
                          <a:spcPts val="0"/>
                        </a:spcAft>
                      </a:pPr>
                      <a:r>
                        <a:rPr lang="ru-RU" sz="2700" b="1" dirty="0">
                          <a:solidFill>
                            <a:schemeClr val="tx1"/>
                          </a:solidFill>
                          <a:effectLst>
                            <a:outerShdw blurRad="38100" dist="38100" dir="2700000" algn="tl">
                              <a:srgbClr val="000000">
                                <a:alpha val="43137"/>
                              </a:srgbClr>
                            </a:outerShdw>
                          </a:effectLst>
                        </a:rPr>
                        <a:t>Жёлтый</a:t>
                      </a:r>
                      <a:endParaRPr lang="ru-RU" sz="2700" b="1" dirty="0">
                        <a:solidFill>
                          <a:schemeClr val="tx1"/>
                        </a:solidFill>
                        <a:effectLst>
                          <a:outerShdw blurRad="38100" dist="38100" dir="2700000" algn="tl">
                            <a:srgbClr val="000000">
                              <a:alpha val="43137"/>
                            </a:srgbClr>
                          </a:outerShdw>
                        </a:effectLst>
                        <a:latin typeface="Calibri"/>
                        <a:ea typeface="Times New Roman"/>
                        <a:cs typeface="Times New Roman"/>
                      </a:endParaRPr>
                    </a:p>
                  </a:txBody>
                  <a:tcPr marL="23889" marR="238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FF00"/>
                    </a:solidFill>
                  </a:tcPr>
                </a:tc>
              </a:tr>
              <a:tr h="230772">
                <a:tc>
                  <a:txBody>
                    <a:bodyPr/>
                    <a:lstStyle/>
                    <a:p>
                      <a:pPr algn="ctr">
                        <a:lnSpc>
                          <a:spcPct val="90000"/>
                        </a:lnSpc>
                        <a:spcAft>
                          <a:spcPts val="0"/>
                        </a:spcAft>
                      </a:pPr>
                      <a:r>
                        <a:rPr lang="ru-RU" sz="2700" b="1" dirty="0"/>
                        <a:t>Лакмус</a:t>
                      </a:r>
                      <a:endParaRPr lang="ru-RU" sz="2700" b="1" dirty="0">
                        <a:latin typeface="Calibri"/>
                        <a:ea typeface="Times New Roman"/>
                        <a:cs typeface="Times New Roman"/>
                      </a:endParaRPr>
                    </a:p>
                  </a:txBody>
                  <a:tcPr marL="23889" marR="238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90000"/>
                        </a:lnSpc>
                        <a:spcAft>
                          <a:spcPts val="0"/>
                        </a:spcAft>
                      </a:pPr>
                      <a:r>
                        <a:rPr lang="ru-RU" sz="2500" b="1" dirty="0">
                          <a:solidFill>
                            <a:schemeClr val="bg1"/>
                          </a:solidFill>
                          <a:effectLst>
                            <a:outerShdw blurRad="38100" dist="38100" dir="2700000" algn="tl">
                              <a:srgbClr val="000000">
                                <a:alpha val="43137"/>
                              </a:srgbClr>
                            </a:outerShdw>
                          </a:effectLst>
                        </a:rPr>
                        <a:t>Фиолетовый</a:t>
                      </a:r>
                      <a:endParaRPr lang="ru-RU" sz="2500" b="1" dirty="0">
                        <a:solidFill>
                          <a:schemeClr val="bg1"/>
                        </a:solidFill>
                        <a:effectLst>
                          <a:outerShdw blurRad="38100" dist="38100" dir="2700000" algn="tl">
                            <a:srgbClr val="000000">
                              <a:alpha val="43137"/>
                            </a:srgbClr>
                          </a:outerShdw>
                        </a:effectLst>
                        <a:latin typeface="Calibri"/>
                        <a:ea typeface="Times New Roman"/>
                        <a:cs typeface="Times New Roman"/>
                      </a:endParaRPr>
                    </a:p>
                  </a:txBody>
                  <a:tcPr marL="23889" marR="238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7030A0"/>
                    </a:solidFill>
                  </a:tcPr>
                </a:tc>
                <a:tc>
                  <a:txBody>
                    <a:bodyPr/>
                    <a:lstStyle/>
                    <a:p>
                      <a:pPr algn="ctr">
                        <a:lnSpc>
                          <a:spcPct val="90000"/>
                        </a:lnSpc>
                        <a:spcAft>
                          <a:spcPts val="0"/>
                        </a:spcAft>
                      </a:pPr>
                      <a:r>
                        <a:rPr lang="ru-RU" sz="2700" b="1" dirty="0">
                          <a:solidFill>
                            <a:schemeClr val="bg1"/>
                          </a:solidFill>
                          <a:effectLst>
                            <a:outerShdw blurRad="38100" dist="38100" dir="2700000" algn="tl">
                              <a:srgbClr val="000000">
                                <a:alpha val="43137"/>
                              </a:srgbClr>
                            </a:outerShdw>
                          </a:effectLst>
                        </a:rPr>
                        <a:t>Красный</a:t>
                      </a:r>
                      <a:endParaRPr lang="ru-RU" sz="2700" b="1" dirty="0">
                        <a:solidFill>
                          <a:schemeClr val="bg1"/>
                        </a:solidFill>
                        <a:effectLst>
                          <a:outerShdw blurRad="38100" dist="38100" dir="2700000" algn="tl">
                            <a:srgbClr val="000000">
                              <a:alpha val="43137"/>
                            </a:srgbClr>
                          </a:outerShdw>
                        </a:effectLst>
                        <a:latin typeface="Calibri"/>
                        <a:ea typeface="Times New Roman"/>
                        <a:cs typeface="Times New Roman"/>
                      </a:endParaRPr>
                    </a:p>
                  </a:txBody>
                  <a:tcPr marL="23889" marR="238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FF0000"/>
                    </a:solidFill>
                  </a:tcPr>
                </a:tc>
                <a:tc>
                  <a:txBody>
                    <a:bodyPr/>
                    <a:lstStyle/>
                    <a:p>
                      <a:pPr algn="ctr">
                        <a:lnSpc>
                          <a:spcPct val="90000"/>
                        </a:lnSpc>
                        <a:spcAft>
                          <a:spcPts val="0"/>
                        </a:spcAft>
                      </a:pPr>
                      <a:r>
                        <a:rPr lang="ru-RU" sz="2700" b="1" dirty="0">
                          <a:solidFill>
                            <a:schemeClr val="bg1"/>
                          </a:solidFill>
                          <a:effectLst>
                            <a:outerShdw blurRad="38100" dist="38100" dir="2700000" algn="tl">
                              <a:srgbClr val="000000">
                                <a:alpha val="43137"/>
                              </a:srgbClr>
                            </a:outerShdw>
                          </a:effectLst>
                        </a:rPr>
                        <a:t>Синий</a:t>
                      </a:r>
                      <a:endParaRPr lang="ru-RU" sz="2700" b="1" dirty="0">
                        <a:solidFill>
                          <a:schemeClr val="bg1"/>
                        </a:solidFill>
                        <a:effectLst>
                          <a:outerShdw blurRad="38100" dist="38100" dir="2700000" algn="tl">
                            <a:srgbClr val="000000">
                              <a:alpha val="43137"/>
                            </a:srgbClr>
                          </a:outerShdw>
                        </a:effectLst>
                        <a:latin typeface="Calibri"/>
                        <a:ea typeface="Times New Roman"/>
                        <a:cs typeface="Times New Roman"/>
                      </a:endParaRPr>
                    </a:p>
                  </a:txBody>
                  <a:tcPr marL="23889" marR="238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rgbClr val="3366FF"/>
                    </a:solidFill>
                  </a:tcPr>
                </a:tc>
              </a:tr>
            </a:tbl>
          </a:graphicData>
        </a:graphic>
      </p:graphicFrame>
      <p:sp>
        <p:nvSpPr>
          <p:cNvPr id="20" name="Прямоугольник 19"/>
          <p:cNvSpPr/>
          <p:nvPr/>
        </p:nvSpPr>
        <p:spPr>
          <a:xfrm>
            <a:off x="500034" y="571480"/>
            <a:ext cx="8358246" cy="1038041"/>
          </a:xfrm>
          <a:prstGeom prst="rect">
            <a:avLst/>
          </a:prstGeom>
        </p:spPr>
        <p:txBody>
          <a:bodyPr wrap="square">
            <a:spAutoFit/>
            <a:scene3d>
              <a:camera prst="orthographicFront"/>
              <a:lightRig rig="threePt" dir="t"/>
            </a:scene3d>
            <a:sp3d extrusionH="57150">
              <a:bevelT w="50800" h="38100" prst="riblet"/>
            </a:sp3d>
          </a:bodyPr>
          <a:lstStyle/>
          <a:p>
            <a:pPr lvl="0" algn="ctr" eaLnBrk="0" fontAlgn="base" hangingPunct="0">
              <a:lnSpc>
                <a:spcPct val="85000"/>
              </a:lnSpc>
              <a:spcBef>
                <a:spcPct val="0"/>
              </a:spcBef>
              <a:spcAft>
                <a:spcPct val="0"/>
              </a:spcAft>
            </a:pPr>
            <a:r>
              <a:rPr lang="ru-RU" sz="3600" b="1" dirty="0" smtClean="0">
                <a:ln w="28575" cmpd="sng">
                  <a:solidFill>
                    <a:schemeClr val="tx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Black" pitchFamily="34" charset="0"/>
                <a:ea typeface="Times New Roman" pitchFamily="18" charset="0"/>
                <a:cs typeface="Arial" pitchFamily="34" charset="0"/>
              </a:rPr>
              <a:t>Окраска индикаторов в воде, растворах кислот и щелочей</a:t>
            </a:r>
            <a:endParaRPr lang="ru-RU" sz="3600" b="1" dirty="0" smtClean="0">
              <a:ln w="28575" cmpd="sng">
                <a:solidFill>
                  <a:schemeClr val="tx1"/>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Black" pitchFamily="34" charset="0"/>
              <a:cs typeface="Arial" pitchFamily="34" charset="0"/>
            </a:endParaRPr>
          </a:p>
        </p:txBody>
      </p:sp>
      <p:pic>
        <p:nvPicPr>
          <p:cNvPr id="26"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14" name="Picture 1"/>
          <p:cNvPicPr>
            <a:picLocks noChangeAspect="1" noChangeArrowheads="1"/>
          </p:cNvPicPr>
          <p:nvPr/>
        </p:nvPicPr>
        <p:blipFill>
          <a:blip r:embed="rId3" cstate="print"/>
          <a:srcRect l="9785" t="6667" r="5413"/>
          <a:stretch>
            <a:fillRect/>
          </a:stretch>
        </p:blipFill>
        <p:spPr bwMode="auto">
          <a:xfrm>
            <a:off x="4118473" y="4934898"/>
            <a:ext cx="2325735" cy="1878478"/>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2" name="Прямоугольник 11"/>
          <p:cNvSpPr/>
          <p:nvPr/>
        </p:nvSpPr>
        <p:spPr>
          <a:xfrm>
            <a:off x="214282" y="-24"/>
            <a:ext cx="2876108" cy="584775"/>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3200" b="1" dirty="0" smtClean="0">
                <a:ln w="11430">
                  <a:solidFill>
                    <a:sysClr val="windowText" lastClr="000000"/>
                  </a:solidFill>
                </a:ln>
                <a:solidFill>
                  <a:srgbClr val="FF0000"/>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rPr>
              <a:t>Вспомните:</a:t>
            </a:r>
            <a:endParaRPr lang="ru-RU" sz="3200" b="1" dirty="0">
              <a:ln w="11430">
                <a:solidFill>
                  <a:sysClr val="windowText" lastClr="000000"/>
                </a:solidFill>
              </a:ln>
              <a:solidFill>
                <a:srgbClr val="FF0000"/>
              </a:solidFill>
              <a:effectLst>
                <a:outerShdw blurRad="50800" dist="39000" dir="5460000" algn="tl">
                  <a:srgbClr val="000000">
                    <a:alpha val="38000"/>
                  </a:srgbClr>
                </a:outerShdw>
              </a:effectLst>
            </a:endParaRPr>
          </a:p>
        </p:txBody>
      </p:sp>
      <p:sp>
        <p:nvSpPr>
          <p:cNvPr id="10" name="Управляющая кнопка: далее 9">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2" name="Picture 2" descr="Метиловый оранжевый (метилоранж)"/>
          <p:cNvPicPr>
            <a:picLocks noChangeAspect="1" noChangeArrowheads="1"/>
          </p:cNvPicPr>
          <p:nvPr/>
        </p:nvPicPr>
        <p:blipFill>
          <a:blip r:embed="rId3" cstate="print"/>
          <a:srcRect/>
          <a:stretch>
            <a:fillRect/>
          </a:stretch>
        </p:blipFill>
        <p:spPr bwMode="auto">
          <a:xfrm>
            <a:off x="280980" y="714356"/>
            <a:ext cx="3219450" cy="428625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6" name="Picture 4" descr="Метиловый оранжевый (метилоранж)"/>
          <p:cNvPicPr>
            <a:picLocks noChangeAspect="1" noChangeArrowheads="1"/>
          </p:cNvPicPr>
          <p:nvPr/>
        </p:nvPicPr>
        <p:blipFill>
          <a:blip r:embed="rId4" cstate="print"/>
          <a:srcRect l="17689" t="9091" r="15091" b="12121"/>
          <a:stretch>
            <a:fillRect/>
          </a:stretch>
        </p:blipFill>
        <p:spPr bwMode="auto">
          <a:xfrm>
            <a:off x="285720" y="3857628"/>
            <a:ext cx="1670550" cy="1143008"/>
          </a:xfrm>
          <a:prstGeom prst="ellipse">
            <a:avLst/>
          </a:prstGeom>
          <a:noFill/>
          <a:scene3d>
            <a:camera prst="orthographicFront"/>
            <a:lightRig rig="threePt" dir="t"/>
          </a:scene3d>
          <a:sp3d>
            <a:bevelT w="152400" h="50800" prst="softRound"/>
          </a:sp3d>
        </p:spPr>
      </p:pic>
      <p:sp>
        <p:nvSpPr>
          <p:cNvPr id="17" name="Прямоугольник 16"/>
          <p:cNvSpPr/>
          <p:nvPr/>
        </p:nvSpPr>
        <p:spPr>
          <a:xfrm>
            <a:off x="2000232" y="4429132"/>
            <a:ext cx="357190" cy="2286016"/>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ru-RU" sz="2700" b="1" dirty="0" smtClean="0">
                <a:ln w="11430">
                  <a:solidFill>
                    <a:sysClr val="windowText" lastClr="000000"/>
                  </a:solidFill>
                </a:ln>
                <a:solidFill>
                  <a:srgbClr val="3366FF"/>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Кислота</a:t>
            </a:r>
            <a:endParaRPr lang="ru-RU" sz="2700" dirty="0"/>
          </a:p>
        </p:txBody>
      </p:sp>
      <p:sp>
        <p:nvSpPr>
          <p:cNvPr id="20" name="Прямоугольник 19"/>
          <p:cNvSpPr/>
          <p:nvPr/>
        </p:nvSpPr>
        <p:spPr>
          <a:xfrm>
            <a:off x="2428860" y="4429132"/>
            <a:ext cx="357190" cy="2286016"/>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ru-RU" sz="2700" b="1" dirty="0" smtClean="0">
                <a:ln w="11430">
                  <a:solidFill>
                    <a:sysClr val="windowText" lastClr="000000"/>
                  </a:solidFill>
                </a:ln>
                <a:solidFill>
                  <a:srgbClr val="3366FF"/>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Вода</a:t>
            </a:r>
            <a:endParaRPr lang="ru-RU" sz="2700" dirty="0"/>
          </a:p>
        </p:txBody>
      </p:sp>
      <p:sp>
        <p:nvSpPr>
          <p:cNvPr id="21" name="Прямоугольник 20"/>
          <p:cNvSpPr/>
          <p:nvPr/>
        </p:nvSpPr>
        <p:spPr>
          <a:xfrm>
            <a:off x="2928926" y="4429132"/>
            <a:ext cx="357190" cy="2286016"/>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ru-RU" sz="2700" b="1" dirty="0" smtClean="0">
                <a:ln w="11430">
                  <a:solidFill>
                    <a:sysClr val="windowText" lastClr="000000"/>
                  </a:solidFill>
                </a:ln>
                <a:solidFill>
                  <a:srgbClr val="3366FF"/>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Щелочь</a:t>
            </a:r>
            <a:endParaRPr lang="ru-RU" sz="2700" dirty="0"/>
          </a:p>
        </p:txBody>
      </p:sp>
      <p:sp>
        <p:nvSpPr>
          <p:cNvPr id="22" name="Прямоугольник 21"/>
          <p:cNvSpPr/>
          <p:nvPr/>
        </p:nvSpPr>
        <p:spPr>
          <a:xfrm>
            <a:off x="-71471" y="0"/>
            <a:ext cx="4749475" cy="798680"/>
          </a:xfrm>
          <a:prstGeom prst="rect">
            <a:avLst/>
          </a:prstGeom>
        </p:spPr>
        <p:txBody>
          <a:bodyPr wrap="square">
            <a:spAutoFit/>
          </a:bodyPr>
          <a:lstStyle/>
          <a:p>
            <a:pPr algn="ctr">
              <a:lnSpc>
                <a:spcPct val="85000"/>
              </a:lnSpc>
            </a:pPr>
            <a:r>
              <a:rPr lang="ru-RU" sz="2700" b="1" dirty="0" smtClean="0">
                <a:ln>
                  <a:solidFill>
                    <a:sysClr val="windowText" lastClr="000000"/>
                  </a:solidFill>
                </a:ln>
                <a:solidFill>
                  <a:srgbClr val="FF3300"/>
                </a:solidFill>
                <a:effectLst>
                  <a:outerShdw blurRad="38100" dist="38100" dir="2700000" algn="tl">
                    <a:srgbClr val="000000">
                      <a:alpha val="43137"/>
                    </a:srgbClr>
                  </a:outerShdw>
                </a:effectLst>
                <a:latin typeface="Arial Black" pitchFamily="34" charset="0"/>
                <a:cs typeface="Arial" pitchFamily="34" charset="0"/>
              </a:rPr>
              <a:t>Метиловый оранжевый (метилоранж) </a:t>
            </a:r>
            <a:endParaRPr lang="ru-RU" sz="2700" dirty="0">
              <a:ln>
                <a:solidFill>
                  <a:sysClr val="windowText" lastClr="000000"/>
                </a:solidFill>
              </a:ln>
              <a:solidFill>
                <a:srgbClr val="FF3300"/>
              </a:solidFill>
              <a:effectLst>
                <a:outerShdw blurRad="38100" dist="38100" dir="2700000" algn="tl">
                  <a:srgbClr val="000000">
                    <a:alpha val="43137"/>
                  </a:srgbClr>
                </a:outerShdw>
              </a:effectLst>
              <a:latin typeface="Arial Black" pitchFamily="34" charset="0"/>
              <a:cs typeface="Arial" pitchFamily="34" charset="0"/>
            </a:endParaRPr>
          </a:p>
        </p:txBody>
      </p:sp>
      <p:pic>
        <p:nvPicPr>
          <p:cNvPr id="17412" name="Picture 4" descr="https://hemijaokonas.files.wordpress.com/2015/02/4-1-indikatori-za-kiseline.jpg"/>
          <p:cNvPicPr>
            <a:picLocks noChangeAspect="1" noChangeArrowheads="1"/>
          </p:cNvPicPr>
          <p:nvPr/>
        </p:nvPicPr>
        <p:blipFill>
          <a:blip r:embed="rId5" cstate="print"/>
          <a:srcRect l="65385" t="15000" r="10256" b="11249"/>
          <a:stretch>
            <a:fillRect/>
          </a:stretch>
        </p:blipFill>
        <p:spPr bwMode="auto">
          <a:xfrm>
            <a:off x="142844" y="4786298"/>
            <a:ext cx="667158" cy="2071702"/>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3" name="Picture 4" descr="Фенолфталеин"/>
          <p:cNvPicPr>
            <a:picLocks noChangeAspect="1" noChangeArrowheads="1"/>
          </p:cNvPicPr>
          <p:nvPr/>
        </p:nvPicPr>
        <p:blipFill>
          <a:blip r:embed="rId6" cstate="print"/>
          <a:srcRect/>
          <a:stretch>
            <a:fillRect/>
          </a:stretch>
        </p:blipFill>
        <p:spPr bwMode="auto">
          <a:xfrm>
            <a:off x="5286380" y="857232"/>
            <a:ext cx="2533650" cy="3371851"/>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5" name="Прямоугольник 24"/>
          <p:cNvSpPr/>
          <p:nvPr/>
        </p:nvSpPr>
        <p:spPr>
          <a:xfrm>
            <a:off x="5072066" y="285728"/>
            <a:ext cx="3522118" cy="484748"/>
          </a:xfrm>
          <a:prstGeom prst="rect">
            <a:avLst/>
          </a:prstGeom>
        </p:spPr>
        <p:txBody>
          <a:bodyPr wrap="none">
            <a:spAutoFit/>
          </a:bodyPr>
          <a:lstStyle/>
          <a:p>
            <a:pPr>
              <a:lnSpc>
                <a:spcPct val="85000"/>
              </a:lnSpc>
            </a:pPr>
            <a:r>
              <a:rPr lang="ru-RU" sz="3000" b="1" dirty="0" smtClean="0">
                <a:ln>
                  <a:solidFill>
                    <a:sysClr val="windowText" lastClr="000000"/>
                  </a:solidFill>
                </a:ln>
                <a:solidFill>
                  <a:srgbClr val="0000FF"/>
                </a:solidFill>
                <a:effectLst>
                  <a:outerShdw blurRad="38100" dist="38100" dir="2700000" algn="tl">
                    <a:srgbClr val="000000">
                      <a:alpha val="43137"/>
                    </a:srgbClr>
                  </a:outerShdw>
                </a:effectLst>
                <a:latin typeface="Arial Black" pitchFamily="34" charset="0"/>
                <a:cs typeface="Arial" pitchFamily="34" charset="0"/>
              </a:rPr>
              <a:t>Фенолфталеин</a:t>
            </a:r>
            <a:endParaRPr lang="ru-RU" sz="3000" dirty="0">
              <a:ln>
                <a:solidFill>
                  <a:sysClr val="windowText" lastClr="000000"/>
                </a:solidFill>
              </a:ln>
              <a:solidFill>
                <a:srgbClr val="0000FF"/>
              </a:solidFill>
              <a:effectLst>
                <a:outerShdw blurRad="38100" dist="38100" dir="2700000" algn="tl">
                  <a:srgbClr val="000000">
                    <a:alpha val="43137"/>
                  </a:srgbClr>
                </a:outerShdw>
              </a:effectLst>
              <a:latin typeface="Arial Black" pitchFamily="34" charset="0"/>
              <a:cs typeface="Arial" pitchFamily="34" charset="0"/>
            </a:endParaRPr>
          </a:p>
        </p:txBody>
      </p:sp>
      <p:sp>
        <p:nvSpPr>
          <p:cNvPr id="26" name="Прямоугольник 25"/>
          <p:cNvSpPr/>
          <p:nvPr/>
        </p:nvSpPr>
        <p:spPr>
          <a:xfrm>
            <a:off x="6643702" y="3857628"/>
            <a:ext cx="357190" cy="2286016"/>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ru-RU" sz="2700" b="1" dirty="0" smtClean="0">
                <a:ln w="11430">
                  <a:solidFill>
                    <a:sysClr val="windowText" lastClr="000000"/>
                  </a:solidFill>
                </a:ln>
                <a:solidFill>
                  <a:srgbClr val="3366FF"/>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Кислота</a:t>
            </a:r>
            <a:endParaRPr lang="ru-RU" sz="2700" dirty="0"/>
          </a:p>
        </p:txBody>
      </p:sp>
      <p:sp>
        <p:nvSpPr>
          <p:cNvPr id="27" name="Прямоугольник 26"/>
          <p:cNvSpPr/>
          <p:nvPr/>
        </p:nvSpPr>
        <p:spPr>
          <a:xfrm>
            <a:off x="7072330" y="3857628"/>
            <a:ext cx="357190" cy="2286016"/>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ru-RU" sz="2700" b="1" dirty="0" smtClean="0">
                <a:ln w="11430">
                  <a:solidFill>
                    <a:sysClr val="windowText" lastClr="000000"/>
                  </a:solidFill>
                </a:ln>
                <a:solidFill>
                  <a:srgbClr val="3366FF"/>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Вода</a:t>
            </a:r>
            <a:endParaRPr lang="ru-RU" sz="2700" dirty="0"/>
          </a:p>
        </p:txBody>
      </p:sp>
      <p:sp>
        <p:nvSpPr>
          <p:cNvPr id="28" name="Прямоугольник 27"/>
          <p:cNvSpPr/>
          <p:nvPr/>
        </p:nvSpPr>
        <p:spPr>
          <a:xfrm>
            <a:off x="7500958" y="3857628"/>
            <a:ext cx="357190" cy="2286016"/>
          </a:xfrm>
          <a:prstGeom prst="rect">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ru-RU" sz="2700" b="1" dirty="0" smtClean="0">
                <a:ln w="11430">
                  <a:solidFill>
                    <a:sysClr val="windowText" lastClr="000000"/>
                  </a:solidFill>
                </a:ln>
                <a:solidFill>
                  <a:srgbClr val="3366FF"/>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Щелочь</a:t>
            </a:r>
            <a:endParaRPr lang="ru-RU" sz="2700" dirty="0"/>
          </a:p>
        </p:txBody>
      </p:sp>
      <p:pic>
        <p:nvPicPr>
          <p:cNvPr id="17414" name="Picture 6" descr="Каталог средств дезинфекции - ООО Дезсистема-Группа 2"/>
          <p:cNvPicPr>
            <a:picLocks noChangeAspect="1" noChangeArrowheads="1"/>
          </p:cNvPicPr>
          <p:nvPr/>
        </p:nvPicPr>
        <p:blipFill>
          <a:blip r:embed="rId7" cstate="print"/>
          <a:srcRect l="20833" t="3086" r="23611" b="1234"/>
          <a:stretch>
            <a:fillRect/>
          </a:stretch>
        </p:blipFill>
        <p:spPr bwMode="auto">
          <a:xfrm>
            <a:off x="4143372" y="1785926"/>
            <a:ext cx="1069266" cy="2071702"/>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7416" name="Picture 8" descr="Фенолфталеин Педагогическая сеть"/>
          <p:cNvPicPr>
            <a:picLocks noChangeAspect="1" noChangeArrowheads="1"/>
          </p:cNvPicPr>
          <p:nvPr/>
        </p:nvPicPr>
        <p:blipFill>
          <a:blip r:embed="rId8" cstate="print"/>
          <a:srcRect l="28037" t="9336" r="22897" b="25311"/>
          <a:stretch>
            <a:fillRect/>
          </a:stretch>
        </p:blipFill>
        <p:spPr bwMode="auto">
          <a:xfrm>
            <a:off x="4572000" y="4357694"/>
            <a:ext cx="1714512" cy="1714512"/>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4" name="Управляющая кнопка: далее 23">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0" name="Управляющая кнопка: домой 29">
            <a:hlinkClick r:id="rId9"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Изучение среды раствора анилина"/>
          <p:cNvPicPr>
            <a:picLocks noChangeAspect="1" noChangeArrowheads="1"/>
          </p:cNvPicPr>
          <p:nvPr/>
        </p:nvPicPr>
        <p:blipFill>
          <a:blip r:embed="rId2" cstate="print"/>
          <a:srcRect l="19922" r="44922"/>
          <a:stretch>
            <a:fillRect/>
          </a:stretch>
        </p:blipFill>
        <p:spPr bwMode="auto">
          <a:xfrm>
            <a:off x="2428860" y="1214422"/>
            <a:ext cx="1542249" cy="321471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78852" name="Picture 4" descr="Лакмус.JPG"/>
          <p:cNvPicPr>
            <a:picLocks noChangeAspect="1" noChangeArrowheads="1"/>
          </p:cNvPicPr>
          <p:nvPr/>
        </p:nvPicPr>
        <p:blipFill>
          <a:blip r:embed="rId3" cstate="print"/>
          <a:srcRect l="3695" t="3750" r="3940" b="2499"/>
          <a:stretch>
            <a:fillRect/>
          </a:stretch>
        </p:blipFill>
        <p:spPr bwMode="auto">
          <a:xfrm>
            <a:off x="357158" y="714356"/>
            <a:ext cx="1785950" cy="357190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6" name="Прямоугольник 5"/>
          <p:cNvSpPr/>
          <p:nvPr/>
        </p:nvSpPr>
        <p:spPr>
          <a:xfrm>
            <a:off x="3357554" y="214290"/>
            <a:ext cx="1923925" cy="535531"/>
          </a:xfrm>
          <a:prstGeom prst="rect">
            <a:avLst/>
          </a:prstGeom>
        </p:spPr>
        <p:txBody>
          <a:bodyPr wrap="none">
            <a:spAutoFit/>
          </a:bodyPr>
          <a:lstStyle/>
          <a:p>
            <a:pPr algn="ctr">
              <a:lnSpc>
                <a:spcPct val="90000"/>
              </a:lnSpc>
              <a:spcAft>
                <a:spcPts val="0"/>
              </a:spcAft>
            </a:pPr>
            <a:r>
              <a:rPr lang="ru-RU" sz="3200" b="1" dirty="0" smtClean="0">
                <a:solidFill>
                  <a:srgbClr val="7030A0"/>
                </a:solidFill>
                <a:effectLst>
                  <a:outerShdw blurRad="38100" dist="38100" dir="2700000" algn="tl">
                    <a:srgbClr val="000000">
                      <a:alpha val="43137"/>
                    </a:srgbClr>
                  </a:outerShdw>
                </a:effectLst>
                <a:latin typeface="Arial Black" pitchFamily="34" charset="0"/>
              </a:rPr>
              <a:t>Лакмус</a:t>
            </a:r>
            <a:endParaRPr lang="ru-RU" sz="3200" b="1" dirty="0">
              <a:solidFill>
                <a:srgbClr val="7030A0"/>
              </a:solidFill>
              <a:effectLst>
                <a:outerShdw blurRad="38100" dist="38100" dir="2700000" algn="tl">
                  <a:srgbClr val="000000">
                    <a:alpha val="43137"/>
                  </a:srgbClr>
                </a:outerShdw>
              </a:effectLst>
              <a:latin typeface="Arial Black" pitchFamily="34" charset="0"/>
              <a:ea typeface="Times New Roman"/>
              <a:cs typeface="Times New Roman"/>
            </a:endParaRPr>
          </a:p>
        </p:txBody>
      </p:sp>
      <p:pic>
        <p:nvPicPr>
          <p:cNvPr id="7" name="Picture 2" descr="http://pics.livejournal.com/aldanov/pic/006xqtg1/s640x480"/>
          <p:cNvPicPr>
            <a:picLocks noChangeAspect="1" noChangeArrowheads="1"/>
          </p:cNvPicPr>
          <p:nvPr/>
        </p:nvPicPr>
        <p:blipFill>
          <a:blip r:embed="rId4" cstate="print"/>
          <a:srcRect l="4688" b="3168"/>
          <a:stretch>
            <a:fillRect/>
          </a:stretch>
        </p:blipFill>
        <p:spPr bwMode="auto">
          <a:xfrm>
            <a:off x="428596" y="4500570"/>
            <a:ext cx="3169226" cy="2143140"/>
          </a:xfrm>
          <a:prstGeom prst="ellipse">
            <a:avLst/>
          </a:prstGeom>
          <a:noFill/>
          <a:scene3d>
            <a:camera prst="orthographicFront"/>
            <a:lightRig rig="threePt" dir="t"/>
          </a:scene3d>
          <a:sp3d>
            <a:bevelT w="152400" h="50800" prst="softRound"/>
          </a:sp3d>
        </p:spPr>
      </p:pic>
      <p:pic>
        <p:nvPicPr>
          <p:cNvPr id="232450" name="Picture 2" descr="D:\23.05.13-домашние документы\Виртуальные лекции 2015\Химия\Реакции\индикаторы\ch08_19_13.jpg"/>
          <p:cNvPicPr>
            <a:picLocks noChangeAspect="1" noChangeArrowheads="1"/>
          </p:cNvPicPr>
          <p:nvPr/>
        </p:nvPicPr>
        <p:blipFill>
          <a:blip r:embed="rId5" cstate="print"/>
          <a:srcRect t="35000"/>
          <a:stretch>
            <a:fillRect/>
          </a:stretch>
        </p:blipFill>
        <p:spPr bwMode="auto">
          <a:xfrm>
            <a:off x="4643438" y="1357298"/>
            <a:ext cx="3800475" cy="1857368"/>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8" name="Picture 12" descr="пишу 1"/>
          <p:cNvPicPr>
            <a:picLocks noChangeAspect="1" noChangeArrowheads="1" noCrop="1"/>
          </p:cNvPicPr>
          <p:nvPr/>
        </p:nvPicPr>
        <p:blipFill>
          <a:blip r:embed="rId6" cstate="print"/>
          <a:srcRect/>
          <a:stretch>
            <a:fillRect/>
          </a:stretch>
        </p:blipFill>
        <p:spPr bwMode="auto">
          <a:xfrm>
            <a:off x="8494713" y="5000636"/>
            <a:ext cx="649287" cy="1295400"/>
          </a:xfrm>
          <a:prstGeom prst="rect">
            <a:avLst/>
          </a:prstGeom>
          <a:noFill/>
          <a:ln w="9525">
            <a:noFill/>
            <a:miter lim="800000"/>
            <a:headEnd/>
            <a:tailEnd/>
          </a:ln>
        </p:spPr>
      </p:pic>
      <p:pic>
        <p:nvPicPr>
          <p:cNvPr id="20" name="Picture 2" descr="лакмус-в-воде"/>
          <p:cNvPicPr>
            <a:picLocks noChangeAspect="1" noChangeArrowheads="1"/>
          </p:cNvPicPr>
          <p:nvPr/>
        </p:nvPicPr>
        <p:blipFill>
          <a:blip r:embed="rId7" cstate="print"/>
          <a:srcRect l="19841" r="20634" b="7243"/>
          <a:stretch>
            <a:fillRect/>
          </a:stretch>
        </p:blipFill>
        <p:spPr bwMode="auto">
          <a:xfrm>
            <a:off x="5286380" y="3429000"/>
            <a:ext cx="928694" cy="2500330"/>
          </a:xfrm>
          <a:prstGeom prst="round2DiagRect">
            <a:avLst/>
          </a:prstGeom>
          <a:noFill/>
        </p:spPr>
      </p:pic>
      <p:sp>
        <p:nvSpPr>
          <p:cNvPr id="21" name="Прямоугольник 20"/>
          <p:cNvSpPr/>
          <p:nvPr/>
        </p:nvSpPr>
        <p:spPr>
          <a:xfrm>
            <a:off x="4643438" y="5929330"/>
            <a:ext cx="2574294" cy="492443"/>
          </a:xfrm>
          <a:prstGeom prst="rect">
            <a:avLst/>
          </a:prstGeom>
        </p:spPr>
        <p:txBody>
          <a:bodyPr wrap="none">
            <a:spAutoFit/>
          </a:bodyPr>
          <a:lstStyle/>
          <a:p>
            <a:r>
              <a:rPr lang="ru-RU" sz="2600" b="1" dirty="0" smtClean="0">
                <a:latin typeface="Arial" pitchFamily="34" charset="0"/>
                <a:cs typeface="Arial" pitchFamily="34" charset="0"/>
              </a:rPr>
              <a:t>Лакмус в воде</a:t>
            </a:r>
            <a:endParaRPr lang="ru-RU" sz="2600" b="1" dirty="0">
              <a:latin typeface="Arial" pitchFamily="34" charset="0"/>
              <a:cs typeface="Arial" pitchFamily="34" charset="0"/>
            </a:endParaRPr>
          </a:p>
        </p:txBody>
      </p:sp>
      <p:sp>
        <p:nvSpPr>
          <p:cNvPr id="10" name="Управляющая кнопка: далее 9">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8"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a:xfrm>
            <a:off x="142844" y="642918"/>
            <a:ext cx="8858312" cy="3022366"/>
          </a:xfrm>
          <a:prstGeom prst="rect">
            <a:avLst/>
          </a:prstGeom>
        </p:spPr>
        <p:txBody>
          <a:bodyPr wrap="square">
            <a:spAutoFit/>
          </a:bodyPr>
          <a:lstStyle/>
          <a:p>
            <a:pPr lvl="0" indent="450000" algn="just" fontAlgn="base">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Индикатор меняет окраску в определенном интервале значений </a:t>
            </a:r>
            <a:r>
              <a:rPr lang="ru-RU" sz="2800" b="1" dirty="0" err="1" smtClean="0">
                <a:latin typeface="Arial" pitchFamily="34" charset="0"/>
                <a:ea typeface="Times New Roman" pitchFamily="18" charset="0"/>
                <a:cs typeface="Arial" pitchFamily="34" charset="0"/>
              </a:rPr>
              <a:t>рН</a:t>
            </a:r>
            <a:r>
              <a:rPr lang="ru-RU" sz="2800" b="1" dirty="0" smtClean="0">
                <a:latin typeface="Arial" pitchFamily="34" charset="0"/>
                <a:ea typeface="Times New Roman" pitchFamily="18" charset="0"/>
                <a:cs typeface="Arial" pitchFamily="34" charset="0"/>
              </a:rPr>
              <a:t>. </a:t>
            </a:r>
            <a:r>
              <a:rPr lang="ru-RU" sz="2800" b="1"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Интервал перехода окраски индикатора</a:t>
            </a:r>
            <a:r>
              <a:rPr lang="ru-RU" sz="2800" b="1" dirty="0" smtClean="0">
                <a:latin typeface="Arial" pitchFamily="34" charset="0"/>
                <a:ea typeface="Times New Roman" pitchFamily="18" charset="0"/>
                <a:cs typeface="Arial" pitchFamily="34" charset="0"/>
              </a:rPr>
              <a:t>: </a:t>
            </a:r>
            <a:r>
              <a:rPr lang="ru-RU" sz="2800" b="1"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a:t>
            </a:r>
            <a:r>
              <a:rPr lang="ru-RU" sz="2800" b="1" dirty="0" err="1"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рН</a:t>
            </a:r>
            <a:r>
              <a:rPr lang="ru-RU" sz="2800" b="1"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800" b="1" dirty="0" smtClean="0">
                <a:latin typeface="Arial" pitchFamily="34" charset="0"/>
                <a:ea typeface="Times New Roman" pitchFamily="18" charset="0"/>
                <a:cs typeface="Arial" pitchFamily="34" charset="0"/>
              </a:rPr>
              <a:t>= </a:t>
            </a:r>
            <a:r>
              <a:rPr lang="ru-RU" sz="2800" b="1" dirty="0" err="1" smtClean="0">
                <a:latin typeface="Arial" pitchFamily="34" charset="0"/>
                <a:ea typeface="Times New Roman" pitchFamily="18" charset="0"/>
                <a:cs typeface="Arial" pitchFamily="34" charset="0"/>
              </a:rPr>
              <a:t>рК</a:t>
            </a:r>
            <a:r>
              <a:rPr lang="ru-RU" sz="2800" b="1" baseline="-30000" dirty="0" err="1" smtClean="0">
                <a:latin typeface="Arial" pitchFamily="34" charset="0"/>
                <a:ea typeface="Times New Roman" pitchFamily="18" charset="0"/>
                <a:cs typeface="Arial" pitchFamily="34" charset="0"/>
                <a:sym typeface="Symbol" pitchFamily="18" charset="2"/>
              </a:rPr>
              <a:t>инд</a:t>
            </a:r>
            <a:r>
              <a:rPr lang="ru-RU" sz="2800" b="1" dirty="0" smtClean="0">
                <a:latin typeface="Arial" pitchFamily="34" charset="0"/>
                <a:ea typeface="Times New Roman" pitchFamily="18" charset="0"/>
                <a:cs typeface="Arial" pitchFamily="34" charset="0"/>
                <a:sym typeface="Symbol" pitchFamily="18" charset="2"/>
              </a:rPr>
              <a:t> </a:t>
            </a:r>
            <a:r>
              <a:rPr lang="ru-RU" sz="2800" b="1" dirty="0" smtClean="0">
                <a:latin typeface="Arial" pitchFamily="34" charset="0"/>
                <a:ea typeface="Times New Roman" pitchFamily="18" charset="0"/>
                <a:cs typeface="Arial" pitchFamily="34" charset="0"/>
                <a:sym typeface="Symbol"/>
              </a:rPr>
              <a:t> 1. </a:t>
            </a:r>
            <a:r>
              <a:rPr lang="ru-RU" sz="2800" b="1" dirty="0" smtClean="0">
                <a:latin typeface="Arial" pitchFamily="34" charset="0"/>
                <a:ea typeface="Times New Roman" pitchFamily="18" charset="0"/>
                <a:cs typeface="Arial" pitchFamily="34" charset="0"/>
              </a:rPr>
              <a:t>Часто индикатор характеризуют не интервалом перехода окраски, а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показателем индикатора</a:t>
            </a:r>
            <a:r>
              <a:rPr lang="ru-RU" sz="2800" b="1" dirty="0" smtClean="0">
                <a:latin typeface="Arial" pitchFamily="34" charset="0"/>
                <a:ea typeface="Times New Roman" pitchFamily="18" charset="0"/>
                <a:cs typeface="Arial" pitchFamily="34" charset="0"/>
              </a:rPr>
              <a:t>  </a:t>
            </a:r>
            <a:r>
              <a:rPr lang="ru-RU" sz="2800" b="1" dirty="0" err="1"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рК</a:t>
            </a:r>
            <a:r>
              <a:rPr lang="ru-RU" sz="2800" b="1" baseline="-30000" dirty="0" err="1"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инд</a:t>
            </a:r>
            <a:r>
              <a:rPr lang="ru-RU" sz="2800" b="1" dirty="0" smtClean="0">
                <a:latin typeface="Arial" pitchFamily="34" charset="0"/>
                <a:ea typeface="Times New Roman" pitchFamily="18" charset="0"/>
                <a:cs typeface="Arial" pitchFamily="34" charset="0"/>
              </a:rPr>
              <a:t> (</a:t>
            </a:r>
            <a:r>
              <a:rPr lang="ru-RU" sz="2800" b="1" dirty="0"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показателем титрования </a:t>
            </a:r>
            <a:r>
              <a:rPr lang="ru-RU" sz="2800" b="1" dirty="0" err="1"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рТ</a:t>
            </a:r>
            <a:r>
              <a:rPr lang="ru-RU" sz="2800" b="1" dirty="0" smtClean="0">
                <a:latin typeface="Arial" pitchFamily="34" charset="0"/>
                <a:ea typeface="Times New Roman" pitchFamily="18" charset="0"/>
                <a:cs typeface="Arial" pitchFamily="34" charset="0"/>
              </a:rPr>
              <a:t>) – значением </a:t>
            </a:r>
            <a:r>
              <a:rPr lang="ru-RU" sz="2800" b="1" dirty="0" err="1" smtClean="0">
                <a:latin typeface="Arial" pitchFamily="34" charset="0"/>
                <a:ea typeface="Times New Roman" pitchFamily="18" charset="0"/>
                <a:cs typeface="Arial" pitchFamily="34" charset="0"/>
              </a:rPr>
              <a:t>рН</a:t>
            </a:r>
            <a:r>
              <a:rPr lang="ru-RU" sz="2800" b="1" dirty="0" smtClean="0">
                <a:latin typeface="Arial" pitchFamily="34" charset="0"/>
                <a:ea typeface="Times New Roman" pitchFamily="18" charset="0"/>
                <a:cs typeface="Arial" pitchFamily="34" charset="0"/>
              </a:rPr>
              <a:t>, при котором резко меняется окраска индикатора и заканчивается титрование.</a:t>
            </a:r>
            <a:r>
              <a:rPr lang="ru-RU" sz="2800" b="1" dirty="0" smtClean="0">
                <a:latin typeface="Arial" pitchFamily="34" charset="0"/>
                <a:cs typeface="Arial" pitchFamily="34" charset="0"/>
              </a:rPr>
              <a:t> </a:t>
            </a:r>
            <a:endParaRPr lang="ru-RU" sz="2800" b="1" dirty="0" smtClean="0">
              <a:latin typeface="Arial" pitchFamily="34" charset="0"/>
              <a:ea typeface="Times New Roman" pitchFamily="18" charset="0"/>
              <a:cs typeface="Arial" pitchFamily="34" charset="0"/>
              <a:sym typeface="Symbol" pitchFamily="18" charset="2"/>
            </a:endParaRPr>
          </a:p>
        </p:txBody>
      </p:sp>
      <p:sp>
        <p:nvSpPr>
          <p:cNvPr id="12" name="Прямоугольник 11"/>
          <p:cNvSpPr/>
          <p:nvPr/>
        </p:nvSpPr>
        <p:spPr>
          <a:xfrm>
            <a:off x="214282" y="71414"/>
            <a:ext cx="8722260" cy="567143"/>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nSpc>
                <a:spcPct val="85000"/>
              </a:lnSpc>
            </a:pPr>
            <a:r>
              <a:rPr lang="ru-RU" sz="3600" b="1" dirty="0" smtClean="0">
                <a:ln w="11430">
                  <a:solidFill>
                    <a:sysClr val="windowText" lastClr="000000"/>
                  </a:solidFill>
                </a:ln>
                <a:solidFill>
                  <a:srgbClr val="9D2349"/>
                </a:solidFill>
                <a:effectLst>
                  <a:outerShdw blurRad="80000" dist="40000" dir="5040000" algn="tl">
                    <a:srgbClr val="000000">
                      <a:alpha val="30000"/>
                    </a:srgbClr>
                  </a:outerShdw>
                </a:effectLst>
                <a:latin typeface="Arial Black" pitchFamily="34" charset="0"/>
              </a:rPr>
              <a:t>Кислотно-основные индикаторы</a:t>
            </a:r>
            <a:endParaRPr lang="ru-RU" sz="3600" b="1" dirty="0">
              <a:ln w="11430">
                <a:solidFill>
                  <a:sysClr val="windowText" lastClr="000000"/>
                </a:solidFill>
              </a:ln>
              <a:solidFill>
                <a:srgbClr val="9D2349"/>
              </a:solidFill>
              <a:effectLst>
                <a:outerShdw blurRad="80000" dist="40000" dir="5040000" algn="tl">
                  <a:srgbClr val="000000">
                    <a:alpha val="30000"/>
                  </a:srgbClr>
                </a:outerShdw>
              </a:effectLst>
              <a:latin typeface="Arial Black" pitchFamily="34" charset="0"/>
            </a:endParaRPr>
          </a:p>
        </p:txBody>
      </p:sp>
      <p:pic>
        <p:nvPicPr>
          <p:cNvPr id="178177" name="Picture 1" descr="D:\23.05.13-домашние документы\Виртуальные лекции 2015\Химия\Растворы\титрование\Titolazione.gif"/>
          <p:cNvPicPr>
            <a:picLocks noChangeAspect="1" noChangeArrowheads="1" noCrop="1"/>
          </p:cNvPicPr>
          <p:nvPr/>
        </p:nvPicPr>
        <p:blipFill>
          <a:blip r:embed="rId2" cstate="print"/>
          <a:srcRect/>
          <a:stretch>
            <a:fillRect/>
          </a:stretch>
        </p:blipFill>
        <p:spPr bwMode="auto">
          <a:xfrm>
            <a:off x="6381780" y="3714752"/>
            <a:ext cx="2476500" cy="2857500"/>
          </a:xfrm>
          <a:prstGeom prst="rect">
            <a:avLst/>
          </a:prstGeom>
          <a:noFill/>
        </p:spPr>
      </p:pic>
      <p:sp>
        <p:nvSpPr>
          <p:cNvPr id="14" name="Прямоугольник 13"/>
          <p:cNvSpPr/>
          <p:nvPr/>
        </p:nvSpPr>
        <p:spPr>
          <a:xfrm>
            <a:off x="7240183" y="5786454"/>
            <a:ext cx="832279" cy="492443"/>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600" b="1" dirty="0" err="1" smtClean="0">
                <a:ln w="11430"/>
                <a:solidFill>
                  <a:srgbClr val="0000FF"/>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rPr>
              <a:t>HCl</a:t>
            </a:r>
            <a:endParaRPr lang="ru-RU" sz="2600" b="1" dirty="0">
              <a:ln w="11430"/>
              <a:solidFill>
                <a:srgbClr val="0000FF"/>
              </a:solidFill>
              <a:effectLst>
                <a:outerShdw blurRad="50800" dist="39000" dir="5460000" algn="tl">
                  <a:srgbClr val="000000">
                    <a:alpha val="38000"/>
                  </a:srgbClr>
                </a:outerShdw>
              </a:effectLst>
              <a:latin typeface="Arial Black" pitchFamily="34" charset="0"/>
            </a:endParaRPr>
          </a:p>
        </p:txBody>
      </p:sp>
      <p:cxnSp>
        <p:nvCxnSpPr>
          <p:cNvPr id="16" name="Прямая со стрелкой 15"/>
          <p:cNvCxnSpPr/>
          <p:nvPr/>
        </p:nvCxnSpPr>
        <p:spPr>
          <a:xfrm rot="10800000">
            <a:off x="7072330" y="6215082"/>
            <a:ext cx="1071570" cy="1588"/>
          </a:xfrm>
          <a:prstGeom prst="straightConnector1">
            <a:avLst/>
          </a:prstGeom>
          <a:ln w="57150">
            <a:solidFill>
              <a:srgbClr val="9D2349"/>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pic>
        <p:nvPicPr>
          <p:cNvPr id="1026" name="Picture 2" descr="D:\23.05.13-домашние документы\Виртуальные лекции 2015\Химия\Реакции-1\индикаторы\Laboratory-15.jpg"/>
          <p:cNvPicPr>
            <a:picLocks noChangeAspect="1" noChangeArrowheads="1"/>
          </p:cNvPicPr>
          <p:nvPr/>
        </p:nvPicPr>
        <p:blipFill>
          <a:blip r:embed="rId3" cstate="print"/>
          <a:srcRect t="1250" b="32500"/>
          <a:stretch>
            <a:fillRect/>
          </a:stretch>
        </p:blipFill>
        <p:spPr bwMode="auto">
          <a:xfrm>
            <a:off x="34652" y="3714752"/>
            <a:ext cx="5894670" cy="2928935"/>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5" name="Управляющая кнопка: домой 24">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cxnSp>
        <p:nvCxnSpPr>
          <p:cNvPr id="26" name="Прямая со стрелкой 25"/>
          <p:cNvCxnSpPr/>
          <p:nvPr/>
        </p:nvCxnSpPr>
        <p:spPr>
          <a:xfrm rot="10800000">
            <a:off x="5429256" y="4500570"/>
            <a:ext cx="1428760" cy="1588"/>
          </a:xfrm>
          <a:prstGeom prst="straightConnector1">
            <a:avLst/>
          </a:prstGeom>
          <a:ln w="57150">
            <a:solidFill>
              <a:srgbClr val="9D2349"/>
            </a:solidFill>
            <a:headEnd type="arrow" w="med" len="med"/>
            <a:tailEnd type="none" w="med" len="med"/>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27" name="Прямоугольник 26"/>
          <p:cNvSpPr/>
          <p:nvPr/>
        </p:nvSpPr>
        <p:spPr>
          <a:xfrm>
            <a:off x="5404260" y="4071942"/>
            <a:ext cx="1239442" cy="492443"/>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600" b="1" dirty="0" err="1" smtClean="0">
                <a:ln w="11430"/>
                <a:solidFill>
                  <a:srgbClr val="0000FF"/>
                </a:solidFill>
                <a:effectLst>
                  <a:outerShdw blurRad="50800" dist="39000" dir="5460000" algn="tl">
                    <a:srgbClr val="000000">
                      <a:alpha val="38000"/>
                    </a:srgbClr>
                  </a:outerShdw>
                </a:effectLst>
                <a:latin typeface="Arial Black" pitchFamily="34" charset="0"/>
                <a:ea typeface="Times New Roman" pitchFamily="18" charset="0"/>
                <a:cs typeface="Arial" pitchFamily="34" charset="0"/>
              </a:rPr>
              <a:t>NaOH</a:t>
            </a:r>
            <a:endParaRPr lang="ru-RU" sz="2600" b="1" dirty="0">
              <a:ln w="11430"/>
              <a:solidFill>
                <a:srgbClr val="0000FF"/>
              </a:solidFill>
              <a:effectLst>
                <a:outerShdw blurRad="50800" dist="39000" dir="5460000" algn="tl">
                  <a:srgbClr val="000000">
                    <a:alpha val="38000"/>
                  </a:srgbClr>
                </a:outerShdw>
              </a:effectLst>
              <a:latin typeface="Arial Black" pitchFamily="34" charset="0"/>
            </a:endParaRPr>
          </a:p>
        </p:txBody>
      </p:sp>
      <p:pic>
        <p:nvPicPr>
          <p:cNvPr id="28"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3"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graphicFrame>
        <p:nvGraphicFramePr>
          <p:cNvPr id="8" name="Таблица 7"/>
          <p:cNvGraphicFramePr>
            <a:graphicFrameLocks noGrp="1"/>
          </p:cNvGraphicFramePr>
          <p:nvPr/>
        </p:nvGraphicFramePr>
        <p:xfrm>
          <a:off x="71406" y="44624"/>
          <a:ext cx="8929751" cy="6790944"/>
        </p:xfrm>
        <a:graphic>
          <a:graphicData uri="http://schemas.openxmlformats.org/drawingml/2006/table">
            <a:tbl>
              <a:tblPr>
                <a:tableStyleId>{2D5ABB26-0587-4C30-8999-92F81FD0307C}</a:tableStyleId>
              </a:tblPr>
              <a:tblGrid>
                <a:gridCol w="3291627"/>
                <a:gridCol w="2021944"/>
                <a:gridCol w="824642"/>
                <a:gridCol w="2791538"/>
              </a:tblGrid>
              <a:tr h="0">
                <a:tc>
                  <a:txBody>
                    <a:bodyPr/>
                    <a:lstStyle/>
                    <a:p>
                      <a:pPr algn="ctr">
                        <a:lnSpc>
                          <a:spcPct val="80000"/>
                        </a:lnSpc>
                        <a:spcAft>
                          <a:spcPts val="0"/>
                        </a:spcAft>
                      </a:pPr>
                      <a:r>
                        <a:rPr lang="ru-RU" sz="2500" b="1" dirty="0"/>
                        <a:t>Индикатор</a:t>
                      </a:r>
                      <a:endParaRPr lang="ru-RU" sz="2500" b="1" dirty="0">
                        <a:latin typeface="Times New Roman"/>
                        <a:ea typeface="Times New Roman"/>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0000"/>
                        </a:lnSpc>
                        <a:spcAft>
                          <a:spcPts val="0"/>
                        </a:spcAft>
                      </a:pPr>
                      <a:r>
                        <a:rPr lang="ru-RU" sz="2100" b="1" dirty="0"/>
                        <a:t>Область перехода </a:t>
                      </a:r>
                      <a:r>
                        <a:rPr lang="ru-RU" sz="2100" b="1" dirty="0" err="1"/>
                        <a:t>рН</a:t>
                      </a:r>
                      <a:endParaRPr lang="ru-RU" sz="2100" b="1" dirty="0">
                        <a:latin typeface="Times New Roman"/>
                        <a:ea typeface="Times New Roman"/>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0000"/>
                        </a:lnSpc>
                        <a:spcAft>
                          <a:spcPts val="0"/>
                        </a:spcAft>
                      </a:pPr>
                      <a:r>
                        <a:rPr lang="ru-RU" sz="2500" b="1"/>
                        <a:t>р</a:t>
                      </a:r>
                      <a:r>
                        <a:rPr lang="en-US" sz="2500" b="1"/>
                        <a:t>K</a:t>
                      </a:r>
                      <a:endParaRPr lang="ru-RU" sz="2500" b="1">
                        <a:latin typeface="Times New Roman"/>
                        <a:ea typeface="Times New Roman"/>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0000"/>
                        </a:lnSpc>
                        <a:spcAft>
                          <a:spcPts val="0"/>
                        </a:spcAft>
                      </a:pPr>
                      <a:r>
                        <a:rPr lang="ru-RU" sz="2500" b="1"/>
                        <a:t>Изменение окраски</a:t>
                      </a:r>
                      <a:endParaRPr lang="ru-RU" sz="2500" b="1">
                        <a:latin typeface="Times New Roman"/>
                        <a:ea typeface="Times New Roman"/>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a:lightRig rig="flood" dir="t"/>
                    </a:cell3D>
                  </a:tcPr>
                </a:tc>
              </a:tr>
              <a:tr h="0">
                <a:tc>
                  <a:txBody>
                    <a:bodyPr/>
                    <a:lstStyle/>
                    <a:p>
                      <a:pPr algn="ctr">
                        <a:lnSpc>
                          <a:spcPct val="80000"/>
                        </a:lnSpc>
                        <a:spcAft>
                          <a:spcPts val="0"/>
                        </a:spcAft>
                      </a:pPr>
                      <a:r>
                        <a:rPr lang="ru-RU" sz="2400" b="1" dirty="0"/>
                        <a:t>Метиловый фиолетовый</a:t>
                      </a:r>
                      <a:endParaRPr lang="ru-RU" sz="2400" b="1" dirty="0">
                        <a:latin typeface="Times New Roman"/>
                        <a:ea typeface="Times New Roman"/>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0000"/>
                        </a:lnSpc>
                        <a:spcAft>
                          <a:spcPts val="0"/>
                        </a:spcAft>
                      </a:pPr>
                      <a:r>
                        <a:rPr lang="ru-RU" sz="2500" b="1"/>
                        <a:t>0 – 1,8</a:t>
                      </a:r>
                      <a:endParaRPr lang="ru-RU" sz="2500" b="1">
                        <a:latin typeface="Times New Roman"/>
                        <a:ea typeface="Times New Roman"/>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0000"/>
                        </a:lnSpc>
                        <a:spcAft>
                          <a:spcPts val="0"/>
                        </a:spcAft>
                      </a:pPr>
                      <a:r>
                        <a:rPr lang="ru-RU" sz="2500" b="1"/>
                        <a:t>–</a:t>
                      </a:r>
                      <a:endParaRPr lang="ru-RU" sz="2500" b="1">
                        <a:latin typeface="Times New Roman"/>
                        <a:ea typeface="Times New Roman"/>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0000"/>
                        </a:lnSpc>
                        <a:spcAft>
                          <a:spcPts val="0"/>
                        </a:spcAft>
                      </a:pPr>
                      <a:r>
                        <a:rPr lang="ru-RU" sz="2400" b="1" dirty="0"/>
                        <a:t>Желтая – фиолетовая</a:t>
                      </a:r>
                      <a:endParaRPr lang="ru-RU" sz="2400" b="1" dirty="0">
                        <a:latin typeface="Times New Roman"/>
                        <a:ea typeface="Times New Roman"/>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a:lightRig rig="flood" dir="t"/>
                    </a:cell3D>
                  </a:tcPr>
                </a:tc>
              </a:tr>
              <a:tr h="0">
                <a:tc>
                  <a:txBody>
                    <a:bodyPr/>
                    <a:lstStyle/>
                    <a:p>
                      <a:pPr algn="ctr">
                        <a:lnSpc>
                          <a:spcPct val="80000"/>
                        </a:lnSpc>
                        <a:spcAft>
                          <a:spcPts val="0"/>
                        </a:spcAft>
                      </a:pPr>
                      <a:r>
                        <a:rPr lang="ru-RU" sz="2500" b="1" dirty="0"/>
                        <a:t>Тимоловый синий</a:t>
                      </a:r>
                      <a:endParaRPr lang="ru-RU" sz="2500" b="1" dirty="0">
                        <a:latin typeface="Times New Roman"/>
                        <a:ea typeface="Times New Roman"/>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0000"/>
                        </a:lnSpc>
                        <a:spcAft>
                          <a:spcPts val="0"/>
                        </a:spcAft>
                      </a:pPr>
                      <a:r>
                        <a:rPr lang="ru-RU" sz="2500" b="1" dirty="0"/>
                        <a:t>1,2–2,8</a:t>
                      </a:r>
                      <a:endParaRPr lang="ru-RU" sz="2500" b="1" dirty="0">
                        <a:latin typeface="Times New Roman"/>
                        <a:ea typeface="Times New Roman"/>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0000"/>
                        </a:lnSpc>
                        <a:spcAft>
                          <a:spcPts val="0"/>
                        </a:spcAft>
                      </a:pPr>
                      <a:r>
                        <a:rPr lang="ru-RU" sz="2500" b="1"/>
                        <a:t>1,65</a:t>
                      </a:r>
                      <a:endParaRPr lang="ru-RU" sz="2500" b="1">
                        <a:latin typeface="Times New Roman"/>
                        <a:ea typeface="Times New Roman"/>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0000"/>
                        </a:lnSpc>
                        <a:spcAft>
                          <a:spcPts val="0"/>
                        </a:spcAft>
                      </a:pPr>
                      <a:r>
                        <a:rPr lang="ru-RU" sz="2500" b="1"/>
                        <a:t>Красная – желтая</a:t>
                      </a:r>
                      <a:endParaRPr lang="ru-RU" sz="2500" b="1">
                        <a:latin typeface="Times New Roman"/>
                        <a:ea typeface="Times New Roman"/>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a:lightRig rig="flood" dir="t"/>
                    </a:cell3D>
                  </a:tcPr>
                </a:tc>
              </a:tr>
              <a:tr h="0">
                <a:tc>
                  <a:txBody>
                    <a:bodyPr/>
                    <a:lstStyle/>
                    <a:p>
                      <a:pPr algn="ctr">
                        <a:lnSpc>
                          <a:spcPct val="80000"/>
                        </a:lnSpc>
                        <a:spcAft>
                          <a:spcPts val="0"/>
                        </a:spcAft>
                      </a:pPr>
                      <a:r>
                        <a:rPr lang="ru-RU" sz="2400" b="1" dirty="0"/>
                        <a:t>Метиловый оранжевый</a:t>
                      </a:r>
                      <a:endParaRPr lang="ru-RU" sz="2400" b="1" dirty="0">
                        <a:latin typeface="Times New Roman"/>
                        <a:ea typeface="Times New Roman"/>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0000"/>
                        </a:lnSpc>
                        <a:spcAft>
                          <a:spcPts val="0"/>
                        </a:spcAft>
                      </a:pPr>
                      <a:r>
                        <a:rPr lang="ru-RU" sz="2500" b="1" dirty="0"/>
                        <a:t>3,1–4,4</a:t>
                      </a:r>
                      <a:endParaRPr lang="ru-RU" sz="2500" b="1" dirty="0">
                        <a:latin typeface="Times New Roman"/>
                        <a:ea typeface="Times New Roman"/>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0000"/>
                        </a:lnSpc>
                        <a:spcAft>
                          <a:spcPts val="0"/>
                        </a:spcAft>
                      </a:pPr>
                      <a:r>
                        <a:rPr lang="ru-RU" sz="2500" b="1"/>
                        <a:t>3,36</a:t>
                      </a:r>
                      <a:endParaRPr lang="ru-RU" sz="2500" b="1">
                        <a:latin typeface="Times New Roman"/>
                        <a:ea typeface="Times New Roman"/>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0000"/>
                        </a:lnSpc>
                        <a:spcAft>
                          <a:spcPts val="0"/>
                        </a:spcAft>
                      </a:pPr>
                      <a:r>
                        <a:rPr lang="ru-RU" sz="2400" b="1" dirty="0"/>
                        <a:t>Красная – желтая</a:t>
                      </a:r>
                      <a:endParaRPr lang="ru-RU" sz="2400" b="1" dirty="0">
                        <a:latin typeface="Times New Roman"/>
                        <a:ea typeface="Times New Roman"/>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a:lightRig rig="flood" dir="t"/>
                    </a:cell3D>
                  </a:tcPr>
                </a:tc>
              </a:tr>
              <a:tr h="0">
                <a:tc>
                  <a:txBody>
                    <a:bodyPr/>
                    <a:lstStyle/>
                    <a:p>
                      <a:pPr algn="ctr">
                        <a:lnSpc>
                          <a:spcPct val="80000"/>
                        </a:lnSpc>
                        <a:spcAft>
                          <a:spcPts val="0"/>
                        </a:spcAft>
                      </a:pPr>
                      <a:r>
                        <a:rPr lang="ru-RU" sz="2400" b="1" dirty="0" err="1"/>
                        <a:t>Бромкрезоловый</a:t>
                      </a:r>
                      <a:r>
                        <a:rPr lang="ru-RU" sz="2400" b="1" dirty="0"/>
                        <a:t> зеленый</a:t>
                      </a:r>
                      <a:endParaRPr lang="ru-RU" sz="2400" b="1" dirty="0">
                        <a:latin typeface="Times New Roman"/>
                        <a:ea typeface="Times New Roman"/>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0000"/>
                        </a:lnSpc>
                        <a:spcAft>
                          <a:spcPts val="0"/>
                        </a:spcAft>
                      </a:pPr>
                      <a:r>
                        <a:rPr lang="ru-RU" sz="2500" b="1" dirty="0"/>
                        <a:t>3,9–5,4</a:t>
                      </a:r>
                      <a:endParaRPr lang="ru-RU" sz="2500" b="1" dirty="0">
                        <a:latin typeface="Times New Roman"/>
                        <a:ea typeface="Times New Roman"/>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0000"/>
                        </a:lnSpc>
                        <a:spcAft>
                          <a:spcPts val="0"/>
                        </a:spcAft>
                      </a:pPr>
                      <a:r>
                        <a:rPr lang="ru-RU" sz="2500" b="1"/>
                        <a:t>4,90</a:t>
                      </a:r>
                      <a:endParaRPr lang="ru-RU" sz="2500" b="1">
                        <a:latin typeface="Times New Roman"/>
                        <a:ea typeface="Times New Roman"/>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0000"/>
                        </a:lnSpc>
                        <a:spcAft>
                          <a:spcPts val="0"/>
                        </a:spcAft>
                      </a:pPr>
                      <a:r>
                        <a:rPr lang="ru-RU" sz="2500" b="1"/>
                        <a:t>Желтая – синяя</a:t>
                      </a:r>
                      <a:endParaRPr lang="ru-RU" sz="2500" b="1">
                        <a:latin typeface="Times New Roman"/>
                        <a:ea typeface="Times New Roman"/>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a:lightRig rig="flood" dir="t"/>
                    </a:cell3D>
                  </a:tcPr>
                </a:tc>
              </a:tr>
              <a:tr h="0">
                <a:tc>
                  <a:txBody>
                    <a:bodyPr/>
                    <a:lstStyle/>
                    <a:p>
                      <a:pPr algn="ctr">
                        <a:lnSpc>
                          <a:spcPct val="80000"/>
                        </a:lnSpc>
                        <a:spcAft>
                          <a:spcPts val="0"/>
                        </a:spcAft>
                      </a:pPr>
                      <a:r>
                        <a:rPr lang="ru-RU" sz="2400" b="1" dirty="0"/>
                        <a:t>Метиловый красный</a:t>
                      </a:r>
                      <a:endParaRPr lang="ru-RU" sz="2400" b="1" dirty="0">
                        <a:latin typeface="Times New Roman"/>
                        <a:ea typeface="Times New Roman"/>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0000"/>
                        </a:lnSpc>
                        <a:spcAft>
                          <a:spcPts val="0"/>
                        </a:spcAft>
                      </a:pPr>
                      <a:r>
                        <a:rPr lang="ru-RU" sz="2500" b="1" dirty="0"/>
                        <a:t>4,4–6,2</a:t>
                      </a:r>
                      <a:endParaRPr lang="ru-RU" sz="2500" b="1" dirty="0">
                        <a:latin typeface="Times New Roman"/>
                        <a:ea typeface="Times New Roman"/>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0000"/>
                        </a:lnSpc>
                        <a:spcAft>
                          <a:spcPts val="0"/>
                        </a:spcAft>
                      </a:pPr>
                      <a:r>
                        <a:rPr lang="ru-RU" sz="2500" b="1" dirty="0"/>
                        <a:t>5,00</a:t>
                      </a:r>
                      <a:endParaRPr lang="ru-RU" sz="2500" b="1" dirty="0">
                        <a:latin typeface="Times New Roman"/>
                        <a:ea typeface="Times New Roman"/>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0000"/>
                        </a:lnSpc>
                        <a:spcAft>
                          <a:spcPts val="0"/>
                        </a:spcAft>
                      </a:pPr>
                      <a:r>
                        <a:rPr lang="ru-RU" sz="2400" b="1" dirty="0"/>
                        <a:t>Красная – желтая</a:t>
                      </a:r>
                      <a:endParaRPr lang="ru-RU" sz="2400" b="1" dirty="0">
                        <a:latin typeface="Times New Roman"/>
                        <a:ea typeface="Times New Roman"/>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a:lightRig rig="flood" dir="t"/>
                    </a:cell3D>
                  </a:tcPr>
                </a:tc>
              </a:tr>
              <a:tr h="0">
                <a:tc>
                  <a:txBody>
                    <a:bodyPr/>
                    <a:lstStyle/>
                    <a:p>
                      <a:pPr algn="ctr">
                        <a:lnSpc>
                          <a:spcPct val="80000"/>
                        </a:lnSpc>
                        <a:spcAft>
                          <a:spcPts val="0"/>
                        </a:spcAft>
                      </a:pPr>
                      <a:r>
                        <a:rPr lang="ru-RU" sz="2400" b="1" dirty="0" err="1"/>
                        <a:t>Бромтимоловый</a:t>
                      </a:r>
                      <a:r>
                        <a:rPr lang="ru-RU" sz="2400" b="1" dirty="0"/>
                        <a:t> синий</a:t>
                      </a:r>
                      <a:endParaRPr lang="ru-RU" sz="2400" b="1" dirty="0">
                        <a:latin typeface="Times New Roman"/>
                        <a:ea typeface="Times New Roman"/>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0000"/>
                        </a:lnSpc>
                        <a:spcAft>
                          <a:spcPts val="0"/>
                        </a:spcAft>
                      </a:pPr>
                      <a:r>
                        <a:rPr lang="ru-RU" sz="2500" b="1"/>
                        <a:t>6,0–7,6</a:t>
                      </a:r>
                      <a:endParaRPr lang="ru-RU" sz="2500" b="1">
                        <a:latin typeface="Times New Roman"/>
                        <a:ea typeface="Times New Roman"/>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0000"/>
                        </a:lnSpc>
                        <a:spcAft>
                          <a:spcPts val="0"/>
                        </a:spcAft>
                      </a:pPr>
                      <a:r>
                        <a:rPr lang="ru-RU" sz="2500" b="1" dirty="0"/>
                        <a:t>7,3</a:t>
                      </a:r>
                      <a:endParaRPr lang="ru-RU" sz="2500" b="1" dirty="0">
                        <a:latin typeface="Times New Roman"/>
                        <a:ea typeface="Times New Roman"/>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0000"/>
                        </a:lnSpc>
                        <a:spcAft>
                          <a:spcPts val="0"/>
                        </a:spcAft>
                      </a:pPr>
                      <a:r>
                        <a:rPr lang="ru-RU" sz="2500" b="1"/>
                        <a:t>Желтая – синяя</a:t>
                      </a:r>
                      <a:endParaRPr lang="ru-RU" sz="2500" b="1">
                        <a:latin typeface="Times New Roman"/>
                        <a:ea typeface="Times New Roman"/>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a:lightRig rig="flood" dir="t"/>
                    </a:cell3D>
                  </a:tcPr>
                </a:tc>
              </a:tr>
              <a:tr h="0">
                <a:tc>
                  <a:txBody>
                    <a:bodyPr/>
                    <a:lstStyle/>
                    <a:p>
                      <a:pPr algn="ctr">
                        <a:lnSpc>
                          <a:spcPct val="80000"/>
                        </a:lnSpc>
                        <a:spcAft>
                          <a:spcPts val="0"/>
                        </a:spcAft>
                      </a:pPr>
                      <a:r>
                        <a:rPr lang="ru-RU" sz="2400" b="1" dirty="0"/>
                        <a:t>Феноловый красный</a:t>
                      </a:r>
                      <a:endParaRPr lang="ru-RU" sz="2400" b="1" dirty="0">
                        <a:latin typeface="Times New Roman"/>
                        <a:ea typeface="Times New Roman"/>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0000"/>
                        </a:lnSpc>
                        <a:spcAft>
                          <a:spcPts val="0"/>
                        </a:spcAft>
                      </a:pPr>
                      <a:r>
                        <a:rPr lang="ru-RU" sz="2500" b="1"/>
                        <a:t>6,4–8,2</a:t>
                      </a:r>
                      <a:endParaRPr lang="ru-RU" sz="2500" b="1">
                        <a:latin typeface="Times New Roman"/>
                        <a:ea typeface="Times New Roman"/>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0000"/>
                        </a:lnSpc>
                        <a:spcAft>
                          <a:spcPts val="0"/>
                        </a:spcAft>
                      </a:pPr>
                      <a:r>
                        <a:rPr lang="ru-RU" sz="2500" b="1" dirty="0"/>
                        <a:t>8,00</a:t>
                      </a:r>
                      <a:endParaRPr lang="ru-RU" sz="2500" b="1" dirty="0">
                        <a:latin typeface="Times New Roman"/>
                        <a:ea typeface="Times New Roman"/>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0000"/>
                        </a:lnSpc>
                        <a:spcAft>
                          <a:spcPts val="0"/>
                        </a:spcAft>
                      </a:pPr>
                      <a:r>
                        <a:rPr lang="ru-RU" sz="2400" b="1" dirty="0"/>
                        <a:t>Желтая – красная</a:t>
                      </a:r>
                      <a:endParaRPr lang="ru-RU" sz="2400" b="1" dirty="0">
                        <a:latin typeface="Times New Roman"/>
                        <a:ea typeface="Times New Roman"/>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a:lightRig rig="flood" dir="t"/>
                    </a:cell3D>
                  </a:tcPr>
                </a:tc>
              </a:tr>
              <a:tr h="0">
                <a:tc>
                  <a:txBody>
                    <a:bodyPr/>
                    <a:lstStyle/>
                    <a:p>
                      <a:pPr algn="ctr">
                        <a:lnSpc>
                          <a:spcPct val="80000"/>
                        </a:lnSpc>
                        <a:spcAft>
                          <a:spcPts val="0"/>
                        </a:spcAft>
                      </a:pPr>
                      <a:r>
                        <a:rPr lang="ru-RU" sz="2500" b="1"/>
                        <a:t>Тимоловый синий</a:t>
                      </a:r>
                      <a:endParaRPr lang="ru-RU" sz="2500" b="1">
                        <a:latin typeface="Times New Roman"/>
                        <a:ea typeface="Times New Roman"/>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0000"/>
                        </a:lnSpc>
                        <a:spcAft>
                          <a:spcPts val="0"/>
                        </a:spcAft>
                      </a:pPr>
                      <a:r>
                        <a:rPr lang="ru-RU" sz="2500" b="1"/>
                        <a:t>8,0–9,6</a:t>
                      </a:r>
                      <a:endParaRPr lang="ru-RU" sz="2500" b="1">
                        <a:latin typeface="Times New Roman"/>
                        <a:ea typeface="Times New Roman"/>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0000"/>
                        </a:lnSpc>
                        <a:spcAft>
                          <a:spcPts val="0"/>
                        </a:spcAft>
                      </a:pPr>
                      <a:r>
                        <a:rPr lang="ru-RU" sz="2500" b="1"/>
                        <a:t>9,20</a:t>
                      </a:r>
                      <a:endParaRPr lang="ru-RU" sz="2500" b="1">
                        <a:latin typeface="Times New Roman"/>
                        <a:ea typeface="Times New Roman"/>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0000"/>
                        </a:lnSpc>
                        <a:spcAft>
                          <a:spcPts val="0"/>
                        </a:spcAft>
                      </a:pPr>
                      <a:r>
                        <a:rPr lang="ru-RU" sz="2500" b="1" dirty="0"/>
                        <a:t>Желтая– синяя</a:t>
                      </a:r>
                      <a:endParaRPr lang="ru-RU" sz="2500" b="1" dirty="0">
                        <a:latin typeface="Times New Roman"/>
                        <a:ea typeface="Times New Roman"/>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a:lightRig rig="flood" dir="t"/>
                    </a:cell3D>
                  </a:tcPr>
                </a:tc>
              </a:tr>
              <a:tr h="0">
                <a:tc>
                  <a:txBody>
                    <a:bodyPr/>
                    <a:lstStyle/>
                    <a:p>
                      <a:pPr algn="ctr">
                        <a:lnSpc>
                          <a:spcPct val="80000"/>
                        </a:lnSpc>
                        <a:spcAft>
                          <a:spcPts val="0"/>
                        </a:spcAft>
                      </a:pPr>
                      <a:r>
                        <a:rPr lang="ru-RU" sz="2500" b="1"/>
                        <a:t>Фенолфталеин</a:t>
                      </a:r>
                      <a:endParaRPr lang="ru-RU" sz="2500" b="1">
                        <a:latin typeface="Times New Roman"/>
                        <a:ea typeface="Times New Roman"/>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0000"/>
                        </a:lnSpc>
                        <a:spcAft>
                          <a:spcPts val="0"/>
                        </a:spcAft>
                      </a:pPr>
                      <a:r>
                        <a:rPr lang="ru-RU" sz="2500" b="1"/>
                        <a:t>8,2–9,8</a:t>
                      </a:r>
                      <a:endParaRPr lang="ru-RU" sz="2500" b="1">
                        <a:latin typeface="Times New Roman"/>
                        <a:ea typeface="Times New Roman"/>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0000"/>
                        </a:lnSpc>
                        <a:spcAft>
                          <a:spcPts val="0"/>
                        </a:spcAft>
                      </a:pPr>
                      <a:r>
                        <a:rPr lang="ru-RU" sz="2500" b="1"/>
                        <a:t>9,53</a:t>
                      </a:r>
                      <a:endParaRPr lang="ru-RU" sz="2500" b="1">
                        <a:latin typeface="Times New Roman"/>
                        <a:ea typeface="Times New Roman"/>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0000"/>
                        </a:lnSpc>
                        <a:spcAft>
                          <a:spcPts val="0"/>
                        </a:spcAft>
                      </a:pPr>
                      <a:r>
                        <a:rPr lang="ru-RU" sz="2400" b="1" dirty="0"/>
                        <a:t>Бесцветная – красная</a:t>
                      </a:r>
                      <a:endParaRPr lang="ru-RU" sz="2400" b="1" dirty="0">
                        <a:latin typeface="Times New Roman"/>
                        <a:ea typeface="Times New Roman"/>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a:lightRig rig="flood" dir="t"/>
                    </a:cell3D>
                  </a:tcPr>
                </a:tc>
              </a:tr>
              <a:tr h="0">
                <a:tc>
                  <a:txBody>
                    <a:bodyPr/>
                    <a:lstStyle/>
                    <a:p>
                      <a:pPr algn="ctr">
                        <a:lnSpc>
                          <a:spcPct val="80000"/>
                        </a:lnSpc>
                        <a:spcAft>
                          <a:spcPts val="0"/>
                        </a:spcAft>
                      </a:pPr>
                      <a:r>
                        <a:rPr lang="ru-RU" sz="2500" b="1"/>
                        <a:t>Тимолфталеин</a:t>
                      </a:r>
                      <a:endParaRPr lang="ru-RU" sz="2500" b="1">
                        <a:latin typeface="Times New Roman"/>
                        <a:ea typeface="Times New Roman"/>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0000"/>
                        </a:lnSpc>
                        <a:spcAft>
                          <a:spcPts val="0"/>
                        </a:spcAft>
                      </a:pPr>
                      <a:r>
                        <a:rPr lang="ru-RU" sz="2500" b="1"/>
                        <a:t>9,3–10,5</a:t>
                      </a:r>
                      <a:endParaRPr lang="ru-RU" sz="2500" b="1">
                        <a:latin typeface="Times New Roman"/>
                        <a:ea typeface="Times New Roman"/>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0000"/>
                        </a:lnSpc>
                        <a:spcAft>
                          <a:spcPts val="0"/>
                        </a:spcAft>
                      </a:pPr>
                      <a:r>
                        <a:rPr lang="ru-RU" sz="2500" b="1"/>
                        <a:t>9,6</a:t>
                      </a:r>
                      <a:endParaRPr lang="ru-RU" sz="2500" b="1">
                        <a:latin typeface="Times New Roman"/>
                        <a:ea typeface="Times New Roman"/>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0000"/>
                        </a:lnSpc>
                        <a:spcAft>
                          <a:spcPts val="0"/>
                        </a:spcAft>
                      </a:pPr>
                      <a:r>
                        <a:rPr lang="ru-RU" sz="2400" b="1" dirty="0"/>
                        <a:t>Бесцветная – синяя</a:t>
                      </a:r>
                      <a:endParaRPr lang="ru-RU" sz="2400" b="1" dirty="0">
                        <a:latin typeface="Times New Roman"/>
                        <a:ea typeface="Times New Roman"/>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a:lightRig rig="flood" dir="t"/>
                    </a:cell3D>
                  </a:tcPr>
                </a:tc>
              </a:tr>
              <a:tr h="0">
                <a:tc>
                  <a:txBody>
                    <a:bodyPr/>
                    <a:lstStyle/>
                    <a:p>
                      <a:pPr algn="ctr">
                        <a:lnSpc>
                          <a:spcPct val="80000"/>
                        </a:lnSpc>
                        <a:spcAft>
                          <a:spcPts val="0"/>
                        </a:spcAft>
                      </a:pPr>
                      <a:r>
                        <a:rPr lang="ru-RU" sz="2400" b="1" dirty="0"/>
                        <a:t>Ализариновый желтый</a:t>
                      </a:r>
                      <a:endParaRPr lang="ru-RU" sz="2400" b="1" dirty="0">
                        <a:latin typeface="Times New Roman"/>
                        <a:ea typeface="Times New Roman"/>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0000"/>
                        </a:lnSpc>
                        <a:spcAft>
                          <a:spcPts val="0"/>
                        </a:spcAft>
                      </a:pPr>
                      <a:r>
                        <a:rPr lang="ru-RU" sz="2500" b="1"/>
                        <a:t>9,7–10,8</a:t>
                      </a:r>
                      <a:endParaRPr lang="ru-RU" sz="2500" b="1">
                        <a:latin typeface="Times New Roman"/>
                        <a:ea typeface="Times New Roman"/>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0000"/>
                        </a:lnSpc>
                        <a:spcAft>
                          <a:spcPts val="0"/>
                        </a:spcAft>
                      </a:pPr>
                      <a:r>
                        <a:rPr lang="ru-RU" sz="2500" b="1"/>
                        <a:t>–</a:t>
                      </a:r>
                      <a:endParaRPr lang="ru-RU" sz="2500" b="1">
                        <a:latin typeface="Times New Roman"/>
                        <a:ea typeface="Times New Roman"/>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a:lightRig rig="flood" dir="t"/>
                    </a:cell3D>
                  </a:tcPr>
                </a:tc>
                <a:tc>
                  <a:txBody>
                    <a:bodyPr/>
                    <a:lstStyle/>
                    <a:p>
                      <a:pPr algn="l">
                        <a:lnSpc>
                          <a:spcPct val="80000"/>
                        </a:lnSpc>
                        <a:spcAft>
                          <a:spcPts val="0"/>
                        </a:spcAft>
                      </a:pPr>
                      <a:r>
                        <a:rPr lang="ru-RU" sz="2400" b="1" dirty="0"/>
                        <a:t>Желтая – красная</a:t>
                      </a:r>
                      <a:endParaRPr lang="ru-RU" sz="2400" b="1" dirty="0">
                        <a:latin typeface="Times New Roman"/>
                        <a:ea typeface="Times New Roman"/>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cell3D prstMaterial="dkEdge">
                      <a:bevel/>
                      <a:lightRig rig="flood" dir="t"/>
                    </a:cell3D>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71406" y="3214686"/>
            <a:ext cx="8715436" cy="3022366"/>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ln>
                  <a:solidFill>
                    <a:sysClr val="windowText" lastClr="000000"/>
                  </a:solidFill>
                </a:ln>
                <a:solidFill>
                  <a:srgbClr val="7030A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Лакмус</a:t>
            </a:r>
            <a:r>
              <a:rPr lang="ru-RU" sz="2800" b="1" dirty="0" smtClean="0">
                <a:latin typeface="Arial" pitchFamily="34" charset="0"/>
                <a:ea typeface="Times New Roman" pitchFamily="18" charset="0"/>
                <a:cs typeface="Arial" pitchFamily="34" charset="0"/>
              </a:rPr>
              <a:t> в аналитической химии при титровании </a:t>
            </a:r>
            <a:r>
              <a:rPr lang="ru-RU" sz="2800" b="1" u="sng" dirty="0" smtClean="0">
                <a:ln>
                  <a:solidFill>
                    <a:sysClr val="windowText" lastClr="000000"/>
                  </a:solidFill>
                </a:ln>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не</a:t>
            </a:r>
            <a:r>
              <a:rPr lang="ru-RU" sz="2800" b="1" u="sng" dirty="0" smtClean="0">
                <a:effectLst>
                  <a:outerShdw blurRad="38100" dist="38100" dir="2700000" algn="tl">
                    <a:srgbClr val="000000">
                      <a:alpha val="43137"/>
                    </a:srgbClr>
                  </a:outerShdw>
                </a:effectLst>
                <a:latin typeface="Arial" pitchFamily="34" charset="0"/>
                <a:ea typeface="Times New Roman" pitchFamily="18" charset="0"/>
                <a:cs typeface="Arial" pitchFamily="34" charset="0"/>
              </a:rPr>
              <a:t> используется</a:t>
            </a:r>
            <a:r>
              <a:rPr lang="ru-RU" sz="2800" b="1" dirty="0" smtClean="0">
                <a:latin typeface="Arial" pitchFamily="34" charset="0"/>
                <a:ea typeface="Times New Roman" pitchFamily="18" charset="0"/>
                <a:cs typeface="Arial" pitchFamily="34" charset="0"/>
              </a:rPr>
              <a:t>, так как имеет широкую область перехода окраски (5,0 – 8,0) и изменение окраски красная – фиолетовая – синяя не является контрастным.</a:t>
            </a:r>
          </a:p>
          <a:p>
            <a:pPr lvl="0" indent="450850" algn="just"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 </a:t>
            </a:r>
            <a:r>
              <a:rPr lang="ru-RU" sz="2800" b="1" dirty="0" smtClean="0">
                <a:ln>
                  <a:solidFill>
                    <a:sysClr val="windowText" lastClr="000000"/>
                  </a:solidFill>
                </a:ln>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Правило выбора индикатора</a:t>
            </a:r>
            <a:r>
              <a:rPr lang="ru-RU" sz="2800" b="1" dirty="0" smtClean="0">
                <a:latin typeface="Arial" pitchFamily="34" charset="0"/>
                <a:ea typeface="Times New Roman" pitchFamily="18" charset="0"/>
                <a:cs typeface="Arial" pitchFamily="34" charset="0"/>
              </a:rPr>
              <a:t>: индикатор должен менять окраску при значениях </a:t>
            </a:r>
            <a:r>
              <a:rPr lang="ru-RU" sz="2800" b="1" dirty="0" err="1" smtClean="0">
                <a:latin typeface="Arial" pitchFamily="34" charset="0"/>
                <a:ea typeface="Times New Roman" pitchFamily="18" charset="0"/>
                <a:cs typeface="Arial" pitchFamily="34" charset="0"/>
              </a:rPr>
              <a:t>рН</a:t>
            </a:r>
            <a:r>
              <a:rPr lang="ru-RU" sz="2800" b="1" dirty="0" smtClean="0">
                <a:latin typeface="Arial" pitchFamily="34" charset="0"/>
                <a:ea typeface="Times New Roman" pitchFamily="18" charset="0"/>
                <a:cs typeface="Arial" pitchFamily="34" charset="0"/>
              </a:rPr>
              <a:t>, лежащих в пределах скачка титрования.</a:t>
            </a:r>
            <a:endParaRPr lang="ru-RU" sz="2800" b="1" dirty="0"/>
          </a:p>
        </p:txBody>
      </p:sp>
      <p:pic>
        <p:nvPicPr>
          <p:cNvPr id="9" name="Picture 1"/>
          <p:cNvPicPr>
            <a:picLocks noChangeAspect="1" noChangeArrowheads="1"/>
          </p:cNvPicPr>
          <p:nvPr/>
        </p:nvPicPr>
        <p:blipFill>
          <a:blip r:embed="rId4" cstate="print"/>
          <a:srcRect l="10255" r="5128"/>
          <a:stretch>
            <a:fillRect/>
          </a:stretch>
        </p:blipFill>
        <p:spPr bwMode="auto">
          <a:xfrm>
            <a:off x="71406" y="646004"/>
            <a:ext cx="2714644" cy="2354368"/>
          </a:xfrm>
          <a:prstGeom prst="rect">
            <a:avLst/>
          </a:prstGeom>
          <a:noFill/>
          <a:ln w="9525">
            <a:noFill/>
            <a:miter lim="800000"/>
            <a:headEnd/>
            <a:tailEnd/>
          </a:ln>
          <a:effectLst/>
        </p:spPr>
      </p:pic>
      <p:pic>
        <p:nvPicPr>
          <p:cNvPr id="11" name="Picture 3"/>
          <p:cNvPicPr>
            <a:picLocks noChangeAspect="1" noChangeArrowheads="1"/>
          </p:cNvPicPr>
          <p:nvPr/>
        </p:nvPicPr>
        <p:blipFill>
          <a:blip r:embed="rId5" cstate="print"/>
          <a:srcRect/>
          <a:stretch>
            <a:fillRect/>
          </a:stretch>
        </p:blipFill>
        <p:spPr bwMode="auto">
          <a:xfrm>
            <a:off x="2865481" y="49066"/>
            <a:ext cx="6207113" cy="2951306"/>
          </a:xfrm>
          <a:prstGeom prst="rect">
            <a:avLst/>
          </a:prstGeom>
          <a:noFill/>
          <a:ln w="38100">
            <a:solidFill>
              <a:schemeClr val="tx1">
                <a:lumMod val="50000"/>
                <a:lumOff val="50000"/>
              </a:schemeClr>
            </a:solidFill>
            <a:miter lim="800000"/>
            <a:headEnd/>
            <a:tailEnd/>
          </a:ln>
          <a:effectLst/>
          <a:scene3d>
            <a:camera prst="orthographicFront"/>
            <a:lightRig rig="threePt" dir="t"/>
          </a:scene3d>
          <a:sp3d>
            <a:bevelT prst="angle"/>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142852"/>
            <a:ext cx="8858312" cy="1191095"/>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Состояние равновесия процесса </a:t>
            </a:r>
            <a:r>
              <a:rPr lang="ru-RU" sz="2800" b="1" dirty="0" err="1" smtClean="0">
                <a:latin typeface="Arial" pitchFamily="34" charset="0"/>
                <a:ea typeface="Times New Roman" pitchFamily="18" charset="0"/>
                <a:cs typeface="Arial" pitchFamily="34" charset="0"/>
              </a:rPr>
              <a:t>диссоциа-ции</a:t>
            </a:r>
            <a:r>
              <a:rPr lang="ru-RU" sz="2800" b="1" dirty="0" smtClean="0">
                <a:latin typeface="Arial" pitchFamily="34" charset="0"/>
                <a:ea typeface="Times New Roman" pitchFamily="18" charset="0"/>
                <a:cs typeface="Arial" pitchFamily="34" charset="0"/>
              </a:rPr>
              <a:t> </a:t>
            </a:r>
            <a:r>
              <a:rPr lang="ru-RU" sz="2800" b="1" dirty="0"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воды </a:t>
            </a:r>
            <a:r>
              <a:rPr lang="ru-RU" sz="2800" b="1" dirty="0" smtClean="0">
                <a:latin typeface="Arial" pitchFamily="34" charset="0"/>
                <a:ea typeface="Times New Roman" pitchFamily="18" charset="0"/>
                <a:cs typeface="Arial" pitchFamily="34" charset="0"/>
              </a:rPr>
              <a:t>характеризуется </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константой диссоциации</a:t>
            </a:r>
            <a:r>
              <a:rPr lang="ru-RU" sz="2800" b="1" dirty="0" smtClean="0">
                <a:latin typeface="Arial" pitchFamily="34" charset="0"/>
                <a:ea typeface="Times New Roman" pitchFamily="18" charset="0"/>
                <a:cs typeface="Arial" pitchFamily="34" charset="0"/>
              </a:rPr>
              <a:t>:</a:t>
            </a:r>
            <a:endParaRPr lang="ru-RU" sz="2800" b="1" dirty="0" smtClean="0">
              <a:latin typeface="Arial" pitchFamily="34" charset="0"/>
              <a:cs typeface="Arial" pitchFamily="34" charset="0"/>
            </a:endParaRPr>
          </a:p>
        </p:txBody>
      </p:sp>
      <p:pic>
        <p:nvPicPr>
          <p:cNvPr id="9" name="Рисунок 8"/>
          <p:cNvPicPr/>
          <p:nvPr/>
        </p:nvPicPr>
        <p:blipFill>
          <a:blip r:embed="rId4" cstate="print"/>
          <a:srcRect/>
          <a:stretch>
            <a:fillRect/>
          </a:stretch>
        </p:blipFill>
        <p:spPr bwMode="auto">
          <a:xfrm>
            <a:off x="3286116" y="1285860"/>
            <a:ext cx="1932381" cy="714380"/>
          </a:xfrm>
          <a:prstGeom prst="roundRect">
            <a:avLst/>
          </a:prstGeom>
          <a:noFill/>
          <a:ln w="28575">
            <a:solidFill>
              <a:srgbClr val="9D2349"/>
            </a:solidFill>
            <a:miter lim="800000"/>
            <a:headEnd/>
            <a:tailEnd/>
          </a:ln>
          <a:scene3d>
            <a:camera prst="orthographicFront"/>
            <a:lightRig rig="threePt" dir="t"/>
          </a:scene3d>
          <a:sp3d>
            <a:bevelT/>
          </a:sp3d>
        </p:spPr>
      </p:pic>
      <p:sp>
        <p:nvSpPr>
          <p:cNvPr id="11" name="Прямоугольник 10"/>
          <p:cNvSpPr/>
          <p:nvPr/>
        </p:nvSpPr>
        <p:spPr>
          <a:xfrm>
            <a:off x="142844" y="2143116"/>
            <a:ext cx="8858312" cy="3582519"/>
          </a:xfrm>
          <a:prstGeom prst="rect">
            <a:avLst/>
          </a:prstGeom>
        </p:spPr>
        <p:txBody>
          <a:bodyPr wrap="square">
            <a:spAutoFit/>
          </a:bodyPr>
          <a:lstStyle/>
          <a:p>
            <a:pPr lvl="0" indent="450850" algn="just" fontAlgn="base">
              <a:lnSpc>
                <a:spcPct val="90000"/>
              </a:lnSpc>
              <a:spcBef>
                <a:spcPct val="0"/>
              </a:spcBef>
              <a:spcAft>
                <a:spcPct val="0"/>
              </a:spcAft>
            </a:pPr>
            <a:r>
              <a:rPr lang="ru-RU" sz="2800" b="1" dirty="0" smtClean="0">
                <a:latin typeface="Arial" pitchFamily="34" charset="0"/>
                <a:ea typeface="Times New Roman" pitchFamily="18" charset="0"/>
                <a:cs typeface="Arial" pitchFamily="34" charset="0"/>
              </a:rPr>
              <a:t>Концентрация ионов и молекул в уравнении выражается в г-ион/дм</a:t>
            </a:r>
            <a:r>
              <a:rPr lang="ru-RU" sz="2800" b="1" baseline="30000" dirty="0" smtClean="0">
                <a:latin typeface="Arial" pitchFamily="34" charset="0"/>
                <a:ea typeface="Times New Roman" pitchFamily="18" charset="0"/>
                <a:cs typeface="Arial" pitchFamily="34" charset="0"/>
              </a:rPr>
              <a:t>3</a:t>
            </a:r>
            <a:r>
              <a:rPr lang="ru-RU" sz="2800" b="1" dirty="0" smtClean="0">
                <a:latin typeface="Arial" pitchFamily="34" charset="0"/>
                <a:ea typeface="Times New Roman" pitchFamily="18" charset="0"/>
                <a:cs typeface="Arial" pitchFamily="34" charset="0"/>
              </a:rPr>
              <a:t>, г-моль/дм</a:t>
            </a:r>
            <a:r>
              <a:rPr lang="ru-RU" sz="2800" b="1" baseline="30000" dirty="0" smtClean="0">
                <a:latin typeface="Arial" pitchFamily="34" charset="0"/>
                <a:ea typeface="Times New Roman" pitchFamily="18" charset="0"/>
                <a:cs typeface="Arial" pitchFamily="34" charset="0"/>
              </a:rPr>
              <a:t>3</a:t>
            </a:r>
            <a:r>
              <a:rPr lang="ru-RU" sz="2800" b="1" dirty="0" smtClean="0">
                <a:latin typeface="Arial" pitchFamily="34" charset="0"/>
                <a:ea typeface="Times New Roman" pitchFamily="18" charset="0"/>
                <a:cs typeface="Arial" pitchFamily="34" charset="0"/>
              </a:rPr>
              <a:t> или              </a:t>
            </a:r>
            <a:r>
              <a:rPr lang="ru-RU" sz="2800" b="1" dirty="0" err="1" smtClean="0">
                <a:latin typeface="Arial" pitchFamily="34" charset="0"/>
                <a:ea typeface="Times New Roman" pitchFamily="18" charset="0"/>
                <a:cs typeface="Arial" pitchFamily="34" charset="0"/>
              </a:rPr>
              <a:t>г-экв</a:t>
            </a:r>
            <a:r>
              <a:rPr lang="ru-RU" sz="2800" b="1" dirty="0" smtClean="0">
                <a:latin typeface="Arial" pitchFamily="34" charset="0"/>
                <a:ea typeface="Times New Roman" pitchFamily="18" charset="0"/>
                <a:cs typeface="Arial" pitchFamily="34" charset="0"/>
              </a:rPr>
              <a:t>/дм</a:t>
            </a:r>
            <a:r>
              <a:rPr lang="ru-RU" sz="2800" b="1" baseline="30000" dirty="0" smtClean="0">
                <a:latin typeface="Arial" pitchFamily="34" charset="0"/>
                <a:ea typeface="Times New Roman" pitchFamily="18" charset="0"/>
                <a:cs typeface="Arial" pitchFamily="34" charset="0"/>
              </a:rPr>
              <a:t>3</a:t>
            </a:r>
            <a:r>
              <a:rPr lang="ru-RU" sz="2800" b="1" dirty="0" smtClean="0">
                <a:latin typeface="Arial" pitchFamily="34" charset="0"/>
                <a:ea typeface="Times New Roman" pitchFamily="18" charset="0"/>
                <a:cs typeface="Arial" pitchFamily="34" charset="0"/>
              </a:rPr>
              <a:t>. </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Концентрация</a:t>
            </a:r>
            <a:r>
              <a:rPr lang="ru-RU" sz="2800" b="1" dirty="0" smtClean="0">
                <a:latin typeface="Arial" pitchFamily="34" charset="0"/>
                <a:ea typeface="Times New Roman" pitchFamily="18" charset="0"/>
                <a:cs typeface="Arial" pitchFamily="34" charset="0"/>
              </a:rPr>
              <a:t> </a:t>
            </a:r>
            <a:r>
              <a:rPr lang="ru-RU" sz="2800" b="1" dirty="0"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воды</a:t>
            </a:r>
            <a:r>
              <a:rPr lang="ru-RU" sz="2800" b="1" dirty="0" smtClean="0">
                <a:latin typeface="Arial" pitchFamily="34" charset="0"/>
                <a:ea typeface="Times New Roman" pitchFamily="18" charset="0"/>
                <a:cs typeface="Arial" pitchFamily="34" charset="0"/>
              </a:rPr>
              <a:t> постоянна – </a:t>
            </a:r>
            <a:r>
              <a:rPr lang="ru-RU" sz="2800" b="1" dirty="0"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55,56моль/дм</a:t>
            </a:r>
            <a:r>
              <a:rPr lang="ru-RU" sz="2800" b="1" baseline="30000" dirty="0"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3</a:t>
            </a:r>
            <a:r>
              <a:rPr lang="ru-RU" sz="2800" b="1" dirty="0" smtClean="0">
                <a:latin typeface="Arial" pitchFamily="34" charset="0"/>
                <a:ea typeface="Times New Roman" pitchFamily="18" charset="0"/>
                <a:cs typeface="Arial" pitchFamily="34" charset="0"/>
              </a:rPr>
              <a:t>. Тогда </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константа</a:t>
            </a:r>
            <a:r>
              <a:rPr lang="ru-RU" sz="2800" b="1" dirty="0" smtClean="0">
                <a:latin typeface="Arial" pitchFamily="34" charset="0"/>
                <a:ea typeface="Times New Roman" pitchFamily="18" charset="0"/>
                <a:cs typeface="Arial" pitchFamily="34" charset="0"/>
              </a:rPr>
              <a:t> </a:t>
            </a:r>
            <a:r>
              <a:rPr lang="ru-RU" sz="2800" b="1" dirty="0"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воды</a:t>
            </a:r>
            <a:r>
              <a:rPr lang="ru-RU" sz="2800" b="1" dirty="0" smtClean="0">
                <a:latin typeface="Arial" pitchFamily="34" charset="0"/>
                <a:ea typeface="Times New Roman" pitchFamily="18" charset="0"/>
                <a:cs typeface="Arial" pitchFamily="34" charset="0"/>
              </a:rPr>
              <a:t>:</a:t>
            </a:r>
            <a:endParaRPr lang="ru-RU" sz="2800" b="1" dirty="0" smtClean="0">
              <a:latin typeface="Arial" pitchFamily="34" charset="0"/>
              <a:cs typeface="Arial" pitchFamily="34" charset="0"/>
            </a:endParaRPr>
          </a:p>
          <a:p>
            <a:pPr lvl="0" algn="ctr" eaLnBrk="0" fontAlgn="base" hangingPunct="0">
              <a:lnSpc>
                <a:spcPct val="90000"/>
              </a:lnSpc>
              <a:spcBef>
                <a:spcPct val="0"/>
              </a:spcBef>
              <a:spcAft>
                <a:spcPct val="0"/>
              </a:spcAft>
            </a:pPr>
            <a:r>
              <a:rPr lang="ru-RU" sz="2800" b="1" dirty="0" smtClean="0">
                <a:solidFill>
                  <a:srgbClr val="0000FF"/>
                </a:solidFill>
                <a:effectLst>
                  <a:outerShdw blurRad="38100" dist="38100" dir="2700000" algn="tl">
                    <a:srgbClr val="000000">
                      <a:alpha val="43137"/>
                    </a:srgbClr>
                  </a:outerShdw>
                </a:effectLst>
                <a:latin typeface="Arial" pitchFamily="34" charset="0"/>
                <a:ea typeface="Calibri" pitchFamily="34" charset="0"/>
                <a:cs typeface="Arial" pitchFamily="34" charset="0"/>
              </a:rPr>
              <a:t>K</a:t>
            </a:r>
            <a:r>
              <a:rPr lang="en-US" sz="2800" b="1" baseline="-30000" dirty="0" smtClean="0">
                <a:solidFill>
                  <a:srgbClr val="0000FF"/>
                </a:solidFill>
                <a:effectLst>
                  <a:outerShdw blurRad="38100" dist="38100" dir="2700000" algn="tl">
                    <a:srgbClr val="000000">
                      <a:alpha val="43137"/>
                    </a:srgbClr>
                  </a:outerShdw>
                </a:effectLst>
                <a:latin typeface="Arial" pitchFamily="34" charset="0"/>
                <a:ea typeface="Calibri" pitchFamily="34" charset="0"/>
                <a:cs typeface="Arial" pitchFamily="34" charset="0"/>
              </a:rPr>
              <a:t>w</a:t>
            </a:r>
            <a:r>
              <a:rPr lang="en-US" sz="2800" b="1" dirty="0" smtClean="0">
                <a:latin typeface="Arial" pitchFamily="34" charset="0"/>
                <a:ea typeface="Calibri" pitchFamily="34" charset="0"/>
                <a:cs typeface="Arial" pitchFamily="34" charset="0"/>
              </a:rPr>
              <a:t> </a:t>
            </a:r>
            <a:r>
              <a:rPr lang="ru-RU" sz="2800" b="1" dirty="0" smtClean="0">
                <a:latin typeface="Arial" pitchFamily="34" charset="0"/>
                <a:ea typeface="Calibri" pitchFamily="34" charset="0"/>
                <a:cs typeface="Arial" pitchFamily="34" charset="0"/>
              </a:rPr>
              <a:t>= 55,56[</a:t>
            </a:r>
            <a:r>
              <a:rPr lang="ru-RU" sz="2800" b="1" dirty="0" smtClean="0">
                <a:latin typeface="Arial" pitchFamily="34" charset="0"/>
                <a:ea typeface="Times New Roman" pitchFamily="18" charset="0"/>
                <a:cs typeface="Arial" pitchFamily="34" charset="0"/>
              </a:rPr>
              <a:t>Н</a:t>
            </a:r>
            <a:r>
              <a:rPr lang="ru-RU" sz="2800" b="1" baseline="-30000" dirty="0" smtClean="0">
                <a:latin typeface="Arial" pitchFamily="34" charset="0"/>
                <a:ea typeface="Times New Roman" pitchFamily="18" charset="0"/>
                <a:cs typeface="Arial" pitchFamily="34" charset="0"/>
              </a:rPr>
              <a:t>2</a:t>
            </a:r>
            <a:r>
              <a:rPr lang="ru-RU" sz="2800" b="1" dirty="0" smtClean="0">
                <a:latin typeface="Arial" pitchFamily="34" charset="0"/>
                <a:ea typeface="Times New Roman" pitchFamily="18" charset="0"/>
                <a:cs typeface="Arial" pitchFamily="34" charset="0"/>
              </a:rPr>
              <a:t>О]</a:t>
            </a:r>
            <a:r>
              <a:rPr lang="ru-RU" sz="2800" b="1" baseline="30000" dirty="0" smtClean="0">
                <a:latin typeface="Arial" pitchFamily="34" charset="0"/>
                <a:ea typeface="Times New Roman" pitchFamily="18" charset="0"/>
                <a:cs typeface="Arial" pitchFamily="34" charset="0"/>
              </a:rPr>
              <a:t>2</a:t>
            </a:r>
            <a:r>
              <a:rPr lang="ru-RU" sz="2800" b="1" dirty="0" smtClean="0">
                <a:latin typeface="Arial" pitchFamily="34" charset="0"/>
                <a:ea typeface="Times New Roman" pitchFamily="18" charset="0"/>
                <a:cs typeface="Arial" pitchFamily="34" charset="0"/>
              </a:rPr>
              <a:t> = [Н</a:t>
            </a:r>
            <a:r>
              <a:rPr lang="ru-RU" sz="2800" b="1" baseline="-30000" dirty="0" smtClean="0">
                <a:latin typeface="Arial" pitchFamily="34" charset="0"/>
                <a:ea typeface="Times New Roman" pitchFamily="18" charset="0"/>
                <a:cs typeface="Arial" pitchFamily="34" charset="0"/>
              </a:rPr>
              <a:t>3</a:t>
            </a:r>
            <a:r>
              <a:rPr lang="ru-RU" sz="2800" b="1" dirty="0" smtClean="0">
                <a:latin typeface="Arial" pitchFamily="34" charset="0"/>
                <a:ea typeface="Times New Roman" pitchFamily="18" charset="0"/>
                <a:cs typeface="Arial" pitchFamily="34" charset="0"/>
              </a:rPr>
              <a:t>O</a:t>
            </a:r>
            <a:r>
              <a:rPr lang="ru-RU" sz="2800" b="1" baseline="30000" dirty="0" smtClean="0">
                <a:latin typeface="Arial" pitchFamily="34" charset="0"/>
                <a:ea typeface="Times New Roman" pitchFamily="18" charset="0"/>
                <a:cs typeface="Arial" pitchFamily="34" charset="0"/>
              </a:rPr>
              <a:t>+</a:t>
            </a:r>
            <a:r>
              <a:rPr lang="ru-RU" sz="2800" b="1" dirty="0" smtClean="0">
                <a:latin typeface="Arial" pitchFamily="34" charset="0"/>
                <a:ea typeface="Times New Roman" pitchFamily="18" charset="0"/>
                <a:cs typeface="Arial" pitchFamily="34" charset="0"/>
              </a:rPr>
              <a:t>] • [ОН</a:t>
            </a:r>
            <a:r>
              <a:rPr lang="ru-RU" sz="2800" b="1" baseline="30000" dirty="0" smtClean="0">
                <a:latin typeface="Arial" pitchFamily="34" charset="0"/>
                <a:ea typeface="Times New Roman" pitchFamily="18" charset="0"/>
                <a:cs typeface="Arial" pitchFamily="34" charset="0"/>
              </a:rPr>
              <a:t>–</a:t>
            </a:r>
            <a:r>
              <a:rPr lang="ru-RU" sz="2800" b="1" dirty="0" smtClean="0">
                <a:latin typeface="Arial" pitchFamily="34" charset="0"/>
                <a:ea typeface="Times New Roman" pitchFamily="18" charset="0"/>
                <a:cs typeface="Arial" pitchFamily="34" charset="0"/>
              </a:rPr>
              <a:t>].</a:t>
            </a:r>
            <a:endParaRPr lang="ru-RU" sz="2800" b="1" dirty="0" smtClean="0">
              <a:latin typeface="Arial" pitchFamily="34" charset="0"/>
              <a:cs typeface="Arial" pitchFamily="34" charset="0"/>
            </a:endParaRPr>
          </a:p>
          <a:p>
            <a:pPr lvl="0" indent="450850" algn="just" eaLnBrk="0" fontAlgn="base" hangingPunct="0">
              <a:lnSpc>
                <a:spcPct val="90000"/>
              </a:lnSpc>
              <a:spcBef>
                <a:spcPct val="0"/>
              </a:spcBef>
              <a:spcAft>
                <a:spcPct val="0"/>
              </a:spcAft>
            </a:pPr>
            <a:r>
              <a:rPr lang="ru-RU" sz="2800" b="1" dirty="0" smtClean="0">
                <a:latin typeface="Arial" pitchFamily="34" charset="0"/>
                <a:ea typeface="Times New Roman" pitchFamily="18" charset="0"/>
                <a:cs typeface="Arial" pitchFamily="34" charset="0"/>
              </a:rPr>
              <a:t>При </a:t>
            </a:r>
            <a:r>
              <a:rPr lang="ru-RU" sz="2800" b="1" dirty="0" smtClean="0">
                <a:ln>
                  <a:solidFill>
                    <a:sysClr val="windowText" lastClr="000000"/>
                  </a:solidFill>
                </a:ln>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нейтральной реакции</a:t>
            </a:r>
            <a:r>
              <a:rPr lang="ru-RU" sz="2800" b="1" dirty="0" smtClean="0">
                <a:ln>
                  <a:solidFill>
                    <a:sysClr val="windowText" lastClr="000000"/>
                  </a:solidFill>
                </a:ln>
                <a:latin typeface="Arial" pitchFamily="34" charset="0"/>
                <a:ea typeface="Times New Roman" pitchFamily="18" charset="0"/>
                <a:cs typeface="Arial" pitchFamily="34" charset="0"/>
              </a:rPr>
              <a:t> </a:t>
            </a:r>
            <a:r>
              <a:rPr lang="ru-RU" sz="2800" b="1" dirty="0" smtClean="0">
                <a:latin typeface="Arial" pitchFamily="34" charset="0"/>
                <a:ea typeface="Times New Roman" pitchFamily="18" charset="0"/>
                <a:cs typeface="Arial" pitchFamily="34" charset="0"/>
              </a:rPr>
              <a:t>в воде, когда и </a:t>
            </a:r>
            <a:r>
              <a:rPr lang="ru-RU" sz="2800" b="1" dirty="0" smtClean="0">
                <a:ln>
                  <a:solidFill>
                    <a:sysClr val="windowText" lastClr="000000"/>
                  </a:solidFill>
                </a:ln>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[Н</a:t>
            </a:r>
            <a:r>
              <a:rPr lang="ru-RU" sz="2800" b="1" baseline="-30000" dirty="0" smtClean="0">
                <a:ln>
                  <a:solidFill>
                    <a:sysClr val="windowText" lastClr="000000"/>
                  </a:solidFill>
                </a:ln>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3</a:t>
            </a:r>
            <a:r>
              <a:rPr lang="ru-RU" sz="2800" b="1" dirty="0" smtClean="0">
                <a:ln>
                  <a:solidFill>
                    <a:sysClr val="windowText" lastClr="000000"/>
                  </a:solidFill>
                </a:ln>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O</a:t>
            </a:r>
            <a:r>
              <a:rPr lang="ru-RU" sz="2800" b="1" baseline="30000" dirty="0" smtClean="0">
                <a:ln>
                  <a:solidFill>
                    <a:sysClr val="windowText" lastClr="000000"/>
                  </a:solidFill>
                </a:ln>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2800" b="1" dirty="0" smtClean="0">
                <a:ln>
                  <a:solidFill>
                    <a:sysClr val="windowText" lastClr="000000"/>
                  </a:solidFill>
                </a:ln>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 [ОН</a:t>
            </a:r>
            <a:r>
              <a:rPr lang="ru-RU" sz="2800" b="1" baseline="30000" dirty="0" smtClean="0">
                <a:ln>
                  <a:solidFill>
                    <a:sysClr val="windowText" lastClr="000000"/>
                  </a:solidFill>
                </a:ln>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2800" b="1" dirty="0" smtClean="0">
                <a:ln>
                  <a:solidFill>
                    <a:sysClr val="windowText" lastClr="000000"/>
                  </a:solidFill>
                </a:ln>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800" b="1" dirty="0" smtClean="0">
                <a:latin typeface="Arial" pitchFamily="34" charset="0"/>
                <a:ea typeface="Times New Roman" pitchFamily="18" charset="0"/>
                <a:cs typeface="Arial" pitchFamily="34" charset="0"/>
              </a:rPr>
              <a:t>для 295 °К</a:t>
            </a:r>
            <a:endParaRPr lang="ru-RU" sz="2800" b="1" dirty="0" smtClean="0">
              <a:latin typeface="Arial" pitchFamily="34" charset="0"/>
              <a:cs typeface="Arial" pitchFamily="34" charset="0"/>
            </a:endParaRPr>
          </a:p>
          <a:p>
            <a:pPr lvl="0" algn="ctr" eaLnBrk="0" fontAlgn="base" hangingPunct="0">
              <a:lnSpc>
                <a:spcPct val="90000"/>
              </a:lnSpc>
              <a:spcBef>
                <a:spcPct val="0"/>
              </a:spcBef>
              <a:spcAft>
                <a:spcPct val="0"/>
              </a:spcAft>
            </a:pPr>
            <a:r>
              <a:rPr lang="ru-RU" sz="2800" b="1" dirty="0" smtClean="0">
                <a:latin typeface="Arial" pitchFamily="34" charset="0"/>
                <a:ea typeface="Calibri" pitchFamily="34" charset="0"/>
                <a:cs typeface="Arial" pitchFamily="34" charset="0"/>
              </a:rPr>
              <a:t>[</a:t>
            </a:r>
            <a:r>
              <a:rPr lang="ru-RU" sz="2800" b="1" dirty="0" smtClean="0">
                <a:latin typeface="Arial" pitchFamily="34" charset="0"/>
                <a:ea typeface="Times New Roman" pitchFamily="18" charset="0"/>
                <a:cs typeface="Arial" pitchFamily="34" charset="0"/>
              </a:rPr>
              <a:t>Н</a:t>
            </a:r>
            <a:r>
              <a:rPr lang="ru-RU" sz="2800" b="1" baseline="-30000" dirty="0" smtClean="0">
                <a:latin typeface="Arial" pitchFamily="34" charset="0"/>
                <a:ea typeface="Times New Roman" pitchFamily="18" charset="0"/>
                <a:cs typeface="Arial" pitchFamily="34" charset="0"/>
              </a:rPr>
              <a:t>3</a:t>
            </a:r>
            <a:r>
              <a:rPr lang="ru-RU" sz="2800" b="1" dirty="0" smtClean="0">
                <a:latin typeface="Arial" pitchFamily="34" charset="0"/>
                <a:ea typeface="Times New Roman" pitchFamily="18" charset="0"/>
                <a:cs typeface="Arial" pitchFamily="34" charset="0"/>
              </a:rPr>
              <a:t>O</a:t>
            </a:r>
            <a:r>
              <a:rPr lang="ru-RU" sz="2800" b="1" baseline="30000" dirty="0" smtClean="0">
                <a:latin typeface="Arial" pitchFamily="34" charset="0"/>
                <a:ea typeface="Times New Roman" pitchFamily="18" charset="0"/>
                <a:cs typeface="Arial" pitchFamily="34" charset="0"/>
              </a:rPr>
              <a:t>+</a:t>
            </a:r>
            <a:r>
              <a:rPr lang="ru-RU" sz="2800" b="1" dirty="0" smtClean="0">
                <a:latin typeface="Arial" pitchFamily="34" charset="0"/>
                <a:ea typeface="Times New Roman" pitchFamily="18" charset="0"/>
                <a:cs typeface="Arial" pitchFamily="34" charset="0"/>
              </a:rPr>
              <a:t>] • [ОН</a:t>
            </a:r>
            <a:r>
              <a:rPr lang="ru-RU" sz="2800" b="1" baseline="30000" dirty="0" smtClean="0">
                <a:latin typeface="Arial" pitchFamily="34" charset="0"/>
                <a:ea typeface="Times New Roman" pitchFamily="18" charset="0"/>
                <a:cs typeface="Arial" pitchFamily="34" charset="0"/>
              </a:rPr>
              <a:t>–</a:t>
            </a:r>
            <a:r>
              <a:rPr lang="ru-RU" sz="2800" b="1" dirty="0" smtClean="0">
                <a:latin typeface="Arial" pitchFamily="34" charset="0"/>
                <a:ea typeface="Times New Roman" pitchFamily="18" charset="0"/>
                <a:cs typeface="Arial" pitchFamily="34" charset="0"/>
              </a:rPr>
              <a:t>] = [Н</a:t>
            </a:r>
            <a:r>
              <a:rPr lang="ru-RU" sz="2800" b="1" baseline="-30000" dirty="0" smtClean="0">
                <a:latin typeface="Arial" pitchFamily="34" charset="0"/>
                <a:ea typeface="Times New Roman" pitchFamily="18" charset="0"/>
                <a:cs typeface="Arial" pitchFamily="34" charset="0"/>
              </a:rPr>
              <a:t>3</a:t>
            </a:r>
            <a:r>
              <a:rPr lang="ru-RU" sz="2800" b="1" dirty="0" smtClean="0">
                <a:latin typeface="Arial" pitchFamily="34" charset="0"/>
                <a:ea typeface="Times New Roman" pitchFamily="18" charset="0"/>
                <a:cs typeface="Arial" pitchFamily="34" charset="0"/>
              </a:rPr>
              <a:t>O</a:t>
            </a:r>
            <a:r>
              <a:rPr lang="ru-RU" sz="2800" b="1" baseline="30000" dirty="0" smtClean="0">
                <a:latin typeface="Arial" pitchFamily="34" charset="0"/>
                <a:ea typeface="Times New Roman" pitchFamily="18" charset="0"/>
                <a:cs typeface="Arial" pitchFamily="34" charset="0"/>
              </a:rPr>
              <a:t>+</a:t>
            </a:r>
            <a:r>
              <a:rPr lang="ru-RU" sz="2800" b="1" dirty="0" smtClean="0">
                <a:latin typeface="Arial" pitchFamily="34" charset="0"/>
                <a:ea typeface="Times New Roman" pitchFamily="18" charset="0"/>
                <a:cs typeface="Arial" pitchFamily="34" charset="0"/>
              </a:rPr>
              <a:t>]</a:t>
            </a:r>
            <a:r>
              <a:rPr lang="ru-RU" sz="2800" b="1" baseline="30000" dirty="0" smtClean="0">
                <a:latin typeface="Arial" pitchFamily="34" charset="0"/>
                <a:ea typeface="Times New Roman" pitchFamily="18" charset="0"/>
                <a:cs typeface="Arial" pitchFamily="34" charset="0"/>
              </a:rPr>
              <a:t>2</a:t>
            </a:r>
            <a:r>
              <a:rPr lang="ru-RU" sz="2800" b="1" dirty="0" smtClean="0">
                <a:latin typeface="Arial" pitchFamily="34" charset="0"/>
                <a:ea typeface="Times New Roman" pitchFamily="18" charset="0"/>
                <a:cs typeface="Arial" pitchFamily="34" charset="0"/>
              </a:rPr>
              <a:t> = 10</a:t>
            </a:r>
            <a:r>
              <a:rPr lang="ru-RU" sz="2800" b="1" baseline="30000" dirty="0" smtClean="0">
                <a:latin typeface="Arial" pitchFamily="34" charset="0"/>
                <a:ea typeface="Times New Roman" pitchFamily="18" charset="0"/>
                <a:cs typeface="Arial" pitchFamily="34" charset="0"/>
              </a:rPr>
              <a:t>–14 </a:t>
            </a:r>
            <a:endParaRPr lang="ru-RU" sz="2800" b="1" dirty="0" smtClean="0">
              <a:latin typeface="Arial" pitchFamily="34" charset="0"/>
              <a:cs typeface="Arial" pitchFamily="34" charset="0"/>
            </a:endParaRPr>
          </a:p>
          <a:p>
            <a:pPr lvl="0" algn="ctr" eaLnBrk="0" fontAlgn="base" hangingPunct="0">
              <a:lnSpc>
                <a:spcPct val="90000"/>
              </a:lnSpc>
              <a:spcBef>
                <a:spcPct val="0"/>
              </a:spcBef>
              <a:spcAft>
                <a:spcPct val="0"/>
              </a:spcAft>
            </a:pPr>
            <a:r>
              <a:rPr lang="ru-RU" sz="2800" b="1" dirty="0" smtClean="0">
                <a:latin typeface="Arial" pitchFamily="34" charset="0"/>
                <a:ea typeface="Times New Roman" pitchFamily="18" charset="0"/>
                <a:cs typeface="Arial" pitchFamily="34" charset="0"/>
              </a:rPr>
              <a:t>или [Н</a:t>
            </a:r>
            <a:r>
              <a:rPr lang="ru-RU" sz="2800" b="1" baseline="-30000" dirty="0" smtClean="0">
                <a:latin typeface="Arial" pitchFamily="34" charset="0"/>
                <a:ea typeface="Times New Roman" pitchFamily="18" charset="0"/>
                <a:cs typeface="Arial" pitchFamily="34" charset="0"/>
              </a:rPr>
              <a:t>3</a:t>
            </a:r>
            <a:r>
              <a:rPr lang="ru-RU" sz="2800" b="1" dirty="0" smtClean="0">
                <a:latin typeface="Arial" pitchFamily="34" charset="0"/>
                <a:ea typeface="Times New Roman" pitchFamily="18" charset="0"/>
                <a:cs typeface="Arial" pitchFamily="34" charset="0"/>
              </a:rPr>
              <a:t>O</a:t>
            </a:r>
            <a:r>
              <a:rPr lang="ru-RU" sz="2800" b="1" baseline="30000" dirty="0" smtClean="0">
                <a:latin typeface="Arial" pitchFamily="34" charset="0"/>
                <a:ea typeface="Times New Roman" pitchFamily="18" charset="0"/>
                <a:cs typeface="Arial" pitchFamily="34" charset="0"/>
              </a:rPr>
              <a:t>+</a:t>
            </a:r>
            <a:r>
              <a:rPr lang="ru-RU" sz="2800" b="1" dirty="0" smtClean="0">
                <a:latin typeface="Arial" pitchFamily="34" charset="0"/>
                <a:ea typeface="Times New Roman" pitchFamily="18" charset="0"/>
                <a:cs typeface="Arial" pitchFamily="34" charset="0"/>
              </a:rPr>
              <a:t>] = 10</a:t>
            </a:r>
            <a:r>
              <a:rPr lang="ru-RU" sz="2800" b="1" baseline="30000" dirty="0" smtClean="0">
                <a:latin typeface="Arial" pitchFamily="34" charset="0"/>
                <a:ea typeface="Times New Roman" pitchFamily="18" charset="0"/>
                <a:cs typeface="Arial" pitchFamily="34" charset="0"/>
              </a:rPr>
              <a:t>–7</a:t>
            </a:r>
            <a:r>
              <a:rPr lang="ru-RU" sz="2800" b="1" dirty="0" smtClean="0">
                <a:latin typeface="Arial" pitchFamily="34" charset="0"/>
                <a:ea typeface="Times New Roman" pitchFamily="18" charset="0"/>
                <a:cs typeface="Arial" pitchFamily="34" charset="0"/>
              </a:rPr>
              <a:t> г-ион/дм</a:t>
            </a:r>
            <a:r>
              <a:rPr lang="ru-RU" sz="2800" b="1" baseline="30000" dirty="0" smtClean="0">
                <a:latin typeface="Arial" pitchFamily="34" charset="0"/>
                <a:ea typeface="Times New Roman" pitchFamily="18" charset="0"/>
                <a:cs typeface="Arial" pitchFamily="34" charset="0"/>
              </a:rPr>
              <a:t>3</a:t>
            </a:r>
            <a:r>
              <a:rPr lang="ru-RU" sz="2800" b="1" dirty="0" smtClean="0">
                <a:latin typeface="Arial" pitchFamily="34" charset="0"/>
                <a:ea typeface="Times New Roman" pitchFamily="18" charset="0"/>
                <a:cs typeface="Arial" pitchFamily="34" charset="0"/>
              </a:rPr>
              <a:t>.</a:t>
            </a:r>
            <a:endParaRPr lang="ru-RU"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4098" name="Picture 2" descr="D:\23.05.13-домашние документы\Лаб. раб YES\Виртуальные лабораторные YES\Анимашки и картинки\Химия\Атомы и молекулы\Изотопы\3.png"/>
          <p:cNvPicPr>
            <a:picLocks noChangeAspect="1" noChangeArrowheads="1"/>
          </p:cNvPicPr>
          <p:nvPr/>
        </p:nvPicPr>
        <p:blipFill>
          <a:blip r:embed="rId3" cstate="print"/>
          <a:srcRect/>
          <a:stretch>
            <a:fillRect/>
          </a:stretch>
        </p:blipFill>
        <p:spPr bwMode="auto">
          <a:xfrm>
            <a:off x="2128839" y="3714752"/>
            <a:ext cx="2657475" cy="1238250"/>
          </a:xfrm>
          <a:prstGeom prst="rect">
            <a:avLst/>
          </a:prstGeom>
          <a:noFill/>
          <a:scene3d>
            <a:camera prst="orthographicFront"/>
            <a:lightRig rig="threePt" dir="t"/>
          </a:scene3d>
          <a:sp3d>
            <a:bevelT/>
          </a:sp3d>
        </p:spPr>
      </p:pic>
      <p:sp>
        <p:nvSpPr>
          <p:cNvPr id="20" name="Прямоугольник 19"/>
          <p:cNvSpPr/>
          <p:nvPr/>
        </p:nvSpPr>
        <p:spPr>
          <a:xfrm>
            <a:off x="142844" y="174192"/>
            <a:ext cx="8858312" cy="3754874"/>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Слово «</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изотоп</a:t>
            </a:r>
            <a:r>
              <a:rPr lang="ru-RU" sz="2800" b="1" dirty="0" smtClean="0">
                <a:latin typeface="Arial" pitchFamily="34" charset="0"/>
                <a:ea typeface="Times New Roman" pitchFamily="18" charset="0"/>
                <a:cs typeface="Arial" pitchFamily="34" charset="0"/>
              </a:rPr>
              <a:t>» образовано от двух греческих слов: </a:t>
            </a:r>
            <a:r>
              <a:rPr lang="ru-RU" sz="2800" b="1" dirty="0" err="1"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изос</a:t>
            </a:r>
            <a:r>
              <a:rPr lang="ru-RU" sz="2800" b="1" i="1" dirty="0" smtClean="0">
                <a:latin typeface="Arial" pitchFamily="34" charset="0"/>
                <a:ea typeface="Times New Roman" pitchFamily="18" charset="0"/>
                <a:cs typeface="Arial" pitchFamily="34" charset="0"/>
              </a:rPr>
              <a:t> </a:t>
            </a:r>
            <a:r>
              <a:rPr lang="ru-RU" sz="2800" b="1" dirty="0" smtClean="0">
                <a:latin typeface="Arial" pitchFamily="34" charset="0"/>
                <a:ea typeface="Times New Roman" pitchFamily="18" charset="0"/>
                <a:cs typeface="Arial" pitchFamily="34" charset="0"/>
              </a:rPr>
              <a:t>–</a:t>
            </a:r>
            <a:r>
              <a:rPr lang="ru-RU" sz="2800" b="1" i="1" dirty="0" smtClean="0">
                <a:latin typeface="Arial" pitchFamily="34" charset="0"/>
                <a:ea typeface="Times New Roman" pitchFamily="18" charset="0"/>
                <a:cs typeface="Arial" pitchFamily="34" charset="0"/>
              </a:rPr>
              <a:t> </a:t>
            </a:r>
            <a:r>
              <a:rPr lang="ru-RU" sz="2800" b="1" u="sng" dirty="0" smtClean="0">
                <a:latin typeface="Arial" pitchFamily="34" charset="0"/>
                <a:ea typeface="Times New Roman" pitchFamily="18" charset="0"/>
                <a:cs typeface="Arial" pitchFamily="34" charset="0"/>
              </a:rPr>
              <a:t>один</a:t>
            </a:r>
            <a:r>
              <a:rPr lang="ru-RU" sz="2800" b="1" dirty="0" smtClean="0">
                <a:latin typeface="Arial" pitchFamily="34" charset="0"/>
                <a:ea typeface="Times New Roman" pitchFamily="18" charset="0"/>
                <a:cs typeface="Arial" pitchFamily="34" charset="0"/>
              </a:rPr>
              <a:t> и </a:t>
            </a:r>
            <a:r>
              <a:rPr lang="ru-RU" sz="2800" b="1" dirty="0" err="1"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топос</a:t>
            </a:r>
            <a:r>
              <a:rPr lang="ru-RU" sz="2800" b="1" i="1" dirty="0" smtClean="0">
                <a:latin typeface="Arial" pitchFamily="34" charset="0"/>
                <a:ea typeface="Times New Roman" pitchFamily="18" charset="0"/>
                <a:cs typeface="Arial" pitchFamily="34" charset="0"/>
              </a:rPr>
              <a:t> </a:t>
            </a:r>
            <a:r>
              <a:rPr lang="ru-RU" sz="2800" b="1" dirty="0" smtClean="0">
                <a:latin typeface="Arial" pitchFamily="34" charset="0"/>
                <a:ea typeface="Times New Roman" pitchFamily="18" charset="0"/>
                <a:cs typeface="Arial" pitchFamily="34" charset="0"/>
              </a:rPr>
              <a:t>– </a:t>
            </a:r>
            <a:r>
              <a:rPr lang="ru-RU" sz="2800" b="1" u="sng" dirty="0" smtClean="0">
                <a:latin typeface="Arial" pitchFamily="34" charset="0"/>
                <a:ea typeface="Times New Roman" pitchFamily="18" charset="0"/>
                <a:cs typeface="Arial" pitchFamily="34" charset="0"/>
              </a:rPr>
              <a:t>место</a:t>
            </a:r>
            <a:r>
              <a:rPr lang="ru-RU" sz="2800" b="1" dirty="0" smtClean="0">
                <a:latin typeface="Arial" pitchFamily="34" charset="0"/>
                <a:ea typeface="Times New Roman" pitchFamily="18" charset="0"/>
                <a:cs typeface="Arial" pitchFamily="34" charset="0"/>
              </a:rPr>
              <a:t>. Изотопы </a:t>
            </a:r>
            <a:r>
              <a:rPr lang="ru-RU" sz="2800" b="1" u="sng" dirty="0" smtClean="0">
                <a:latin typeface="Arial" pitchFamily="34" charset="0"/>
                <a:ea typeface="Times New Roman" pitchFamily="18" charset="0"/>
                <a:cs typeface="Arial" pitchFamily="34" charset="0"/>
              </a:rPr>
              <a:t>занимают </a:t>
            </a:r>
            <a:r>
              <a:rPr lang="ru-RU" sz="2800" b="1" u="sng"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одно место</a:t>
            </a:r>
            <a:r>
              <a:rPr lang="ru-RU" sz="2800" b="1" dirty="0" smtClean="0">
                <a:latin typeface="Arial" pitchFamily="34" charset="0"/>
                <a:ea typeface="Times New Roman" pitchFamily="18" charset="0"/>
                <a:cs typeface="Arial" pitchFamily="34" charset="0"/>
              </a:rPr>
              <a:t> (клетку) </a:t>
            </a:r>
            <a:r>
              <a:rPr lang="ru-RU" sz="2800" b="1" u="sng" dirty="0" smtClean="0">
                <a:latin typeface="Arial" pitchFamily="34" charset="0"/>
                <a:ea typeface="Times New Roman" pitchFamily="18" charset="0"/>
                <a:cs typeface="Arial" pitchFamily="34" charset="0"/>
              </a:rPr>
              <a:t>в Периодической системе химических элементов Д.И. Менделеева</a:t>
            </a:r>
            <a:r>
              <a:rPr lang="ru-RU" sz="2800" b="1" dirty="0" smtClean="0">
                <a:latin typeface="Arial" pitchFamily="34" charset="0"/>
                <a:ea typeface="Times New Roman" pitchFamily="18" charset="0"/>
                <a:cs typeface="Arial" pitchFamily="34" charset="0"/>
              </a:rPr>
              <a:t>.</a:t>
            </a:r>
            <a:endParaRPr lang="ru-RU" sz="2800" b="1" dirty="0" smtClean="0">
              <a:latin typeface="Arial" pitchFamily="34" charset="0"/>
              <a:cs typeface="Arial" pitchFamily="34" charset="0"/>
            </a:endParaRPr>
          </a:p>
          <a:p>
            <a:pPr lvl="0" indent="450850" algn="just" fontAlgn="base">
              <a:lnSpc>
                <a:spcPct val="85000"/>
              </a:lnSpc>
              <a:spcBef>
                <a:spcPct val="0"/>
              </a:spcBef>
              <a:spcAft>
                <a:spcPct val="0"/>
              </a:spcAft>
            </a:pPr>
            <a:r>
              <a:rPr lang="ru-RU" sz="2800" b="1" u="sng" dirty="0" smtClean="0">
                <a:latin typeface="Arial" pitchFamily="34" charset="0"/>
                <a:ea typeface="Times New Roman" pitchFamily="18" charset="0"/>
                <a:cs typeface="Arial" pitchFamily="34" charset="0"/>
              </a:rPr>
              <a:t>Каждый</a:t>
            </a:r>
            <a:r>
              <a:rPr lang="ru-RU" sz="2800" b="1" dirty="0" smtClean="0">
                <a:latin typeface="Arial" pitchFamily="34" charset="0"/>
                <a:ea typeface="Times New Roman" pitchFamily="18" charset="0"/>
                <a:cs typeface="Arial" pitchFamily="34" charset="0"/>
              </a:rPr>
              <a:t> </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изотоп</a:t>
            </a:r>
            <a:r>
              <a:rPr lang="ru-RU" sz="2800" b="1" dirty="0" smtClean="0">
                <a:latin typeface="Arial" pitchFamily="34" charset="0"/>
                <a:ea typeface="Times New Roman" pitchFamily="18" charset="0"/>
                <a:cs typeface="Arial" pitchFamily="34" charset="0"/>
              </a:rPr>
              <a:t> </a:t>
            </a:r>
            <a:r>
              <a:rPr lang="ru-RU" sz="2800" b="1" u="sng" dirty="0" smtClean="0">
                <a:latin typeface="Arial" pitchFamily="34" charset="0"/>
                <a:ea typeface="Times New Roman" pitchFamily="18" charset="0"/>
                <a:cs typeface="Arial" pitchFamily="34" charset="0"/>
              </a:rPr>
              <a:t>характеризуется двумя величинами</a:t>
            </a:r>
            <a:r>
              <a:rPr lang="ru-RU" sz="2800" b="1" dirty="0" smtClean="0">
                <a:latin typeface="Arial" pitchFamily="34" charset="0"/>
                <a:ea typeface="Times New Roman" pitchFamily="18" charset="0"/>
                <a:cs typeface="Arial" pitchFamily="34" charset="0"/>
              </a:rPr>
              <a:t>: </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массовым числом </a:t>
            </a:r>
            <a:r>
              <a:rPr lang="ru-RU" sz="2800" b="1" dirty="0" smtClean="0">
                <a:latin typeface="Arial" pitchFamily="34" charset="0"/>
                <a:ea typeface="Times New Roman" pitchFamily="18" charset="0"/>
                <a:cs typeface="Arial" pitchFamily="34" charset="0"/>
              </a:rPr>
              <a:t>(его указывают вверху слева от символа элемента) и </a:t>
            </a:r>
            <a:r>
              <a:rPr lang="ru-RU" sz="2800" b="1" i="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зарядом ядра </a:t>
            </a:r>
            <a:r>
              <a:rPr lang="ru-RU" sz="2800" b="1" dirty="0" smtClean="0">
                <a:latin typeface="Arial" pitchFamily="34" charset="0"/>
                <a:ea typeface="Times New Roman" pitchFamily="18" charset="0"/>
                <a:cs typeface="Arial" pitchFamily="34" charset="0"/>
              </a:rPr>
              <a:t>(его указывают внизу слева от символа элемента). </a:t>
            </a:r>
            <a:endParaRPr lang="ru-RU" sz="2800" dirty="0" smtClean="0">
              <a:latin typeface="Arial" pitchFamily="34" charset="0"/>
              <a:cs typeface="Arial" pitchFamily="34" charset="0"/>
            </a:endParaRPr>
          </a:p>
        </p:txBody>
      </p:sp>
      <p:sp>
        <p:nvSpPr>
          <p:cNvPr id="21" name="Прямоугольник 20"/>
          <p:cNvSpPr/>
          <p:nvPr/>
        </p:nvSpPr>
        <p:spPr>
          <a:xfrm>
            <a:off x="0" y="4286256"/>
            <a:ext cx="2357422" cy="615553"/>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20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Массовое число</a:t>
            </a:r>
          </a:p>
          <a:p>
            <a:pPr algn="ctr">
              <a:lnSpc>
                <a:spcPct val="85000"/>
              </a:lnSpc>
            </a:pPr>
            <a:r>
              <a:rPr lang="ru-RU" sz="2000" b="1" dirty="0" smtClean="0">
                <a:ln w="11430">
                  <a:solidFill>
                    <a:sysClr val="windowText" lastClr="0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Заряд  ядра</a:t>
            </a:r>
          </a:p>
        </p:txBody>
      </p:sp>
      <p:cxnSp>
        <p:nvCxnSpPr>
          <p:cNvPr id="23" name="Прямая со стрелкой 22"/>
          <p:cNvCxnSpPr/>
          <p:nvPr/>
        </p:nvCxnSpPr>
        <p:spPr>
          <a:xfrm>
            <a:off x="2214546" y="4500570"/>
            <a:ext cx="214314" cy="714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p:cNvCxnSpPr/>
          <p:nvPr/>
        </p:nvCxnSpPr>
        <p:spPr>
          <a:xfrm>
            <a:off x="2000232" y="4714884"/>
            <a:ext cx="428628"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0962" name="Picture 2"/>
          <p:cNvPicPr>
            <a:picLocks noChangeAspect="1" noChangeArrowheads="1"/>
          </p:cNvPicPr>
          <p:nvPr/>
        </p:nvPicPr>
        <p:blipFill>
          <a:blip r:embed="rId4" cstate="print"/>
          <a:srcRect/>
          <a:stretch>
            <a:fillRect/>
          </a:stretch>
        </p:blipFill>
        <p:spPr bwMode="auto">
          <a:xfrm>
            <a:off x="1" y="5054398"/>
            <a:ext cx="5643570" cy="1803602"/>
          </a:xfrm>
          <a:prstGeom prst="rect">
            <a:avLst/>
          </a:prstGeom>
          <a:noFill/>
          <a:ln w="9525">
            <a:noFill/>
            <a:miter lim="800000"/>
            <a:headEnd/>
            <a:tailEnd/>
          </a:ln>
          <a:effectLst/>
        </p:spPr>
      </p:pic>
      <p:pic>
        <p:nvPicPr>
          <p:cNvPr id="22" name="Picture 2"/>
          <p:cNvPicPr>
            <a:picLocks noChangeAspect="1" noChangeArrowheads="1"/>
          </p:cNvPicPr>
          <p:nvPr/>
        </p:nvPicPr>
        <p:blipFill>
          <a:blip r:embed="rId5" cstate="print"/>
          <a:srcRect/>
          <a:stretch>
            <a:fillRect/>
          </a:stretch>
        </p:blipFill>
        <p:spPr bwMode="auto">
          <a:xfrm>
            <a:off x="4786314" y="4323973"/>
            <a:ext cx="2857520" cy="2534027"/>
          </a:xfrm>
          <a:prstGeom prst="rect">
            <a:avLst/>
          </a:prstGeom>
          <a:noFill/>
          <a:ln w="9525">
            <a:noFill/>
            <a:miter lim="800000"/>
            <a:headEnd/>
            <a:tailEnd/>
          </a:ln>
          <a:effectLst/>
          <a:scene3d>
            <a:camera prst="orthographicFront"/>
            <a:lightRig rig="threePt" dir="t"/>
          </a:scene3d>
          <a:sp3d>
            <a:bevelT/>
          </a:sp3d>
        </p:spPr>
      </p:pic>
      <p:sp>
        <p:nvSpPr>
          <p:cNvPr id="25" name="Прямоугольник 24"/>
          <p:cNvSpPr/>
          <p:nvPr/>
        </p:nvSpPr>
        <p:spPr>
          <a:xfrm>
            <a:off x="642910" y="5643578"/>
            <a:ext cx="857256" cy="500066"/>
          </a:xfrm>
          <a:prstGeom prst="rect">
            <a:avLst/>
          </a:prstGeom>
          <a:noFill/>
          <a:ln w="5715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1285852" y="5643578"/>
            <a:ext cx="142876" cy="2143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5" name="Прямая со стрелкой 14"/>
          <p:cNvCxnSpPr/>
          <p:nvPr/>
        </p:nvCxnSpPr>
        <p:spPr>
          <a:xfrm rot="5400000">
            <a:off x="1178695" y="4964917"/>
            <a:ext cx="857256" cy="500066"/>
          </a:xfrm>
          <a:prstGeom prst="straightConnector1">
            <a:avLst/>
          </a:prstGeom>
          <a:ln w="38100">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0" name="Управляющая кнопка: домой 29">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42844" y="142852"/>
            <a:ext cx="8858312" cy="5952399"/>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Традиционно в курсах общей химии отмечается, что нейтральная реакция среды, когда [Н</a:t>
            </a:r>
            <a:r>
              <a:rPr lang="ru-RU" sz="2800" b="1" baseline="-30000" dirty="0" smtClean="0">
                <a:latin typeface="Arial" pitchFamily="34" charset="0"/>
                <a:ea typeface="Times New Roman" pitchFamily="18" charset="0"/>
                <a:cs typeface="Arial" pitchFamily="34" charset="0"/>
              </a:rPr>
              <a:t>3</a:t>
            </a:r>
            <a:r>
              <a:rPr lang="ru-RU" sz="2800" b="1" dirty="0" smtClean="0">
                <a:latin typeface="Arial" pitchFamily="34" charset="0"/>
                <a:ea typeface="Times New Roman" pitchFamily="18" charset="0"/>
                <a:cs typeface="Arial" pitchFamily="34" charset="0"/>
              </a:rPr>
              <a:t>О</a:t>
            </a:r>
            <a:r>
              <a:rPr lang="ru-RU" sz="2800" b="1" baseline="30000" dirty="0" smtClean="0">
                <a:latin typeface="Arial" pitchFamily="34" charset="0"/>
                <a:ea typeface="Times New Roman" pitchFamily="18" charset="0"/>
                <a:cs typeface="Arial" pitchFamily="34" charset="0"/>
              </a:rPr>
              <a:t>+</a:t>
            </a:r>
            <a:r>
              <a:rPr lang="ru-RU" sz="2800" b="1" dirty="0" smtClean="0">
                <a:latin typeface="Arial" pitchFamily="34" charset="0"/>
                <a:ea typeface="Times New Roman" pitchFamily="18" charset="0"/>
                <a:cs typeface="Arial" pitchFamily="34" charset="0"/>
              </a:rPr>
              <a:t>] = [ОН</a:t>
            </a:r>
            <a:r>
              <a:rPr lang="ru-RU" sz="2800" b="1" baseline="30000" dirty="0" smtClean="0">
                <a:latin typeface="Arial" pitchFamily="34" charset="0"/>
                <a:ea typeface="Times New Roman" pitchFamily="18" charset="0"/>
                <a:cs typeface="Arial" pitchFamily="34" charset="0"/>
              </a:rPr>
              <a:t>–</a:t>
            </a:r>
            <a:r>
              <a:rPr lang="ru-RU" sz="2800" b="1" dirty="0" smtClean="0">
                <a:latin typeface="Arial" pitchFamily="34" charset="0"/>
                <a:ea typeface="Times New Roman" pitchFamily="18" charset="0"/>
                <a:cs typeface="Arial" pitchFamily="34" charset="0"/>
              </a:rPr>
              <a:t>], при температуре 22 °С или Т= 298,16 К, когда [Н</a:t>
            </a:r>
            <a:r>
              <a:rPr lang="ru-RU" sz="2800" b="1" baseline="-30000" dirty="0" smtClean="0">
                <a:latin typeface="Arial" pitchFamily="34" charset="0"/>
                <a:ea typeface="Times New Roman" pitchFamily="18" charset="0"/>
                <a:cs typeface="Arial" pitchFamily="34" charset="0"/>
              </a:rPr>
              <a:t>3</a:t>
            </a:r>
            <a:r>
              <a:rPr lang="ru-RU" sz="2800" b="1" dirty="0" smtClean="0">
                <a:latin typeface="Arial" pitchFamily="34" charset="0"/>
                <a:ea typeface="Times New Roman" pitchFamily="18" charset="0"/>
                <a:cs typeface="Arial" pitchFamily="34" charset="0"/>
              </a:rPr>
              <a:t>O</a:t>
            </a:r>
            <a:r>
              <a:rPr lang="ru-RU" sz="2800" b="1" baseline="30000" dirty="0" smtClean="0">
                <a:latin typeface="Arial" pitchFamily="34" charset="0"/>
                <a:ea typeface="Times New Roman" pitchFamily="18" charset="0"/>
                <a:cs typeface="Arial" pitchFamily="34" charset="0"/>
              </a:rPr>
              <a:t>+</a:t>
            </a:r>
            <a:r>
              <a:rPr lang="ru-RU" sz="2800" b="1" dirty="0" smtClean="0">
                <a:latin typeface="Arial" pitchFamily="34" charset="0"/>
                <a:ea typeface="Times New Roman" pitchFamily="18" charset="0"/>
                <a:cs typeface="Arial" pitchFamily="34" charset="0"/>
              </a:rPr>
              <a:t>]</a:t>
            </a:r>
            <a:r>
              <a:rPr lang="ru-RU" sz="2800" b="1" baseline="30000" dirty="0" smtClean="0">
                <a:latin typeface="Arial" pitchFamily="34" charset="0"/>
                <a:ea typeface="Times New Roman" pitchFamily="18" charset="0"/>
                <a:cs typeface="Arial" pitchFamily="34" charset="0"/>
              </a:rPr>
              <a:t>2</a:t>
            </a:r>
            <a:r>
              <a:rPr lang="ru-RU" sz="2800" b="1" dirty="0" smtClean="0">
                <a:latin typeface="Arial" pitchFamily="34" charset="0"/>
                <a:ea typeface="Times New Roman" pitchFamily="18" charset="0"/>
                <a:cs typeface="Arial" pitchFamily="34" charset="0"/>
              </a:rPr>
              <a:t> = 1,0062 • 10</a:t>
            </a:r>
            <a:r>
              <a:rPr lang="ru-RU" sz="2800" b="1" baseline="30000" dirty="0" smtClean="0">
                <a:latin typeface="Arial" pitchFamily="34" charset="0"/>
                <a:ea typeface="Times New Roman" pitchFamily="18" charset="0"/>
                <a:cs typeface="Arial" pitchFamily="34" charset="0"/>
              </a:rPr>
              <a:t>–14</a:t>
            </a:r>
            <a:r>
              <a:rPr lang="ru-RU" sz="2800" b="1" dirty="0" smtClean="0">
                <a:latin typeface="Arial" pitchFamily="34" charset="0"/>
                <a:ea typeface="Times New Roman" pitchFamily="18" charset="0"/>
                <a:cs typeface="Arial" pitchFamily="34" charset="0"/>
              </a:rPr>
              <a:t> имеем [Н</a:t>
            </a:r>
            <a:r>
              <a:rPr lang="ru-RU" sz="2800" b="1" baseline="-30000" dirty="0" smtClean="0">
                <a:latin typeface="Arial" pitchFamily="34" charset="0"/>
                <a:ea typeface="Times New Roman" pitchFamily="18" charset="0"/>
                <a:cs typeface="Arial" pitchFamily="34" charset="0"/>
              </a:rPr>
              <a:t>3</a:t>
            </a:r>
            <a:r>
              <a:rPr lang="ru-RU" sz="2800" b="1" dirty="0" smtClean="0">
                <a:latin typeface="Arial" pitchFamily="34" charset="0"/>
                <a:ea typeface="Times New Roman" pitchFamily="18" charset="0"/>
                <a:cs typeface="Arial" pitchFamily="34" charset="0"/>
              </a:rPr>
              <a:t>O</a:t>
            </a:r>
            <a:r>
              <a:rPr lang="ru-RU" sz="2800" b="1" baseline="30000" dirty="0" smtClean="0">
                <a:latin typeface="Arial" pitchFamily="34" charset="0"/>
                <a:ea typeface="Times New Roman" pitchFamily="18" charset="0"/>
                <a:cs typeface="Arial" pitchFamily="34" charset="0"/>
              </a:rPr>
              <a:t>+</a:t>
            </a:r>
            <a:r>
              <a:rPr lang="ru-RU" sz="2800" b="1" dirty="0" smtClean="0">
                <a:latin typeface="Arial" pitchFamily="34" charset="0"/>
                <a:ea typeface="Times New Roman" pitchFamily="18" charset="0"/>
                <a:cs typeface="Arial" pitchFamily="34" charset="0"/>
              </a:rPr>
              <a:t>] = 1,079 • 10</a:t>
            </a:r>
            <a:r>
              <a:rPr lang="ru-RU" sz="2800" b="1" baseline="30000" dirty="0" smtClean="0">
                <a:latin typeface="Arial" pitchFamily="34" charset="0"/>
                <a:ea typeface="Times New Roman" pitchFamily="18" charset="0"/>
                <a:cs typeface="Arial" pitchFamily="34" charset="0"/>
              </a:rPr>
              <a:t>–7</a:t>
            </a:r>
            <a:r>
              <a:rPr lang="ru-RU" sz="2800" b="1" dirty="0" smtClean="0">
                <a:latin typeface="Arial" pitchFamily="34" charset="0"/>
                <a:ea typeface="Times New Roman" pitchFamily="18" charset="0"/>
                <a:cs typeface="Arial" pitchFamily="34" charset="0"/>
              </a:rPr>
              <a:t> г-ион/дм</a:t>
            </a:r>
            <a:r>
              <a:rPr lang="ru-RU" sz="2800" b="1" baseline="30000" dirty="0" smtClean="0">
                <a:latin typeface="Arial" pitchFamily="34" charset="0"/>
                <a:ea typeface="Times New Roman" pitchFamily="18" charset="0"/>
                <a:cs typeface="Arial" pitchFamily="34" charset="0"/>
              </a:rPr>
              <a:t>3</a:t>
            </a:r>
            <a:r>
              <a:rPr lang="ru-RU" sz="2800" b="1" dirty="0" smtClean="0">
                <a:latin typeface="Arial" pitchFamily="34" charset="0"/>
                <a:ea typeface="Times New Roman" pitchFamily="18" charset="0"/>
                <a:cs typeface="Arial" pitchFamily="34" charset="0"/>
              </a:rPr>
              <a:t>.</a:t>
            </a:r>
            <a:endParaRPr lang="ru-RU" sz="2800" b="1" dirty="0" smtClean="0">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Отрицательный логарифм концентрации водородных ионов Н</a:t>
            </a:r>
            <a:r>
              <a:rPr lang="ru-RU" sz="2800" b="1" baseline="-30000" dirty="0" smtClean="0">
                <a:latin typeface="Arial" pitchFamily="34" charset="0"/>
                <a:ea typeface="Times New Roman" pitchFamily="18" charset="0"/>
                <a:cs typeface="Arial" pitchFamily="34" charset="0"/>
              </a:rPr>
              <a:t>3</a:t>
            </a:r>
            <a:r>
              <a:rPr lang="ru-RU" sz="2800" b="1" dirty="0" smtClean="0">
                <a:latin typeface="Arial" pitchFamily="34" charset="0"/>
                <a:ea typeface="Times New Roman" pitchFamily="18" charset="0"/>
                <a:cs typeface="Arial" pitchFamily="34" charset="0"/>
              </a:rPr>
              <a:t>O</a:t>
            </a:r>
            <a:r>
              <a:rPr lang="ru-RU" sz="2800" b="1" baseline="30000" dirty="0" smtClean="0">
                <a:latin typeface="Arial" pitchFamily="34" charset="0"/>
                <a:ea typeface="Times New Roman" pitchFamily="18" charset="0"/>
                <a:cs typeface="Arial" pitchFamily="34" charset="0"/>
              </a:rPr>
              <a:t>+</a:t>
            </a:r>
            <a:r>
              <a:rPr lang="ru-RU" sz="2800" b="1" dirty="0" smtClean="0">
                <a:latin typeface="Arial" pitchFamily="34" charset="0"/>
                <a:ea typeface="Times New Roman" pitchFamily="18" charset="0"/>
                <a:cs typeface="Arial" pitchFamily="34" charset="0"/>
              </a:rPr>
              <a:t> должен быть обозначен выражением рН</a:t>
            </a:r>
            <a:r>
              <a:rPr lang="ru-RU" sz="2800" b="1" baseline="-30000" dirty="0" smtClean="0">
                <a:latin typeface="Arial" pitchFamily="34" charset="0"/>
                <a:ea typeface="Times New Roman" pitchFamily="18" charset="0"/>
                <a:cs typeface="Arial" pitchFamily="34" charset="0"/>
              </a:rPr>
              <a:t>3</a:t>
            </a:r>
            <a:r>
              <a:rPr lang="ru-RU" sz="2800" b="1" dirty="0" smtClean="0">
                <a:latin typeface="Arial" pitchFamily="34" charset="0"/>
                <a:ea typeface="Times New Roman" pitchFamily="18" charset="0"/>
                <a:cs typeface="Arial" pitchFamily="34" charset="0"/>
              </a:rPr>
              <a:t>О, однако, сохраняя традицию обозначения величины, здесь и в дальнейшем используем символ </a:t>
            </a:r>
            <a:r>
              <a:rPr lang="ru-RU" sz="2800" b="1" dirty="0" err="1"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рН</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800" b="1" dirty="0" smtClean="0">
                <a:latin typeface="Arial" pitchFamily="34" charset="0"/>
                <a:ea typeface="Times New Roman" pitchFamily="18" charset="0"/>
                <a:cs typeface="Arial" pitchFamily="34" charset="0"/>
              </a:rPr>
              <a:t>(</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отрицательный десятичный логарифм молярной концентрации водородных ионов</a:t>
            </a:r>
            <a:r>
              <a:rPr lang="ru-RU" sz="2800" b="1" dirty="0" smtClean="0">
                <a:latin typeface="Arial" pitchFamily="34" charset="0"/>
                <a:ea typeface="Times New Roman" pitchFamily="18" charset="0"/>
                <a:cs typeface="Arial" pitchFamily="34" charset="0"/>
              </a:rPr>
              <a:t>):</a:t>
            </a:r>
            <a:endParaRPr lang="ru-RU" sz="2800" b="1" dirty="0" smtClean="0">
              <a:latin typeface="Arial" pitchFamily="34" charset="0"/>
              <a:cs typeface="Arial" pitchFamily="34" charset="0"/>
            </a:endParaRPr>
          </a:p>
          <a:p>
            <a:pPr lvl="0" indent="450850" algn="ctr"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a:t>
            </a:r>
            <a:r>
              <a:rPr lang="ru-RU" sz="2800" b="1" dirty="0" err="1" smtClean="0">
                <a:latin typeface="Arial" pitchFamily="34" charset="0"/>
                <a:ea typeface="Calibri" pitchFamily="34" charset="0"/>
                <a:cs typeface="Arial" pitchFamily="34" charset="0"/>
              </a:rPr>
              <a:t>lg</a:t>
            </a:r>
            <a:r>
              <a:rPr lang="ru-RU" sz="2800" b="1" dirty="0" smtClean="0">
                <a:latin typeface="Arial" pitchFamily="34" charset="0"/>
                <a:ea typeface="Calibri" pitchFamily="34" charset="0"/>
                <a:cs typeface="Arial" pitchFamily="34" charset="0"/>
              </a:rPr>
              <a:t>[</a:t>
            </a:r>
            <a:r>
              <a:rPr lang="ru-RU" sz="2800" b="1" dirty="0" smtClean="0">
                <a:latin typeface="Arial" pitchFamily="34" charset="0"/>
                <a:ea typeface="Times New Roman" pitchFamily="18" charset="0"/>
                <a:cs typeface="Arial" pitchFamily="34" charset="0"/>
              </a:rPr>
              <a:t>Н</a:t>
            </a:r>
            <a:r>
              <a:rPr lang="ru-RU" sz="2800" b="1" baseline="-30000" dirty="0" smtClean="0">
                <a:latin typeface="Arial" pitchFamily="34" charset="0"/>
                <a:ea typeface="Times New Roman" pitchFamily="18" charset="0"/>
                <a:cs typeface="Arial" pitchFamily="34" charset="0"/>
              </a:rPr>
              <a:t>3</a:t>
            </a:r>
            <a:r>
              <a:rPr lang="ru-RU" sz="2800" b="1" dirty="0" smtClean="0">
                <a:latin typeface="Arial" pitchFamily="34" charset="0"/>
                <a:ea typeface="Times New Roman" pitchFamily="18" charset="0"/>
                <a:cs typeface="Arial" pitchFamily="34" charset="0"/>
              </a:rPr>
              <a:t>O</a:t>
            </a:r>
            <a:r>
              <a:rPr lang="ru-RU" sz="2800" b="1" baseline="30000" dirty="0" smtClean="0">
                <a:latin typeface="Arial" pitchFamily="34" charset="0"/>
                <a:ea typeface="Times New Roman" pitchFamily="18" charset="0"/>
                <a:cs typeface="Arial" pitchFamily="34" charset="0"/>
              </a:rPr>
              <a:t>+</a:t>
            </a:r>
            <a:r>
              <a:rPr lang="ru-RU" sz="2800" b="1" dirty="0" smtClean="0">
                <a:latin typeface="Arial" pitchFamily="34" charset="0"/>
                <a:ea typeface="Calibri" pitchFamily="34" charset="0"/>
                <a:cs typeface="Arial" pitchFamily="34" charset="0"/>
              </a:rPr>
              <a:t>] = </a:t>
            </a:r>
            <a:r>
              <a:rPr lang="ru-RU" sz="2800" b="1" dirty="0" err="1"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рН</a:t>
            </a:r>
            <a:r>
              <a:rPr lang="ru-RU" sz="2800" b="1" dirty="0" smtClean="0">
                <a:latin typeface="Arial" pitchFamily="34" charset="0"/>
                <a:ea typeface="Times New Roman" pitchFamily="18" charset="0"/>
                <a:cs typeface="Arial" pitchFamily="34" charset="0"/>
              </a:rPr>
              <a:t>, или [Н</a:t>
            </a:r>
            <a:r>
              <a:rPr lang="ru-RU" sz="2800" b="1" baseline="-30000" dirty="0" smtClean="0">
                <a:latin typeface="Arial" pitchFamily="34" charset="0"/>
                <a:ea typeface="Times New Roman" pitchFamily="18" charset="0"/>
                <a:cs typeface="Arial" pitchFamily="34" charset="0"/>
              </a:rPr>
              <a:t>3</a:t>
            </a:r>
            <a:r>
              <a:rPr lang="ru-RU" sz="2800" b="1" dirty="0" smtClean="0">
                <a:latin typeface="Arial" pitchFamily="34" charset="0"/>
                <a:ea typeface="Times New Roman" pitchFamily="18" charset="0"/>
                <a:cs typeface="Arial" pitchFamily="34" charset="0"/>
              </a:rPr>
              <a:t>O</a:t>
            </a:r>
            <a:r>
              <a:rPr lang="ru-RU" sz="2800" b="1" baseline="30000" dirty="0" smtClean="0">
                <a:latin typeface="Arial" pitchFamily="34" charset="0"/>
                <a:ea typeface="Times New Roman" pitchFamily="18" charset="0"/>
                <a:cs typeface="Arial" pitchFamily="34" charset="0"/>
              </a:rPr>
              <a:t>+</a:t>
            </a:r>
            <a:r>
              <a:rPr lang="ru-RU" sz="2800" b="1" dirty="0" smtClean="0">
                <a:latin typeface="Arial" pitchFamily="34" charset="0"/>
                <a:ea typeface="Times New Roman" pitchFamily="18" charset="0"/>
                <a:cs typeface="Arial" pitchFamily="34" charset="0"/>
              </a:rPr>
              <a:t>] = 10</a:t>
            </a:r>
            <a:r>
              <a:rPr lang="ru-RU" sz="2800" b="1" baseline="30000" dirty="0" smtClean="0">
                <a:latin typeface="Arial" pitchFamily="34" charset="0"/>
                <a:ea typeface="Times New Roman" pitchFamily="18" charset="0"/>
                <a:cs typeface="Arial" pitchFamily="34" charset="0"/>
              </a:rPr>
              <a:t>–</a:t>
            </a:r>
            <a:r>
              <a:rPr lang="ru-RU" sz="2800" b="1" baseline="30000" dirty="0" err="1" smtClean="0">
                <a:latin typeface="Arial" pitchFamily="34" charset="0"/>
                <a:ea typeface="Times New Roman" pitchFamily="18" charset="0"/>
                <a:cs typeface="Arial" pitchFamily="34" charset="0"/>
              </a:rPr>
              <a:t>рН</a:t>
            </a:r>
            <a:endParaRPr lang="ru-RU" sz="2800" b="1" dirty="0" smtClean="0">
              <a:latin typeface="Arial" pitchFamily="34" charset="0"/>
              <a:cs typeface="Arial" pitchFamily="34" charset="0"/>
            </a:endParaRPr>
          </a:p>
          <a:p>
            <a:pPr lvl="0" indent="450850" algn="ctr"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аналогично </a:t>
            </a:r>
            <a:endParaRPr lang="ru-RU" sz="2800" b="1" dirty="0" smtClean="0">
              <a:latin typeface="Arial" pitchFamily="34" charset="0"/>
              <a:cs typeface="Arial" pitchFamily="34" charset="0"/>
            </a:endParaRPr>
          </a:p>
          <a:p>
            <a:pPr lvl="0" indent="450850" algn="ctr"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a:t>
            </a:r>
            <a:r>
              <a:rPr lang="ru-RU" sz="2800" b="1" dirty="0" err="1" smtClean="0">
                <a:latin typeface="Arial" pitchFamily="34" charset="0"/>
                <a:ea typeface="Times New Roman" pitchFamily="18" charset="0"/>
                <a:cs typeface="Arial" pitchFamily="34" charset="0"/>
              </a:rPr>
              <a:t>lg</a:t>
            </a:r>
            <a:r>
              <a:rPr lang="ru-RU" sz="2800" b="1" dirty="0" smtClean="0">
                <a:latin typeface="Arial" pitchFamily="34" charset="0"/>
                <a:ea typeface="Times New Roman" pitchFamily="18" charset="0"/>
                <a:cs typeface="Arial" pitchFamily="34" charset="0"/>
              </a:rPr>
              <a:t>[ОН</a:t>
            </a:r>
            <a:r>
              <a:rPr lang="ru-RU" sz="2800" b="1" baseline="30000" dirty="0" smtClean="0">
                <a:latin typeface="Arial" pitchFamily="34" charset="0"/>
                <a:ea typeface="Times New Roman" pitchFamily="18" charset="0"/>
                <a:cs typeface="Arial" pitchFamily="34" charset="0"/>
              </a:rPr>
              <a:t>–</a:t>
            </a:r>
            <a:r>
              <a:rPr lang="ru-RU" sz="2800" b="1" dirty="0" smtClean="0">
                <a:latin typeface="Arial" pitchFamily="34" charset="0"/>
                <a:ea typeface="Times New Roman" pitchFamily="18" charset="0"/>
                <a:cs typeface="Arial" pitchFamily="34" charset="0"/>
              </a:rPr>
              <a:t>] = </a:t>
            </a:r>
            <a:r>
              <a:rPr lang="ru-RU" sz="2800" b="1" dirty="0" err="1"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рОН</a:t>
            </a:r>
            <a:r>
              <a:rPr lang="ru-RU" sz="2800" b="1" dirty="0" smtClean="0">
                <a:latin typeface="Arial" pitchFamily="34" charset="0"/>
                <a:ea typeface="Times New Roman" pitchFamily="18" charset="0"/>
                <a:cs typeface="Arial" pitchFamily="34" charset="0"/>
              </a:rPr>
              <a:t> или [ОН</a:t>
            </a:r>
            <a:r>
              <a:rPr lang="ru-RU" sz="2800" b="1" baseline="30000" dirty="0" smtClean="0">
                <a:latin typeface="Arial" pitchFamily="34" charset="0"/>
                <a:ea typeface="Times New Roman" pitchFamily="18" charset="0"/>
                <a:cs typeface="Arial" pitchFamily="34" charset="0"/>
              </a:rPr>
              <a:t>–</a:t>
            </a:r>
            <a:r>
              <a:rPr lang="ru-RU" sz="2800" b="1" dirty="0" smtClean="0">
                <a:latin typeface="Arial" pitchFamily="34" charset="0"/>
                <a:ea typeface="Times New Roman" pitchFamily="18" charset="0"/>
                <a:cs typeface="Arial" pitchFamily="34" charset="0"/>
              </a:rPr>
              <a:t>] = 10</a:t>
            </a:r>
            <a:r>
              <a:rPr lang="ru-RU" sz="2800" b="1" baseline="30000" dirty="0" smtClean="0">
                <a:latin typeface="Arial" pitchFamily="34" charset="0"/>
                <a:ea typeface="Times New Roman" pitchFamily="18" charset="0"/>
                <a:cs typeface="Arial" pitchFamily="34" charset="0"/>
              </a:rPr>
              <a:t>–</a:t>
            </a:r>
            <a:r>
              <a:rPr lang="ru-RU" sz="2800" b="1" baseline="30000" dirty="0" err="1" smtClean="0">
                <a:latin typeface="Arial" pitchFamily="34" charset="0"/>
                <a:ea typeface="Times New Roman" pitchFamily="18" charset="0"/>
                <a:cs typeface="Arial" pitchFamily="34" charset="0"/>
              </a:rPr>
              <a:t>р</a:t>
            </a:r>
            <a:r>
              <a:rPr lang="en-US" sz="2800" b="1" baseline="30000" dirty="0" smtClean="0">
                <a:latin typeface="Arial" pitchFamily="34" charset="0"/>
                <a:ea typeface="Times New Roman" pitchFamily="18" charset="0"/>
                <a:cs typeface="Arial" pitchFamily="34" charset="0"/>
              </a:rPr>
              <a:t>O</a:t>
            </a:r>
            <a:r>
              <a:rPr lang="ru-RU" sz="2800" b="1" baseline="30000" dirty="0" smtClean="0">
                <a:latin typeface="Arial" pitchFamily="34" charset="0"/>
                <a:ea typeface="Times New Roman" pitchFamily="18" charset="0"/>
                <a:cs typeface="Arial" pitchFamily="34" charset="0"/>
              </a:rPr>
              <a:t>Н</a:t>
            </a:r>
            <a:r>
              <a:rPr lang="ru-RU" sz="2800" b="1" dirty="0" smtClean="0">
                <a:latin typeface="Arial" pitchFamily="34" charset="0"/>
                <a:ea typeface="Times New Roman" pitchFamily="18" charset="0"/>
                <a:cs typeface="Arial" pitchFamily="34" charset="0"/>
              </a:rPr>
              <a:t>.</a:t>
            </a:r>
          </a:p>
          <a:p>
            <a:pPr lvl="0" indent="450850" algn="ctr" eaLnBrk="0" fontAlgn="base" hangingPunct="0">
              <a:lnSpc>
                <a:spcPct val="85000"/>
              </a:lnSpc>
              <a:spcBef>
                <a:spcPct val="0"/>
              </a:spcBef>
              <a:spcAft>
                <a:spcPct val="0"/>
              </a:spcAft>
            </a:pPr>
            <a:endParaRPr lang="ru-RU" sz="2800" b="1" dirty="0" smtClean="0">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dirty="0"/>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Прямоугольник 11"/>
          <p:cNvSpPr/>
          <p:nvPr/>
        </p:nvSpPr>
        <p:spPr>
          <a:xfrm>
            <a:off x="142844" y="285728"/>
            <a:ext cx="8858312" cy="4487382"/>
          </a:xfrm>
          <a:prstGeom prst="rect">
            <a:avLst/>
          </a:prstGeom>
        </p:spPr>
        <p:txBody>
          <a:bodyPr wrap="square">
            <a:spAutoFit/>
          </a:bodyPr>
          <a:lstStyle/>
          <a:p>
            <a:pPr lvl="0" indent="450850" algn="just" fontAlgn="base">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Для оценки кислотности, нейтральности и щелочности – активной реакции среды водных растворов – удобно пользоваться не </a:t>
            </a:r>
            <a:r>
              <a:rPr lang="ru-RU" sz="2800" b="1" dirty="0" err="1" smtClean="0">
                <a:latin typeface="Arial" pitchFamily="34" charset="0"/>
                <a:ea typeface="Times New Roman" pitchFamily="18" charset="0"/>
                <a:cs typeface="Arial" pitchFamily="34" charset="0"/>
              </a:rPr>
              <a:t>концентра-цией</a:t>
            </a:r>
            <a:r>
              <a:rPr lang="ru-RU" sz="2800" b="1" dirty="0" smtClean="0">
                <a:latin typeface="Arial" pitchFamily="34" charset="0"/>
                <a:ea typeface="Times New Roman" pitchFamily="18" charset="0"/>
                <a:cs typeface="Arial" pitchFamily="34" charset="0"/>
              </a:rPr>
              <a:t> водородных ионов, а </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водородным показателем </a:t>
            </a:r>
            <a:r>
              <a:rPr lang="ru-RU" sz="2800" b="1" dirty="0" err="1"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рН</a:t>
            </a:r>
            <a:r>
              <a:rPr lang="ru-RU" sz="2800" b="1" dirty="0" smtClean="0">
                <a:latin typeface="Arial" pitchFamily="34" charset="0"/>
                <a:ea typeface="Times New Roman" pitchFamily="18" charset="0"/>
                <a:cs typeface="Arial" pitchFamily="34" charset="0"/>
              </a:rPr>
              <a:t>. Приведенные соотношения справедливы только при темпе­ратуре –22 °С.</a:t>
            </a:r>
            <a:endParaRPr lang="ru-RU" sz="2800" b="1" dirty="0" smtClean="0">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Например,   [Н</a:t>
            </a:r>
            <a:r>
              <a:rPr lang="ru-RU" sz="2800" b="1" baseline="-30000" dirty="0" smtClean="0">
                <a:latin typeface="Arial" pitchFamily="34" charset="0"/>
                <a:ea typeface="Times New Roman" pitchFamily="18" charset="0"/>
                <a:cs typeface="Arial" pitchFamily="34" charset="0"/>
              </a:rPr>
              <a:t>3</a:t>
            </a:r>
            <a:r>
              <a:rPr lang="ru-RU" sz="2800" b="1" dirty="0" smtClean="0">
                <a:latin typeface="Arial" pitchFamily="34" charset="0"/>
                <a:ea typeface="Times New Roman" pitchFamily="18" charset="0"/>
                <a:cs typeface="Arial" pitchFamily="34" charset="0"/>
              </a:rPr>
              <a:t>O</a:t>
            </a:r>
            <a:r>
              <a:rPr lang="ru-RU" sz="2800" b="1" baseline="30000" dirty="0" smtClean="0">
                <a:latin typeface="Arial" pitchFamily="34" charset="0"/>
                <a:ea typeface="Times New Roman" pitchFamily="18" charset="0"/>
                <a:cs typeface="Arial" pitchFamily="34" charset="0"/>
              </a:rPr>
              <a:t>+</a:t>
            </a:r>
            <a:r>
              <a:rPr lang="ru-RU" sz="2800" b="1" dirty="0" smtClean="0">
                <a:latin typeface="Arial" pitchFamily="34" charset="0"/>
                <a:ea typeface="Times New Roman" pitchFamily="18" charset="0"/>
                <a:cs typeface="Arial" pitchFamily="34" charset="0"/>
              </a:rPr>
              <a:t>] = 10</a:t>
            </a:r>
            <a:r>
              <a:rPr lang="ru-RU" sz="2800" b="1" baseline="30000" dirty="0" smtClean="0">
                <a:latin typeface="Arial" pitchFamily="34" charset="0"/>
                <a:ea typeface="Times New Roman" pitchFamily="18" charset="0"/>
                <a:cs typeface="Arial" pitchFamily="34" charset="0"/>
              </a:rPr>
              <a:t>–5</a:t>
            </a:r>
            <a:r>
              <a:rPr lang="ru-RU" sz="2800" b="1" dirty="0" smtClean="0">
                <a:latin typeface="Arial" pitchFamily="34" charset="0"/>
                <a:ea typeface="Times New Roman" pitchFamily="18" charset="0"/>
                <a:cs typeface="Arial" pitchFamily="34" charset="0"/>
              </a:rPr>
              <a:t> моль/дм</a:t>
            </a:r>
            <a:r>
              <a:rPr lang="ru-RU" sz="2800" b="1" baseline="30000" dirty="0" smtClean="0">
                <a:latin typeface="Arial" pitchFamily="34" charset="0"/>
                <a:ea typeface="Times New Roman" pitchFamily="18" charset="0"/>
                <a:cs typeface="Arial" pitchFamily="34" charset="0"/>
              </a:rPr>
              <a:t>3</a:t>
            </a:r>
            <a:r>
              <a:rPr lang="ru-RU" sz="2800" b="1" dirty="0" smtClean="0">
                <a:latin typeface="Arial" pitchFamily="34" charset="0"/>
                <a:ea typeface="Times New Roman" pitchFamily="18" charset="0"/>
                <a:cs typeface="Arial" pitchFamily="34" charset="0"/>
              </a:rPr>
              <a:t>   </a:t>
            </a:r>
            <a:r>
              <a:rPr lang="ru-RU" sz="2800" b="1" dirty="0" err="1" smtClean="0">
                <a:latin typeface="Arial" pitchFamily="34" charset="0"/>
                <a:ea typeface="Times New Roman" pitchFamily="18" charset="0"/>
                <a:cs typeface="Arial" pitchFamily="34" charset="0"/>
              </a:rPr>
              <a:t>рН</a:t>
            </a:r>
            <a:r>
              <a:rPr lang="ru-RU" sz="2800" b="1" dirty="0" smtClean="0">
                <a:latin typeface="Arial" pitchFamily="34" charset="0"/>
                <a:ea typeface="Times New Roman" pitchFamily="18" charset="0"/>
                <a:cs typeface="Arial" pitchFamily="34" charset="0"/>
              </a:rPr>
              <a:t> = 5.</a:t>
            </a:r>
            <a:endParaRPr lang="ru-RU" sz="2800" b="1" dirty="0" smtClean="0">
              <a:latin typeface="Arial" pitchFamily="34" charset="0"/>
              <a:cs typeface="Arial" pitchFamily="34" charset="0"/>
            </a:endParaRPr>
          </a:p>
          <a:p>
            <a:pPr lvl="0" indent="450850" algn="just"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Для </a:t>
            </a:r>
            <a:r>
              <a:rPr lang="ru-RU" sz="2800" b="1" dirty="0" smtClean="0">
                <a:ln>
                  <a:solidFill>
                    <a:sysClr val="windowText" lastClr="000000"/>
                  </a:solidFill>
                </a:ln>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нейтральной среды</a:t>
            </a:r>
            <a:r>
              <a:rPr lang="ru-RU" sz="2800" b="1" dirty="0" smtClean="0">
                <a:ln>
                  <a:solidFill>
                    <a:sysClr val="windowText" lastClr="000000"/>
                  </a:solidFill>
                </a:ln>
                <a:latin typeface="Arial" pitchFamily="34" charset="0"/>
                <a:ea typeface="Times New Roman" pitchFamily="18" charset="0"/>
                <a:cs typeface="Arial" pitchFamily="34" charset="0"/>
              </a:rPr>
              <a:t> </a:t>
            </a:r>
            <a:r>
              <a:rPr lang="ru-RU" sz="2800" b="1" dirty="0" smtClean="0">
                <a:latin typeface="Arial" pitchFamily="34" charset="0"/>
                <a:ea typeface="Times New Roman" pitchFamily="18" charset="0"/>
                <a:cs typeface="Arial" pitchFamily="34" charset="0"/>
              </a:rPr>
              <a:t>[Н</a:t>
            </a:r>
            <a:r>
              <a:rPr lang="ru-RU" sz="2800" b="1" baseline="-30000" dirty="0" smtClean="0">
                <a:latin typeface="Arial" pitchFamily="34" charset="0"/>
                <a:ea typeface="Times New Roman" pitchFamily="18" charset="0"/>
                <a:cs typeface="Arial" pitchFamily="34" charset="0"/>
              </a:rPr>
              <a:t>3</a:t>
            </a:r>
            <a:r>
              <a:rPr lang="ru-RU" sz="2800" b="1" dirty="0" smtClean="0">
                <a:latin typeface="Arial" pitchFamily="34" charset="0"/>
                <a:ea typeface="Times New Roman" pitchFamily="18" charset="0"/>
                <a:cs typeface="Arial" pitchFamily="34" charset="0"/>
              </a:rPr>
              <a:t>O</a:t>
            </a:r>
            <a:r>
              <a:rPr lang="ru-RU" sz="2800" b="1" baseline="30000" dirty="0" smtClean="0">
                <a:latin typeface="Arial" pitchFamily="34" charset="0"/>
                <a:ea typeface="Times New Roman" pitchFamily="18" charset="0"/>
                <a:cs typeface="Arial" pitchFamily="34" charset="0"/>
              </a:rPr>
              <a:t>+</a:t>
            </a:r>
            <a:r>
              <a:rPr lang="ru-RU" sz="2800" b="1" dirty="0" smtClean="0">
                <a:latin typeface="Arial" pitchFamily="34" charset="0"/>
                <a:ea typeface="Times New Roman" pitchFamily="18" charset="0"/>
                <a:cs typeface="Arial" pitchFamily="34" charset="0"/>
              </a:rPr>
              <a:t>] = 10</a:t>
            </a:r>
            <a:r>
              <a:rPr lang="ru-RU" sz="2800" b="1" baseline="30000" dirty="0" smtClean="0">
                <a:latin typeface="Arial" pitchFamily="34" charset="0"/>
                <a:ea typeface="Times New Roman" pitchFamily="18" charset="0"/>
                <a:cs typeface="Arial" pitchFamily="34" charset="0"/>
              </a:rPr>
              <a:t>–7</a:t>
            </a:r>
            <a:r>
              <a:rPr lang="ru-RU" sz="2800" b="1" dirty="0" smtClean="0">
                <a:latin typeface="Arial" pitchFamily="34" charset="0"/>
                <a:ea typeface="Times New Roman" pitchFamily="18" charset="0"/>
                <a:cs typeface="Arial" pitchFamily="34" charset="0"/>
              </a:rPr>
              <a:t>моль/дм</a:t>
            </a:r>
            <a:r>
              <a:rPr lang="ru-RU" sz="2800" b="1" baseline="30000" dirty="0" smtClean="0">
                <a:latin typeface="Arial" pitchFamily="34" charset="0"/>
                <a:ea typeface="Times New Roman" pitchFamily="18" charset="0"/>
                <a:cs typeface="Arial" pitchFamily="34" charset="0"/>
              </a:rPr>
              <a:t>3</a:t>
            </a:r>
            <a:r>
              <a:rPr lang="ru-RU" sz="2800" b="1" dirty="0" smtClean="0">
                <a:latin typeface="Arial" pitchFamily="34" charset="0"/>
                <a:ea typeface="Times New Roman" pitchFamily="18" charset="0"/>
                <a:cs typeface="Arial" pitchFamily="34" charset="0"/>
              </a:rPr>
              <a:t>   </a:t>
            </a:r>
            <a:r>
              <a:rPr lang="ru-RU" sz="2800" b="1" dirty="0" err="1" smtClean="0">
                <a:ln>
                  <a:solidFill>
                    <a:sysClr val="windowText" lastClr="000000"/>
                  </a:solidFill>
                </a:ln>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рН</a:t>
            </a:r>
            <a:r>
              <a:rPr lang="ru-RU" sz="2800" b="1" dirty="0" smtClean="0">
                <a:ln>
                  <a:solidFill>
                    <a:sysClr val="windowText" lastClr="000000"/>
                  </a:solidFill>
                </a:ln>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 7</a:t>
            </a:r>
            <a:r>
              <a:rPr lang="ru-RU" sz="2800" b="1" dirty="0" smtClean="0">
                <a:latin typeface="Arial" pitchFamily="34" charset="0"/>
                <a:ea typeface="Times New Roman" pitchFamily="18" charset="0"/>
                <a:cs typeface="Arial" pitchFamily="34" charset="0"/>
              </a:rPr>
              <a:t>.</a:t>
            </a:r>
          </a:p>
          <a:p>
            <a:pPr lvl="0" algn="ctr" eaLnBrk="0" fontAlgn="base" hangingPunct="0">
              <a:lnSpc>
                <a:spcPct val="85000"/>
              </a:lnSpc>
              <a:spcBef>
                <a:spcPct val="0"/>
              </a:spcBef>
              <a:spcAft>
                <a:spcPct val="0"/>
              </a:spcAft>
            </a:pPr>
            <a:r>
              <a:rPr lang="ru-RU" sz="2800" b="1" dirty="0" err="1" smtClean="0">
                <a:ln>
                  <a:solidFill>
                    <a:sysClr val="windowText" lastClr="000000"/>
                  </a:solidFill>
                </a:ln>
                <a:solidFill>
                  <a:srgbClr val="C00000"/>
                </a:solidFill>
                <a:effectLst>
                  <a:outerShdw blurRad="38100" dist="38100" dir="2700000" algn="tl">
                    <a:srgbClr val="000000">
                      <a:alpha val="43137"/>
                    </a:srgbClr>
                  </a:outerShdw>
                </a:effectLst>
                <a:latin typeface="Arial" pitchFamily="34" charset="0"/>
                <a:cs typeface="Arial" pitchFamily="34" charset="0"/>
              </a:rPr>
              <a:t>рН</a:t>
            </a:r>
            <a:r>
              <a:rPr lang="ru-RU" sz="2800" b="1" dirty="0" smtClean="0">
                <a:ln>
                  <a:solidFill>
                    <a:sysClr val="windowText" lastClr="000000"/>
                  </a:solidFill>
                </a:ln>
                <a:solidFill>
                  <a:srgbClr val="C00000"/>
                </a:solidFill>
                <a:effectLst>
                  <a:outerShdw blurRad="38100" dist="38100" dir="2700000" algn="tl">
                    <a:srgbClr val="000000">
                      <a:alpha val="43137"/>
                    </a:srgbClr>
                  </a:outerShdw>
                </a:effectLst>
                <a:latin typeface="Arial" pitchFamily="34" charset="0"/>
                <a:cs typeface="Arial" pitchFamily="34" charset="0"/>
              </a:rPr>
              <a:t> + </a:t>
            </a:r>
            <a:r>
              <a:rPr lang="ru-RU" sz="2800" b="1" dirty="0" err="1" smtClean="0">
                <a:ln>
                  <a:solidFill>
                    <a:sysClr val="windowText" lastClr="000000"/>
                  </a:solidFill>
                </a:ln>
                <a:solidFill>
                  <a:srgbClr val="C00000"/>
                </a:solidFill>
                <a:effectLst>
                  <a:outerShdw blurRad="38100" dist="38100" dir="2700000" algn="tl">
                    <a:srgbClr val="000000">
                      <a:alpha val="43137"/>
                    </a:srgbClr>
                  </a:outerShdw>
                </a:effectLst>
                <a:latin typeface="Arial" pitchFamily="34" charset="0"/>
                <a:cs typeface="Arial" pitchFamily="34" charset="0"/>
              </a:rPr>
              <a:t>рОН</a:t>
            </a:r>
            <a:r>
              <a:rPr lang="ru-RU" sz="2800" b="1" dirty="0" smtClean="0">
                <a:ln>
                  <a:solidFill>
                    <a:sysClr val="windowText" lastClr="000000"/>
                  </a:solidFill>
                </a:ln>
                <a:solidFill>
                  <a:srgbClr val="C00000"/>
                </a:solidFill>
                <a:effectLst>
                  <a:outerShdw blurRad="38100" dist="38100" dir="2700000" algn="tl">
                    <a:srgbClr val="000000">
                      <a:alpha val="43137"/>
                    </a:srgbClr>
                  </a:outerShdw>
                </a:effectLst>
                <a:latin typeface="Arial" pitchFamily="34" charset="0"/>
                <a:cs typeface="Arial" pitchFamily="34" charset="0"/>
              </a:rPr>
              <a:t> = 14</a:t>
            </a:r>
            <a:endParaRPr lang="ru-RU" sz="2800" b="1" dirty="0" smtClean="0">
              <a:ln>
                <a:solidFill>
                  <a:sysClr val="windowText" lastClr="000000"/>
                </a:solidFill>
              </a:ln>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a:p>
            <a:pPr lvl="0" indent="450850" algn="just" eaLnBrk="0" fontAlgn="base" hangingPunct="0">
              <a:lnSpc>
                <a:spcPct val="85000"/>
              </a:lnSpc>
              <a:spcBef>
                <a:spcPct val="0"/>
              </a:spcBef>
              <a:spcAft>
                <a:spcPct val="0"/>
              </a:spcAft>
            </a:pPr>
            <a:r>
              <a:rPr lang="ru-RU" sz="2800" b="1" dirty="0" smtClean="0">
                <a:latin typeface="Arial" pitchFamily="34" charset="0"/>
                <a:ea typeface="Times New Roman" pitchFamily="18" charset="0"/>
                <a:cs typeface="Arial" pitchFamily="34" charset="0"/>
              </a:rPr>
              <a:t>Соотношение между средой и значением </a:t>
            </a:r>
            <a:r>
              <a:rPr lang="ru-RU" sz="2800" b="1" dirty="0" err="1"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рН</a:t>
            </a:r>
            <a:r>
              <a:rPr lang="ru-RU" sz="2800" b="1" dirty="0" smtClean="0">
                <a:latin typeface="Arial" pitchFamily="34" charset="0"/>
                <a:ea typeface="Times New Roman" pitchFamily="18" charset="0"/>
                <a:cs typeface="Arial" pitchFamily="34" charset="0"/>
              </a:rPr>
              <a:t> можно представить в виде схемы:</a:t>
            </a:r>
            <a:endParaRPr lang="ru-RU" sz="2800" b="1" dirty="0" smtClean="0">
              <a:latin typeface="Arial" pitchFamily="34" charset="0"/>
              <a:cs typeface="Arial" pitchFamily="34" charset="0"/>
            </a:endParaRPr>
          </a:p>
        </p:txBody>
      </p:sp>
      <p:pic>
        <p:nvPicPr>
          <p:cNvPr id="13" name="Рисунок 12"/>
          <p:cNvPicPr/>
          <p:nvPr/>
        </p:nvPicPr>
        <p:blipFill>
          <a:blip r:embed="rId3" cstate="print"/>
          <a:stretch>
            <a:fillRect/>
          </a:stretch>
        </p:blipFill>
        <p:spPr>
          <a:xfrm>
            <a:off x="1285852" y="4786322"/>
            <a:ext cx="6786610" cy="1643074"/>
          </a:xfrm>
          <a:prstGeom prst="roundRect">
            <a:avLst/>
          </a:prstGeom>
          <a:ln w="28575">
            <a:solidFill>
              <a:srgbClr val="C00000"/>
            </a:solidFill>
          </a:ln>
          <a:scene3d>
            <a:camera prst="orthographicFront"/>
            <a:lightRig rig="threePt" dir="t"/>
          </a:scene3d>
          <a:sp3d>
            <a:bevelT/>
          </a:sp3d>
        </p:spPr>
      </p:pic>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566183" y="5205434"/>
            <a:ext cx="649287" cy="1295400"/>
          </a:xfrm>
          <a:prstGeom prst="rect">
            <a:avLst/>
          </a:prstGeom>
          <a:noFill/>
          <a:ln w="9525">
            <a:noFill/>
            <a:miter lim="800000"/>
            <a:headEnd/>
            <a:tailEnd/>
          </a:ln>
        </p:spPr>
      </p:pic>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6" name="Picture 11" descr="D:\23.05.13-домашние документы\Виртуальные лекции 2015\Химия\Реакции\индикаторы\2406b.jpg"/>
          <p:cNvPicPr>
            <a:picLocks noChangeAspect="1" noChangeArrowheads="1"/>
          </p:cNvPicPr>
          <p:nvPr/>
        </p:nvPicPr>
        <p:blipFill>
          <a:blip r:embed="rId3" cstate="print"/>
          <a:srcRect l="781" t="64063" b="6406"/>
          <a:stretch>
            <a:fillRect/>
          </a:stretch>
        </p:blipFill>
        <p:spPr bwMode="auto">
          <a:xfrm>
            <a:off x="3000364" y="5929330"/>
            <a:ext cx="2640173" cy="785818"/>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7" name="Прямоугольник 16"/>
          <p:cNvSpPr/>
          <p:nvPr/>
        </p:nvSpPr>
        <p:spPr>
          <a:xfrm>
            <a:off x="71406" y="1674368"/>
            <a:ext cx="8786874" cy="4683590"/>
          </a:xfrm>
          <a:prstGeom prst="rect">
            <a:avLst/>
          </a:prstGeom>
        </p:spPr>
        <p:txBody>
          <a:bodyPr wrap="square">
            <a:spAutoFit/>
          </a:bodyPr>
          <a:lstStyle/>
          <a:p>
            <a:pPr lvl="0" indent="450850" algn="just" fontAlgn="base">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Значение </a:t>
            </a:r>
            <a:r>
              <a:rPr lang="ru-RU" sz="2700" b="1" dirty="0" err="1"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рН</a:t>
            </a:r>
            <a:r>
              <a:rPr lang="ru-RU" sz="2700" b="1" dirty="0" smtClean="0">
                <a:latin typeface="Arial" pitchFamily="34" charset="0"/>
                <a:ea typeface="Times New Roman" pitchFamily="18" charset="0"/>
                <a:cs typeface="Arial" pitchFamily="34" charset="0"/>
              </a:rPr>
              <a:t> раствора можно определить с помощью </a:t>
            </a: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универсального индикатора</a:t>
            </a:r>
            <a:r>
              <a:rPr lang="ru-RU" sz="2700" b="1" dirty="0" smtClean="0">
                <a:latin typeface="Arial" pitchFamily="34" charset="0"/>
                <a:ea typeface="Times New Roman" pitchFamily="18" charset="0"/>
                <a:cs typeface="Arial" pitchFamily="34" charset="0"/>
              </a:rPr>
              <a:t> и более точно методом титрования (рассмотрим позже).  </a:t>
            </a: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Универсальный индикатор</a:t>
            </a:r>
            <a:r>
              <a:rPr lang="ru-RU" sz="2700" b="1" dirty="0" smtClean="0">
                <a:solidFill>
                  <a:srgbClr val="C00000"/>
                </a:solidFill>
                <a:latin typeface="Arial" pitchFamily="34" charset="0"/>
                <a:ea typeface="Times New Roman" pitchFamily="18" charset="0"/>
                <a:cs typeface="Arial" pitchFamily="34" charset="0"/>
              </a:rPr>
              <a:t> </a:t>
            </a:r>
            <a:r>
              <a:rPr lang="ru-RU" sz="2700" b="1" dirty="0" smtClean="0">
                <a:latin typeface="Arial" pitchFamily="34" charset="0"/>
                <a:ea typeface="Times New Roman" pitchFamily="18" charset="0"/>
                <a:cs typeface="Arial" pitchFamily="34" charset="0"/>
              </a:rPr>
              <a:t>– это смесь нескольких индикаторов, изменяющая окраску в широком интервале значений </a:t>
            </a:r>
            <a:r>
              <a:rPr lang="ru-RU" sz="2700" b="1" dirty="0" err="1"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рН</a:t>
            </a:r>
            <a:r>
              <a:rPr lang="ru-RU" sz="2700" b="1" dirty="0" smtClean="0">
                <a:latin typeface="Arial" pitchFamily="34" charset="0"/>
                <a:ea typeface="Times New Roman" pitchFamily="18" charset="0"/>
                <a:cs typeface="Arial" pitchFamily="34" charset="0"/>
              </a:rPr>
              <a:t>. Бумагу, пропитанную </a:t>
            </a:r>
            <a:r>
              <a:rPr lang="ru-RU" sz="2700" b="1" dirty="0" err="1" smtClean="0">
                <a:latin typeface="Arial" pitchFamily="34" charset="0"/>
                <a:ea typeface="Times New Roman" pitchFamily="18" charset="0"/>
                <a:cs typeface="Arial" pitchFamily="34" charset="0"/>
              </a:rPr>
              <a:t>универсаль-ным</a:t>
            </a:r>
            <a:r>
              <a:rPr lang="ru-RU" sz="2700" b="1" dirty="0" smtClean="0">
                <a:latin typeface="Arial" pitchFamily="34" charset="0"/>
                <a:ea typeface="Times New Roman" pitchFamily="18" charset="0"/>
                <a:cs typeface="Arial" pitchFamily="34" charset="0"/>
              </a:rPr>
              <a:t> индикатором и высушенную, называют </a:t>
            </a: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универсальной индикаторной бумагой</a:t>
            </a:r>
            <a:r>
              <a:rPr lang="ru-RU" sz="2700" b="1" i="1" dirty="0" smtClean="0">
                <a:latin typeface="Arial" pitchFamily="34" charset="0"/>
                <a:ea typeface="Times New Roman" pitchFamily="18" charset="0"/>
                <a:cs typeface="Arial" pitchFamily="34" charset="0"/>
              </a:rPr>
              <a:t>. </a:t>
            </a:r>
            <a:r>
              <a:rPr lang="ru-RU" sz="2700" b="1" dirty="0" smtClean="0">
                <a:latin typeface="Arial" pitchFamily="34" charset="0"/>
                <a:ea typeface="Times New Roman" pitchFamily="18" charset="0"/>
                <a:cs typeface="Arial" pitchFamily="34" charset="0"/>
              </a:rPr>
              <a:t>К индикаторной бумаге прилагается цветная шкала, показывающая, какую окраску принимает индикаторная бумага при различных значениях </a:t>
            </a:r>
            <a:r>
              <a:rPr lang="ru-RU" sz="2700" b="1" dirty="0" err="1"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рН</a:t>
            </a:r>
            <a:r>
              <a:rPr lang="ru-RU" sz="2700" b="1" dirty="0" smtClean="0">
                <a:latin typeface="Arial" pitchFamily="34" charset="0"/>
                <a:ea typeface="Times New Roman" pitchFamily="18" charset="0"/>
                <a:cs typeface="Arial" pitchFamily="34" charset="0"/>
              </a:rPr>
              <a:t> нанесённого на неё раствора.</a:t>
            </a:r>
            <a:endParaRPr lang="ru-RU" sz="2700" b="1" dirty="0" smtClean="0">
              <a:latin typeface="Arial" pitchFamily="34" charset="0"/>
              <a:cs typeface="Arial" pitchFamily="34" charset="0"/>
            </a:endParaRPr>
          </a:p>
        </p:txBody>
      </p:sp>
      <p:sp>
        <p:nvSpPr>
          <p:cNvPr id="10" name="Скругленный прямоугольник 9"/>
          <p:cNvSpPr/>
          <p:nvPr/>
        </p:nvSpPr>
        <p:spPr>
          <a:xfrm>
            <a:off x="642910" y="142852"/>
            <a:ext cx="7643866" cy="1500198"/>
          </a:xfrm>
          <a:prstGeom prst="roundRect">
            <a:avLst/>
          </a:prstGeom>
          <a:solidFill>
            <a:schemeClr val="bg2">
              <a:lumMod val="90000"/>
            </a:schemeClr>
          </a:solidFill>
          <a:ln w="57150">
            <a:solidFill>
              <a:srgbClr val="C0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Прямоугольник 13"/>
          <p:cNvSpPr/>
          <p:nvPr/>
        </p:nvSpPr>
        <p:spPr>
          <a:xfrm>
            <a:off x="928662" y="124942"/>
            <a:ext cx="7500990" cy="1518108"/>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just" fontAlgn="base">
              <a:lnSpc>
                <a:spcPct val="85000"/>
              </a:lnSpc>
              <a:spcBef>
                <a:spcPct val="0"/>
              </a:spcBef>
              <a:spcAft>
                <a:spcPct val="0"/>
              </a:spcAft>
            </a:pPr>
            <a:r>
              <a:rPr lang="ru-RU" sz="2800" b="1" dirty="0" smtClean="0">
                <a:ln w="11430">
                  <a:solidFill>
                    <a:srgbClr val="990000"/>
                  </a:solidFill>
                </a:ln>
                <a:solidFill>
                  <a:srgbClr val="FF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Запомните: </a:t>
            </a:r>
            <a:endParaRPr lang="ru-RU" sz="2800" b="1" dirty="0" smtClean="0">
              <a:ln w="11430">
                <a:solidFill>
                  <a:srgbClr val="990000"/>
                </a:solidFill>
              </a:ln>
              <a:solidFill>
                <a:srgbClr val="FF0000"/>
              </a:solidFill>
              <a:effectLst>
                <a:outerShdw blurRad="50800" dist="39000" dir="5460000" algn="tl">
                  <a:srgbClr val="000000">
                    <a:alpha val="38000"/>
                  </a:srgbClr>
                </a:outerShdw>
              </a:effectLst>
              <a:latin typeface="Arial" pitchFamily="34" charset="0"/>
              <a:cs typeface="Arial" pitchFamily="34" charset="0"/>
            </a:endParaRPr>
          </a:p>
          <a:p>
            <a:pPr lvl="0" indent="1795463" algn="just" eaLnBrk="0" fontAlgn="base" hangingPunct="0">
              <a:lnSpc>
                <a:spcPct val="85000"/>
              </a:lnSpc>
              <a:spcBef>
                <a:spcPct val="0"/>
              </a:spcBef>
              <a:spcAft>
                <a:spcPct val="0"/>
              </a:spcAft>
            </a:pPr>
            <a:r>
              <a:rPr lang="ru-RU" sz="2700" b="1" dirty="0" smtClean="0">
                <a:ln w="11430">
                  <a:solidFill>
                    <a:sysClr val="windowText" lastClr="000000"/>
                  </a:solidFill>
                </a:ln>
                <a:solidFill>
                  <a:srgbClr val="99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при </a:t>
            </a:r>
            <a:r>
              <a:rPr lang="ru-RU" sz="2700" b="1" dirty="0" err="1" smtClean="0">
                <a:ln w="11430">
                  <a:solidFill>
                    <a:sysClr val="windowText" lastClr="000000"/>
                  </a:solidFill>
                </a:ln>
                <a:effectLst>
                  <a:outerShdw blurRad="50800" dist="39000" dir="5460000" algn="tl">
                    <a:srgbClr val="000000">
                      <a:alpha val="38000"/>
                    </a:srgbClr>
                  </a:outerShdw>
                </a:effectLst>
                <a:latin typeface="Arial" pitchFamily="34" charset="0"/>
                <a:ea typeface="Times New Roman" pitchFamily="18" charset="0"/>
                <a:cs typeface="Arial" pitchFamily="34" charset="0"/>
              </a:rPr>
              <a:t>рН</a:t>
            </a:r>
            <a:r>
              <a:rPr lang="ru-RU" sz="2700" b="1" dirty="0" smtClean="0">
                <a:ln w="11430">
                  <a:solidFill>
                    <a:sysClr val="windowText" lastClr="000000"/>
                  </a:solidFill>
                </a:ln>
                <a:effectLst>
                  <a:outerShdw blurRad="50800" dist="39000" dir="5460000" algn="tl">
                    <a:srgbClr val="000000">
                      <a:alpha val="38000"/>
                    </a:srgbClr>
                  </a:outerShdw>
                </a:effectLst>
                <a:latin typeface="Arial" pitchFamily="34" charset="0"/>
                <a:ea typeface="Times New Roman" pitchFamily="18" charset="0"/>
                <a:cs typeface="Arial" pitchFamily="34" charset="0"/>
              </a:rPr>
              <a:t> = 7</a:t>
            </a:r>
            <a:r>
              <a:rPr lang="ru-RU" sz="2700" b="1" dirty="0" smtClean="0">
                <a:ln w="11430">
                  <a:solidFill>
                    <a:sysClr val="windowText" lastClr="000000"/>
                  </a:solidFill>
                </a:ln>
                <a:solidFill>
                  <a:srgbClr val="99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 среда </a:t>
            </a:r>
            <a:r>
              <a:rPr lang="ru-RU" sz="2700" b="1" dirty="0" smtClean="0">
                <a:ln w="11430">
                  <a:solidFill>
                    <a:sysClr val="windowText" lastClr="000000"/>
                  </a:solidFill>
                </a:ln>
                <a:effectLst>
                  <a:outerShdw blurRad="50800" dist="39000" dir="5460000" algn="tl">
                    <a:srgbClr val="000000">
                      <a:alpha val="38000"/>
                    </a:srgbClr>
                  </a:outerShdw>
                </a:effectLst>
                <a:latin typeface="Arial" pitchFamily="34" charset="0"/>
                <a:ea typeface="Times New Roman" pitchFamily="18" charset="0"/>
                <a:cs typeface="Arial" pitchFamily="34" charset="0"/>
              </a:rPr>
              <a:t>нейтральная</a:t>
            </a:r>
            <a:r>
              <a:rPr lang="ru-RU" sz="2700" b="1" dirty="0" smtClean="0">
                <a:ln w="11430">
                  <a:solidFill>
                    <a:sysClr val="windowText" lastClr="000000"/>
                  </a:solidFill>
                </a:ln>
                <a:solidFill>
                  <a:srgbClr val="99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 </a:t>
            </a:r>
            <a:endParaRPr lang="ru-RU" sz="2700" b="1" dirty="0" smtClean="0">
              <a:ln w="11430">
                <a:solidFill>
                  <a:sysClr val="windowText" lastClr="000000"/>
                </a:solidFill>
              </a:ln>
              <a:solidFill>
                <a:srgbClr val="990000"/>
              </a:solidFill>
              <a:effectLst>
                <a:outerShdw blurRad="50800" dist="39000" dir="5460000" algn="tl">
                  <a:srgbClr val="000000">
                    <a:alpha val="38000"/>
                  </a:srgbClr>
                </a:outerShdw>
              </a:effectLst>
              <a:latin typeface="Arial" pitchFamily="34" charset="0"/>
              <a:cs typeface="Arial" pitchFamily="34" charset="0"/>
            </a:endParaRPr>
          </a:p>
          <a:p>
            <a:pPr lvl="0" indent="1795463" algn="just" eaLnBrk="0" fontAlgn="base" hangingPunct="0">
              <a:lnSpc>
                <a:spcPct val="85000"/>
              </a:lnSpc>
              <a:spcBef>
                <a:spcPct val="0"/>
              </a:spcBef>
              <a:spcAft>
                <a:spcPct val="0"/>
              </a:spcAft>
            </a:pPr>
            <a:r>
              <a:rPr lang="ru-RU" sz="2700" b="1" dirty="0" smtClean="0">
                <a:ln w="11430">
                  <a:solidFill>
                    <a:sysClr val="windowText" lastClr="000000"/>
                  </a:solidFill>
                </a:ln>
                <a:solidFill>
                  <a:srgbClr val="99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при </a:t>
            </a:r>
            <a:r>
              <a:rPr lang="ru-RU" sz="2700" b="1" dirty="0" err="1" smtClean="0">
                <a:ln w="11430">
                  <a:solidFill>
                    <a:sysClr val="windowText" lastClr="000000"/>
                  </a:solidFill>
                </a:ln>
                <a:solidFill>
                  <a:srgbClr val="3366FF"/>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рН</a:t>
            </a:r>
            <a:r>
              <a:rPr lang="ru-RU" sz="2700" b="1" dirty="0" smtClean="0">
                <a:ln w="11430">
                  <a:solidFill>
                    <a:sysClr val="windowText" lastClr="000000"/>
                  </a:solidFill>
                </a:ln>
                <a:solidFill>
                  <a:srgbClr val="3366FF"/>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 &lt; 7 </a:t>
            </a:r>
            <a:r>
              <a:rPr lang="ru-RU" sz="2700" b="1" dirty="0" smtClean="0">
                <a:ln w="11430">
                  <a:solidFill>
                    <a:sysClr val="windowText" lastClr="000000"/>
                  </a:solidFill>
                </a:ln>
                <a:solidFill>
                  <a:srgbClr val="99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среда </a:t>
            </a:r>
            <a:r>
              <a:rPr lang="ru-RU" sz="2700" b="1" dirty="0" smtClean="0">
                <a:ln w="11430">
                  <a:solidFill>
                    <a:sysClr val="windowText" lastClr="000000"/>
                  </a:solidFill>
                </a:ln>
                <a:solidFill>
                  <a:srgbClr val="3366FF"/>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кислотная</a:t>
            </a:r>
            <a:r>
              <a:rPr lang="ru-RU" sz="2700" b="1" dirty="0" smtClean="0">
                <a:ln w="11430">
                  <a:solidFill>
                    <a:sysClr val="windowText" lastClr="000000"/>
                  </a:solidFill>
                </a:ln>
                <a:solidFill>
                  <a:srgbClr val="99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a:t>
            </a:r>
            <a:endParaRPr lang="ru-RU" sz="2700" b="1" dirty="0" smtClean="0">
              <a:ln w="11430">
                <a:solidFill>
                  <a:sysClr val="windowText" lastClr="000000"/>
                </a:solidFill>
              </a:ln>
              <a:solidFill>
                <a:srgbClr val="990000"/>
              </a:solidFill>
              <a:effectLst>
                <a:outerShdw blurRad="50800" dist="39000" dir="5460000" algn="tl">
                  <a:srgbClr val="000000">
                    <a:alpha val="38000"/>
                  </a:srgbClr>
                </a:outerShdw>
              </a:effectLst>
              <a:latin typeface="Arial" pitchFamily="34" charset="0"/>
              <a:cs typeface="Arial" pitchFamily="34" charset="0"/>
            </a:endParaRPr>
          </a:p>
          <a:p>
            <a:pPr lvl="0" indent="1795463" algn="just" eaLnBrk="0" fontAlgn="base" hangingPunct="0">
              <a:lnSpc>
                <a:spcPct val="85000"/>
              </a:lnSpc>
              <a:spcBef>
                <a:spcPct val="0"/>
              </a:spcBef>
              <a:spcAft>
                <a:spcPct val="0"/>
              </a:spcAft>
            </a:pPr>
            <a:r>
              <a:rPr lang="ru-RU" sz="2700" b="1" dirty="0" smtClean="0">
                <a:ln w="11430">
                  <a:solidFill>
                    <a:sysClr val="windowText" lastClr="000000"/>
                  </a:solidFill>
                </a:ln>
                <a:solidFill>
                  <a:srgbClr val="99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при </a:t>
            </a:r>
            <a:r>
              <a:rPr lang="ru-RU" sz="2700" b="1" dirty="0" err="1" smtClean="0">
                <a:ln w="11430">
                  <a:solidFill>
                    <a:sysClr val="windowText" lastClr="000000"/>
                  </a:solidFill>
                </a:ln>
                <a:solidFill>
                  <a:srgbClr val="CC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рН</a:t>
            </a:r>
            <a:r>
              <a:rPr lang="ru-RU" sz="2700" b="1" dirty="0" smtClean="0">
                <a:ln w="11430">
                  <a:solidFill>
                    <a:sysClr val="windowText" lastClr="000000"/>
                  </a:solidFill>
                </a:ln>
                <a:solidFill>
                  <a:srgbClr val="CC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 &gt; 7 </a:t>
            </a:r>
            <a:r>
              <a:rPr lang="ru-RU" sz="2700" b="1" dirty="0" smtClean="0">
                <a:ln w="11430">
                  <a:solidFill>
                    <a:sysClr val="windowText" lastClr="000000"/>
                  </a:solidFill>
                </a:ln>
                <a:solidFill>
                  <a:srgbClr val="99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среда </a:t>
            </a:r>
            <a:r>
              <a:rPr lang="ru-RU" sz="2700" b="1" dirty="0" smtClean="0">
                <a:ln w="11430">
                  <a:solidFill>
                    <a:sysClr val="windowText" lastClr="000000"/>
                  </a:solidFill>
                </a:ln>
                <a:solidFill>
                  <a:srgbClr val="CC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щелочная</a:t>
            </a:r>
            <a:r>
              <a:rPr lang="ru-RU" sz="2700" b="1" dirty="0" smtClean="0">
                <a:ln w="11430">
                  <a:solidFill>
                    <a:sysClr val="windowText" lastClr="000000"/>
                  </a:solidFill>
                </a:ln>
                <a:solidFill>
                  <a:srgbClr val="99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a:t>
            </a:r>
            <a:endParaRPr lang="ru-RU" sz="2700" b="1" dirty="0" smtClean="0">
              <a:ln w="11430">
                <a:solidFill>
                  <a:sysClr val="windowText" lastClr="000000"/>
                </a:solidFill>
              </a:ln>
              <a:solidFill>
                <a:srgbClr val="990000"/>
              </a:solidFill>
              <a:effectLst>
                <a:outerShdw blurRad="50800" dist="39000" dir="5460000" algn="tl">
                  <a:srgbClr val="000000">
                    <a:alpha val="38000"/>
                  </a:srgbClr>
                </a:outerShdw>
              </a:effectLst>
              <a:latin typeface="Arial" pitchFamily="34" charset="0"/>
              <a:cs typeface="Arial" pitchFamily="34" charset="0"/>
            </a:endParaRPr>
          </a:p>
        </p:txBody>
      </p:sp>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6" name="Прямоугольник 15"/>
          <p:cNvSpPr/>
          <p:nvPr/>
        </p:nvSpPr>
        <p:spPr>
          <a:xfrm>
            <a:off x="3143240" y="1428736"/>
            <a:ext cx="2818592" cy="781752"/>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nSpc>
                <a:spcPct val="80000"/>
              </a:lnSpc>
            </a:pPr>
            <a:r>
              <a:rPr lang="ru-RU" sz="2800" b="1" dirty="0" smtClean="0">
                <a:ln w="11430"/>
                <a:effectLst>
                  <a:outerShdw blurRad="50800" dist="39000" dir="5460000" algn="tl">
                    <a:srgbClr val="000000">
                      <a:alpha val="38000"/>
                    </a:srgbClr>
                  </a:outerShdw>
                </a:effectLst>
                <a:latin typeface="Arial" pitchFamily="34" charset="0"/>
                <a:ea typeface="Times New Roman" pitchFamily="18" charset="0"/>
                <a:cs typeface="Arial" pitchFamily="34" charset="0"/>
              </a:rPr>
              <a:t>Ион </a:t>
            </a:r>
            <a:r>
              <a:rPr lang="ru-RU" sz="2800" b="1" dirty="0" smtClean="0">
                <a:ln w="11430"/>
                <a:solidFill>
                  <a:srgbClr val="0000FF"/>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водорода</a:t>
            </a:r>
            <a:r>
              <a:rPr lang="ru-RU" sz="2800" b="1" dirty="0" smtClean="0">
                <a:ln w="11430"/>
                <a:effectLst>
                  <a:outerShdw blurRad="50800" dist="39000" dir="5460000" algn="tl">
                    <a:srgbClr val="000000">
                      <a:alpha val="38000"/>
                    </a:srgbClr>
                  </a:outerShdw>
                </a:effectLst>
                <a:latin typeface="Arial" pitchFamily="34" charset="0"/>
                <a:ea typeface="Times New Roman" pitchFamily="18" charset="0"/>
                <a:cs typeface="Arial" pitchFamily="34" charset="0"/>
              </a:rPr>
              <a:t>,</a:t>
            </a:r>
          </a:p>
          <a:p>
            <a:pPr algn="ctr">
              <a:lnSpc>
                <a:spcPct val="80000"/>
              </a:lnSpc>
            </a:pPr>
            <a:r>
              <a:rPr lang="ru-RU" sz="2800" b="1" dirty="0" smtClean="0">
                <a:ln w="11430"/>
                <a:solidFill>
                  <a:srgbClr val="0000FF"/>
                </a:solidFill>
                <a:effectLst>
                  <a:outerShdw blurRad="50800" dist="39000" dir="5460000" algn="tl">
                    <a:srgbClr val="000000">
                      <a:alpha val="38000"/>
                    </a:srgbClr>
                  </a:outerShdw>
                </a:effectLst>
                <a:latin typeface="Arial" pitchFamily="34" charset="0"/>
                <a:cs typeface="Arial" pitchFamily="34" charset="0"/>
              </a:rPr>
              <a:t>кислота</a:t>
            </a:r>
            <a:endParaRPr lang="ru-RU" sz="2800" b="1" dirty="0">
              <a:ln w="11430"/>
              <a:solidFill>
                <a:srgbClr val="0000FF"/>
              </a:solidFill>
              <a:effectLst>
                <a:outerShdw blurRad="50800" dist="39000" dir="5460000" algn="tl">
                  <a:srgbClr val="000000">
                    <a:alpha val="38000"/>
                  </a:srgbClr>
                </a:outerShdw>
              </a:effectLst>
            </a:endParaRPr>
          </a:p>
        </p:txBody>
      </p:sp>
      <p:pic>
        <p:nvPicPr>
          <p:cNvPr id="16385" name="Picture 1" descr="D:\23.05.13-домашние документы\Лаб. раб YES\Виртуальные лабораторные YES\Анимашки и картинки\Химия\Атомы и молекулы\Вода\WaterMoleculeH2Ox72.jpg"/>
          <p:cNvPicPr>
            <a:picLocks noChangeAspect="1" noChangeArrowheads="1"/>
          </p:cNvPicPr>
          <p:nvPr/>
        </p:nvPicPr>
        <p:blipFill>
          <a:blip r:embed="rId3" cstate="print"/>
          <a:srcRect l="10973" t="19457" r="10973" b="21154"/>
          <a:stretch>
            <a:fillRect/>
          </a:stretch>
        </p:blipFill>
        <p:spPr bwMode="auto">
          <a:xfrm rot="16200000">
            <a:off x="634116" y="421997"/>
            <a:ext cx="1737181" cy="1321768"/>
          </a:xfrm>
          <a:prstGeom prst="roundRect">
            <a:avLst/>
          </a:prstGeom>
          <a:noFill/>
          <a:scene3d>
            <a:camera prst="orthographicFront"/>
            <a:lightRig rig="threePt" dir="t"/>
          </a:scene3d>
          <a:sp3d>
            <a:bevelT/>
          </a:sp3d>
        </p:spPr>
      </p:pic>
      <p:sp>
        <p:nvSpPr>
          <p:cNvPr id="19" name="Прямоугольник 18"/>
          <p:cNvSpPr/>
          <p:nvPr/>
        </p:nvSpPr>
        <p:spPr>
          <a:xfrm>
            <a:off x="5643570" y="500042"/>
            <a:ext cx="678391" cy="1107996"/>
          </a:xfrm>
          <a:prstGeom prst="rect">
            <a:avLst/>
          </a:prstGeom>
        </p:spPr>
        <p:txBody>
          <a:bodyPr wrap="none">
            <a:spAutoFit/>
            <a:scene3d>
              <a:camera prst="orthographicFront"/>
              <a:lightRig rig="threePt" dir="t"/>
            </a:scene3d>
            <a:sp3d extrusionH="57150">
              <a:bevelT w="38100" h="38100" prst="angle"/>
            </a:sp3d>
          </a:bodyPr>
          <a:lstStyle/>
          <a:p>
            <a:r>
              <a:rPr lang="ru-RU" sz="6600" b="1" dirty="0" smtClean="0">
                <a:ln w="11430"/>
                <a:solidFill>
                  <a:srgbClr val="99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a:t>
            </a:r>
            <a:endParaRPr lang="ru-RU" sz="6600" dirty="0">
              <a:solidFill>
                <a:srgbClr val="990000"/>
              </a:solidFill>
            </a:endParaRPr>
          </a:p>
        </p:txBody>
      </p:sp>
      <p:pic>
        <p:nvPicPr>
          <p:cNvPr id="16392" name="Picture 8"/>
          <p:cNvPicPr>
            <a:picLocks noChangeAspect="1" noChangeArrowheads="1"/>
          </p:cNvPicPr>
          <p:nvPr/>
        </p:nvPicPr>
        <p:blipFill>
          <a:blip r:embed="rId4" cstate="print"/>
          <a:srcRect/>
          <a:stretch>
            <a:fillRect/>
          </a:stretch>
        </p:blipFill>
        <p:spPr bwMode="auto">
          <a:xfrm>
            <a:off x="4000496" y="642918"/>
            <a:ext cx="806229" cy="785818"/>
          </a:xfrm>
          <a:prstGeom prst="ellipse">
            <a:avLst/>
          </a:prstGeom>
          <a:noFill/>
          <a:ln w="9525">
            <a:noFill/>
            <a:miter lim="800000"/>
            <a:headEnd/>
            <a:tailEnd/>
          </a:ln>
          <a:effectLst/>
          <a:scene3d>
            <a:camera prst="orthographicFront"/>
            <a:lightRig rig="threePt" dir="t"/>
          </a:scene3d>
          <a:sp3d>
            <a:bevelT/>
          </a:sp3d>
        </p:spPr>
      </p:pic>
      <p:pic>
        <p:nvPicPr>
          <p:cNvPr id="16394" name="Picture 10"/>
          <p:cNvPicPr>
            <a:picLocks noChangeAspect="1" noChangeArrowheads="1"/>
          </p:cNvPicPr>
          <p:nvPr/>
        </p:nvPicPr>
        <p:blipFill>
          <a:blip r:embed="rId5" cstate="print"/>
          <a:srcRect/>
          <a:stretch>
            <a:fillRect/>
          </a:stretch>
        </p:blipFill>
        <p:spPr bwMode="auto">
          <a:xfrm>
            <a:off x="7167154" y="571480"/>
            <a:ext cx="1262498" cy="981074"/>
          </a:xfrm>
          <a:prstGeom prst="ellipse">
            <a:avLst/>
          </a:prstGeom>
          <a:noFill/>
          <a:ln w="9525">
            <a:noFill/>
            <a:miter lim="800000"/>
            <a:headEnd/>
            <a:tailEnd/>
          </a:ln>
          <a:effectLst/>
          <a:scene3d>
            <a:camera prst="orthographicFront"/>
            <a:lightRig rig="threePt" dir="t"/>
          </a:scene3d>
          <a:sp3d>
            <a:bevelT/>
          </a:sp3d>
        </p:spPr>
      </p:pic>
      <p:sp>
        <p:nvSpPr>
          <p:cNvPr id="26" name="Прямоугольник 25"/>
          <p:cNvSpPr/>
          <p:nvPr/>
        </p:nvSpPr>
        <p:spPr>
          <a:xfrm>
            <a:off x="6072198" y="1500174"/>
            <a:ext cx="3139064" cy="781752"/>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nSpc>
                <a:spcPct val="80000"/>
              </a:lnSpc>
            </a:pPr>
            <a:r>
              <a:rPr lang="ru-RU" sz="2800" b="1" dirty="0" smtClean="0">
                <a:ln w="11430"/>
                <a:effectLst>
                  <a:outerShdw blurRad="50800" dist="39000" dir="5460000" algn="tl">
                    <a:srgbClr val="000000">
                      <a:alpha val="38000"/>
                    </a:srgbClr>
                  </a:outerShdw>
                </a:effectLst>
                <a:latin typeface="Arial" pitchFamily="34" charset="0"/>
                <a:ea typeface="Times New Roman" pitchFamily="18" charset="0"/>
                <a:cs typeface="Arial" pitchFamily="34" charset="0"/>
              </a:rPr>
              <a:t>Ион </a:t>
            </a:r>
            <a:r>
              <a:rPr lang="ru-RU" sz="2800" b="1" dirty="0" smtClean="0">
                <a:ln w="11430"/>
                <a:solidFill>
                  <a:srgbClr val="C0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rPr>
              <a:t>гидроксила</a:t>
            </a:r>
            <a:r>
              <a:rPr lang="ru-RU" sz="2800" b="1" dirty="0" smtClean="0">
                <a:ln w="11430"/>
                <a:effectLst>
                  <a:outerShdw blurRad="50800" dist="39000" dir="5460000" algn="tl">
                    <a:srgbClr val="000000">
                      <a:alpha val="38000"/>
                    </a:srgbClr>
                  </a:outerShdw>
                </a:effectLst>
                <a:latin typeface="Arial" pitchFamily="34" charset="0"/>
                <a:ea typeface="Times New Roman" pitchFamily="18" charset="0"/>
                <a:cs typeface="Arial" pitchFamily="34" charset="0"/>
              </a:rPr>
              <a:t>,</a:t>
            </a:r>
          </a:p>
          <a:p>
            <a:pPr algn="ctr">
              <a:lnSpc>
                <a:spcPct val="80000"/>
              </a:lnSpc>
            </a:pPr>
            <a:r>
              <a:rPr lang="ru-RU" sz="2800" b="1" dirty="0" smtClean="0">
                <a:ln w="11430"/>
                <a:solidFill>
                  <a:srgbClr val="C00000"/>
                </a:solidFill>
                <a:effectLst>
                  <a:outerShdw blurRad="50800" dist="39000" dir="5460000" algn="tl">
                    <a:srgbClr val="000000">
                      <a:alpha val="38000"/>
                    </a:srgbClr>
                  </a:outerShdw>
                </a:effectLst>
                <a:latin typeface="Arial" pitchFamily="34" charset="0"/>
                <a:cs typeface="Arial" pitchFamily="34" charset="0"/>
              </a:rPr>
              <a:t>основание</a:t>
            </a:r>
            <a:endParaRPr lang="ru-RU" sz="2800" b="1" dirty="0">
              <a:ln w="11430"/>
              <a:solidFill>
                <a:srgbClr val="C00000"/>
              </a:solidFill>
              <a:effectLst>
                <a:outerShdw blurRad="50800" dist="39000" dir="5460000" algn="tl">
                  <a:srgbClr val="000000">
                    <a:alpha val="38000"/>
                  </a:srgbClr>
                </a:outerShdw>
              </a:effectLst>
            </a:endParaRPr>
          </a:p>
        </p:txBody>
      </p:sp>
      <p:pic>
        <p:nvPicPr>
          <p:cNvPr id="16395" name="Picture 11" descr="D:\23.05.13-домашние документы\Виртуальные лекции 2015\Химия\Реакции\индикаторы\images (4).jpg"/>
          <p:cNvPicPr>
            <a:picLocks noChangeAspect="1" noChangeArrowheads="1"/>
          </p:cNvPicPr>
          <p:nvPr/>
        </p:nvPicPr>
        <p:blipFill>
          <a:blip r:embed="rId6" cstate="print"/>
          <a:srcRect/>
          <a:stretch>
            <a:fillRect/>
          </a:stretch>
        </p:blipFill>
        <p:spPr bwMode="auto">
          <a:xfrm>
            <a:off x="2285984" y="4214818"/>
            <a:ext cx="4474351" cy="1928826"/>
          </a:xfrm>
          <a:prstGeom prst="roundRect">
            <a:avLst/>
          </a:prstGeom>
          <a:noFill/>
          <a:scene3d>
            <a:camera prst="orthographicFront"/>
            <a:lightRig rig="threePt" dir="t"/>
          </a:scene3d>
          <a:sp3d>
            <a:bevelT/>
          </a:sp3d>
        </p:spPr>
      </p:pic>
      <p:pic>
        <p:nvPicPr>
          <p:cNvPr id="16396" name="Picture 12" descr="D:\23.05.13-домашние документы\Виртуальные лекции 2015\Химия\Реакции\индикаторы\0072-072-Indikatory.jpg"/>
          <p:cNvPicPr>
            <a:picLocks noChangeAspect="1" noChangeArrowheads="1"/>
          </p:cNvPicPr>
          <p:nvPr/>
        </p:nvPicPr>
        <p:blipFill>
          <a:blip r:embed="rId7" cstate="print"/>
          <a:srcRect t="12500" b="61111"/>
          <a:stretch>
            <a:fillRect/>
          </a:stretch>
        </p:blipFill>
        <p:spPr bwMode="auto">
          <a:xfrm>
            <a:off x="1142976" y="2571744"/>
            <a:ext cx="6858000" cy="1357322"/>
          </a:xfrm>
          <a:prstGeom prst="roundRect">
            <a:avLst/>
          </a:prstGeom>
          <a:noFill/>
          <a:scene3d>
            <a:camera prst="orthographicFront"/>
            <a:lightRig rig="threePt" dir="t"/>
          </a:scene3d>
          <a:sp3d>
            <a:bevelT/>
          </a:sp3d>
        </p:spPr>
      </p:pic>
      <p:sp>
        <p:nvSpPr>
          <p:cNvPr id="29" name="Прямоугольник 28"/>
          <p:cNvSpPr/>
          <p:nvPr/>
        </p:nvSpPr>
        <p:spPr>
          <a:xfrm>
            <a:off x="2571736" y="536184"/>
            <a:ext cx="880369" cy="892552"/>
          </a:xfrm>
          <a:prstGeom prst="rect">
            <a:avLst/>
          </a:prstGeom>
        </p:spPr>
        <p:txBody>
          <a:bodyPr wrap="none">
            <a:spAutoFit/>
            <a:scene3d>
              <a:camera prst="orthographicFront"/>
              <a:lightRig rig="threePt" dir="t"/>
            </a:scene3d>
            <a:sp3d extrusionH="57150">
              <a:bevelT w="38100" h="38100" prst="angle"/>
            </a:sp3d>
          </a:bodyPr>
          <a:lstStyle/>
          <a:p>
            <a:r>
              <a:rPr lang="ru-RU" sz="5200" b="1" dirty="0" smtClean="0">
                <a:ln w="11430"/>
                <a:solidFill>
                  <a:srgbClr val="990000"/>
                </a:solidFill>
                <a:effectLst>
                  <a:outerShdw blurRad="50800" dist="39000" dir="5460000" algn="tl">
                    <a:srgbClr val="000000">
                      <a:alpha val="38000"/>
                    </a:srgbClr>
                  </a:outerShdw>
                </a:effectLst>
                <a:latin typeface="Arial" pitchFamily="34" charset="0"/>
                <a:ea typeface="Times New Roman" pitchFamily="18" charset="0"/>
                <a:cs typeface="Arial" pitchFamily="34" charset="0"/>
                <a:sym typeface="Symbol"/>
              </a:rPr>
              <a:t></a:t>
            </a:r>
            <a:endParaRPr lang="ru-RU" sz="5200" dirty="0">
              <a:solidFill>
                <a:srgbClr val="990000"/>
              </a:solidFill>
            </a:endParaRPr>
          </a:p>
        </p:txBody>
      </p:sp>
      <p:sp>
        <p:nvSpPr>
          <p:cNvPr id="1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домой 19">
            <a:hlinkClick r:id="rId8"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5121" name="Picture 1" descr="D:\23.05.13-домашние документы\Виртуальные лекции 2015\Химия\сложные в-ва\кислоты\1777.jpg"/>
          <p:cNvPicPr>
            <a:picLocks noChangeAspect="1" noChangeArrowheads="1"/>
          </p:cNvPicPr>
          <p:nvPr/>
        </p:nvPicPr>
        <p:blipFill>
          <a:blip r:embed="rId2" cstate="print"/>
          <a:srcRect/>
          <a:stretch>
            <a:fillRect/>
          </a:stretch>
        </p:blipFill>
        <p:spPr bwMode="auto">
          <a:xfrm>
            <a:off x="4714876" y="214290"/>
            <a:ext cx="4022725" cy="3602037"/>
          </a:xfrm>
          <a:prstGeom prst="rect">
            <a:avLst/>
          </a:prstGeom>
          <a:noFill/>
        </p:spPr>
      </p:pic>
      <p:pic>
        <p:nvPicPr>
          <p:cNvPr id="1026" name="Picture 2" descr="D:\23.05.13-домашние документы\Виртуальные лекции 2015\Химия\сложные в-ва\основания\калия\1989.jpg"/>
          <p:cNvPicPr>
            <a:picLocks noChangeAspect="1" noChangeArrowheads="1"/>
          </p:cNvPicPr>
          <p:nvPr/>
        </p:nvPicPr>
        <p:blipFill>
          <a:blip r:embed="rId3" cstate="print"/>
          <a:srcRect/>
          <a:stretch>
            <a:fillRect/>
          </a:stretch>
        </p:blipFill>
        <p:spPr bwMode="auto">
          <a:xfrm>
            <a:off x="571472" y="214290"/>
            <a:ext cx="3962400" cy="3602037"/>
          </a:xfrm>
          <a:prstGeom prst="rect">
            <a:avLst/>
          </a:prstGeom>
          <a:noFill/>
        </p:spPr>
      </p:pic>
      <p:pic>
        <p:nvPicPr>
          <p:cNvPr id="21"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pic>
        <p:nvPicPr>
          <p:cNvPr id="1036" name="Picture 12" descr="D:\23.05.13-домашние документы\Виртуальные лекции 2015\Химия\Реакции\индикаторы\Universalnij_indikator-5.jpg"/>
          <p:cNvPicPr>
            <a:picLocks noChangeAspect="1" noChangeArrowheads="1"/>
          </p:cNvPicPr>
          <p:nvPr/>
        </p:nvPicPr>
        <p:blipFill>
          <a:blip r:embed="rId5" cstate="print"/>
          <a:srcRect t="21679" b="24609"/>
          <a:stretch>
            <a:fillRect/>
          </a:stretch>
        </p:blipFill>
        <p:spPr bwMode="auto">
          <a:xfrm>
            <a:off x="6072198" y="3857628"/>
            <a:ext cx="3014749" cy="1214446"/>
          </a:xfrm>
          <a:prstGeom prst="rect">
            <a:avLst/>
          </a:prstGeom>
          <a:noFill/>
        </p:spPr>
      </p:pic>
      <p:pic>
        <p:nvPicPr>
          <p:cNvPr id="15" name="Picture 9" descr="D:\23.05.13-домашние документы\Виртуальные лекции 2015\Химия\Реакции\индикаторы\01.jpg"/>
          <p:cNvPicPr>
            <a:picLocks noChangeAspect="1" noChangeArrowheads="1"/>
          </p:cNvPicPr>
          <p:nvPr/>
        </p:nvPicPr>
        <p:blipFill>
          <a:blip r:embed="rId6" cstate="print"/>
          <a:srcRect/>
          <a:stretch>
            <a:fillRect/>
          </a:stretch>
        </p:blipFill>
        <p:spPr bwMode="auto">
          <a:xfrm>
            <a:off x="4214810" y="4429132"/>
            <a:ext cx="2438400" cy="1828800"/>
          </a:xfrm>
          <a:prstGeom prst="rect">
            <a:avLst/>
          </a:prstGeom>
          <a:noFill/>
        </p:spPr>
      </p:pic>
      <p:pic>
        <p:nvPicPr>
          <p:cNvPr id="16" name="Picture 6" descr="D:\23.05.13-домашние документы\Виртуальные лекции 2015\Химия\Реакции\индикаторы\images (4).jpg"/>
          <p:cNvPicPr>
            <a:picLocks noChangeAspect="1" noChangeArrowheads="1"/>
          </p:cNvPicPr>
          <p:nvPr/>
        </p:nvPicPr>
        <p:blipFill>
          <a:blip r:embed="rId7" cstate="print"/>
          <a:srcRect/>
          <a:stretch>
            <a:fillRect/>
          </a:stretch>
        </p:blipFill>
        <p:spPr bwMode="auto">
          <a:xfrm>
            <a:off x="142844" y="5000636"/>
            <a:ext cx="4142918" cy="1785950"/>
          </a:xfrm>
          <a:prstGeom prst="rect">
            <a:avLst/>
          </a:prstGeom>
          <a:noFill/>
        </p:spPr>
      </p:pic>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8"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42844" y="548680"/>
            <a:ext cx="8858312" cy="6173998"/>
          </a:xfrm>
          <a:prstGeom prst="rect">
            <a:avLst/>
          </a:prstGeom>
        </p:spPr>
        <p:txBody>
          <a:bodyPr wrap="square">
            <a:spAutoFit/>
          </a:bodyPr>
          <a:lstStyle/>
          <a:p>
            <a:pPr marL="360363" lvl="0" indent="-360363" algn="just">
              <a:lnSpc>
                <a:spcPct val="80000"/>
              </a:lnSpc>
              <a:buFont typeface="+mj-lt"/>
              <a:buAutoNum type="arabicPeriod"/>
            </a:pPr>
            <a:r>
              <a:rPr lang="ru-RU" sz="2600" b="1" dirty="0" smtClean="0">
                <a:latin typeface="Arial" pitchFamily="34" charset="0"/>
                <a:ea typeface="Times New Roman" pitchFamily="18" charset="0"/>
                <a:cs typeface="Arial" pitchFamily="34" charset="0"/>
              </a:rPr>
              <a:t>Алексеев Л.С. Контроль качества воды: учебник. – 3-е изд., </a:t>
            </a:r>
            <a:r>
              <a:rPr lang="ru-RU" sz="2600" b="1" dirty="0" err="1" smtClean="0">
                <a:latin typeface="Arial" pitchFamily="34" charset="0"/>
                <a:ea typeface="Times New Roman" pitchFamily="18" charset="0"/>
                <a:cs typeface="Arial" pitchFamily="34" charset="0"/>
              </a:rPr>
              <a:t>перераб</a:t>
            </a:r>
            <a:r>
              <a:rPr lang="ru-RU" sz="2600" b="1" dirty="0" smtClean="0">
                <a:latin typeface="Arial" pitchFamily="34" charset="0"/>
                <a:ea typeface="Times New Roman" pitchFamily="18" charset="0"/>
                <a:cs typeface="Arial" pitchFamily="34" charset="0"/>
              </a:rPr>
              <a:t>. и доп.  – М.: ИНФРА-М, 2014.– 154 с. – (Среднее профессиональное </a:t>
            </a:r>
            <a:r>
              <a:rPr lang="ru-RU" sz="2600" b="1" dirty="0" err="1" smtClean="0">
                <a:latin typeface="Arial" pitchFamily="34" charset="0"/>
                <a:ea typeface="Times New Roman" pitchFamily="18" charset="0"/>
                <a:cs typeface="Arial" pitchFamily="34" charset="0"/>
              </a:rPr>
              <a:t>образова-ние</a:t>
            </a:r>
            <a:r>
              <a:rPr lang="ru-RU" sz="2600" b="1" dirty="0" smtClean="0">
                <a:latin typeface="Arial" pitchFamily="34" charset="0"/>
                <a:ea typeface="Times New Roman" pitchFamily="18" charset="0"/>
                <a:cs typeface="Arial" pitchFamily="34" charset="0"/>
              </a:rPr>
              <a:t>)</a:t>
            </a:r>
          </a:p>
          <a:p>
            <a:pPr marL="360363" lvl="0" indent="-360363" algn="just">
              <a:lnSpc>
                <a:spcPct val="80000"/>
              </a:lnSpc>
              <a:buFont typeface="+mj-lt"/>
              <a:buAutoNum type="arabicPeriod"/>
            </a:pPr>
            <a:r>
              <a:rPr lang="ru-RU" sz="2600" b="1" dirty="0">
                <a:latin typeface="Arial" pitchFamily="34" charset="0"/>
                <a:cs typeface="Arial" pitchFamily="34" charset="0"/>
              </a:rPr>
              <a:t>Аксенов В.И. Химия воды. Аналитическое обеспечение лабораторного практикума [Электронный ресурс]: учебное пособие для СПО/ Аксенов В.И., Ушакова Л.И., </a:t>
            </a:r>
            <a:r>
              <a:rPr lang="ru-RU" sz="2600" b="1" dirty="0" err="1">
                <a:latin typeface="Arial" pitchFamily="34" charset="0"/>
                <a:cs typeface="Arial" pitchFamily="34" charset="0"/>
              </a:rPr>
              <a:t>Ничкова</a:t>
            </a:r>
            <a:r>
              <a:rPr lang="ru-RU" sz="2600" b="1" dirty="0">
                <a:latin typeface="Arial" pitchFamily="34" charset="0"/>
                <a:cs typeface="Arial" pitchFamily="34" charset="0"/>
              </a:rPr>
              <a:t> И.И. – Электрон. текстовые данные. – Саратов, Екатеринбург: Профобразование, Уральский федеральный университет, 2019. – 137 c. – Режим доступа: http://www.iprbookshop.ru/87898.html. – ЭБС «</a:t>
            </a:r>
            <a:r>
              <a:rPr lang="ru-RU" sz="2600" b="1" dirty="0" err="1">
                <a:latin typeface="Arial" pitchFamily="34" charset="0"/>
                <a:cs typeface="Arial" pitchFamily="34" charset="0"/>
              </a:rPr>
              <a:t>IPRbooks</a:t>
            </a:r>
            <a:r>
              <a:rPr lang="ru-RU" sz="2600" b="1" dirty="0" smtClean="0">
                <a:latin typeface="Arial" pitchFamily="34" charset="0"/>
                <a:cs typeface="Arial" pitchFamily="34" charset="0"/>
              </a:rPr>
              <a:t>»</a:t>
            </a:r>
          </a:p>
          <a:p>
            <a:pPr marL="360363" lvl="0" indent="-360363" algn="just">
              <a:lnSpc>
                <a:spcPct val="80000"/>
              </a:lnSpc>
              <a:buFont typeface="+mj-lt"/>
              <a:buAutoNum type="arabicPeriod"/>
            </a:pPr>
            <a:r>
              <a:rPr lang="ru-RU" sz="2600" b="1" u="sng" dirty="0">
                <a:latin typeface="Arial" pitchFamily="34" charset="0"/>
                <a:cs typeface="Arial" pitchFamily="34" charset="0"/>
              </a:rPr>
              <a:t>Аналитическая химия</a:t>
            </a:r>
            <a:r>
              <a:rPr lang="ru-RU" sz="2600" b="1" dirty="0">
                <a:latin typeface="Arial" pitchFamily="34" charset="0"/>
                <a:cs typeface="Arial" pitchFamily="34" charset="0"/>
              </a:rPr>
              <a:t> [Электронный ресурс]: учебное пособие для СПО/ О.Б. Кукина [и др.]. – Электрон. текстовые данные. – Саратов: Профобразование, 2019. – 161 c. – Режим доступа: http://www.iprbookshop.ru/87269.html. – ЭБС «</a:t>
            </a:r>
            <a:r>
              <a:rPr lang="ru-RU" sz="2600" b="1" dirty="0" err="1">
                <a:latin typeface="Arial" pitchFamily="34" charset="0"/>
                <a:cs typeface="Arial" pitchFamily="34" charset="0"/>
              </a:rPr>
              <a:t>IPRbooks</a:t>
            </a:r>
            <a:r>
              <a:rPr lang="ru-RU" sz="2600" b="1" dirty="0">
                <a:latin typeface="Arial" pitchFamily="34" charset="0"/>
                <a:cs typeface="Arial" pitchFamily="34" charset="0"/>
              </a:rPr>
              <a:t>»</a:t>
            </a:r>
            <a:endParaRPr lang="ru-RU" sz="2600" b="1" dirty="0">
              <a:latin typeface="Arial" pitchFamily="34" charset="0"/>
              <a:cs typeface="Arial" pitchFamily="34" charset="0"/>
            </a:endParaRPr>
          </a:p>
        </p:txBody>
      </p:sp>
      <p:sp>
        <p:nvSpPr>
          <p:cNvPr id="8" name="TextBox 7"/>
          <p:cNvSpPr txBox="1"/>
          <p:nvPr/>
        </p:nvSpPr>
        <p:spPr>
          <a:xfrm>
            <a:off x="857224" y="44624"/>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endPar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pic>
        <p:nvPicPr>
          <p:cNvPr id="9" name="Рисунок 8" descr="002.gif"/>
          <p:cNvPicPr>
            <a:picLocks noChangeAspect="1"/>
          </p:cNvPicPr>
          <p:nvPr/>
        </p:nvPicPr>
        <p:blipFill>
          <a:blip r:embed="rId2" cstate="print"/>
          <a:srcRect/>
          <a:stretch>
            <a:fillRect/>
          </a:stretch>
        </p:blipFill>
        <p:spPr bwMode="auto">
          <a:xfrm>
            <a:off x="142844" y="-99392"/>
            <a:ext cx="714383" cy="714383"/>
          </a:xfrm>
          <a:prstGeom prst="rect">
            <a:avLst/>
          </a:prstGeom>
          <a:noFill/>
          <a:ln w="9525">
            <a:noFill/>
            <a:miter lim="800000"/>
            <a:headEnd/>
            <a:tailEnd/>
          </a:ln>
        </p:spPr>
      </p:pic>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07504" y="1052736"/>
            <a:ext cx="8969434" cy="5078313"/>
          </a:xfrm>
          <a:prstGeom prst="rect">
            <a:avLst/>
          </a:prstGeom>
        </p:spPr>
        <p:txBody>
          <a:bodyPr wrap="square">
            <a:spAutoFit/>
          </a:bodyPr>
          <a:lstStyle/>
          <a:p>
            <a:pPr marL="514350" lvl="0" indent="-514350" algn="just">
              <a:lnSpc>
                <a:spcPct val="80000"/>
              </a:lnSpc>
              <a:buFont typeface="+mj-lt"/>
              <a:buAutoNum type="arabicPeriod" startAt="4"/>
            </a:pPr>
            <a:r>
              <a:rPr lang="ru-RU" sz="2700" b="1" dirty="0">
                <a:latin typeface="Arial" pitchFamily="34" charset="0"/>
                <a:cs typeface="Arial" pitchFamily="34" charset="0"/>
              </a:rPr>
              <a:t>Химия воды [Электронный ресурс]: методические указания/ – Электрон. текстовые данные. – Санкт-Петербург: Санкт-Петербургский государственный архитектурно-строительный университет, ЭБС АСВ, 2016. – 36 c. – Режим доступа: http://www.iprbookshop.ru/74356.html. – ЭБС «</a:t>
            </a:r>
            <a:r>
              <a:rPr lang="ru-RU" sz="2700" b="1" dirty="0" err="1" smtClean="0">
                <a:latin typeface="Arial" pitchFamily="34" charset="0"/>
                <a:cs typeface="Arial" pitchFamily="34" charset="0"/>
              </a:rPr>
              <a:t>IPRbooks</a:t>
            </a:r>
            <a:r>
              <a:rPr lang="ru-RU" sz="2700" b="1" dirty="0" smtClean="0">
                <a:latin typeface="Arial" pitchFamily="34" charset="0"/>
                <a:cs typeface="Arial" pitchFamily="34" charset="0"/>
              </a:rPr>
              <a:t>»</a:t>
            </a:r>
          </a:p>
          <a:p>
            <a:pPr marL="514350" lvl="0" indent="-514350" algn="just">
              <a:lnSpc>
                <a:spcPct val="80000"/>
              </a:lnSpc>
              <a:buFont typeface="+mj-lt"/>
              <a:buAutoNum type="arabicPeriod" startAt="4"/>
            </a:pPr>
            <a:r>
              <a:rPr lang="ru-RU" sz="2700" b="1" dirty="0" smtClean="0">
                <a:latin typeface="Arial" pitchFamily="34" charset="0"/>
                <a:cs typeface="Arial" pitchFamily="34" charset="0"/>
              </a:rPr>
              <a:t>Другов </a:t>
            </a:r>
            <a:r>
              <a:rPr lang="ru-RU" sz="2700" b="1" dirty="0">
                <a:latin typeface="Arial" pitchFamily="34" charset="0"/>
                <a:cs typeface="Arial" pitchFamily="34" charset="0"/>
              </a:rPr>
              <a:t>Ю.С. </a:t>
            </a:r>
            <a:r>
              <a:rPr lang="ru-RU" sz="2700" b="1" u="sng" dirty="0">
                <a:latin typeface="Arial" pitchFamily="34" charset="0"/>
                <a:cs typeface="Arial" pitchFamily="34" charset="0"/>
              </a:rPr>
              <a:t>Анализ загрязненной воды</a:t>
            </a:r>
            <a:r>
              <a:rPr lang="ru-RU" sz="2700" b="1" dirty="0">
                <a:latin typeface="Arial" pitchFamily="34" charset="0"/>
                <a:cs typeface="Arial" pitchFamily="34" charset="0"/>
              </a:rPr>
              <a:t> [Электронный ресурс]: практическое руководство/ Другов Ю.С., Родин А.А. – Электрон. текстовые данные</a:t>
            </a:r>
            <a:r>
              <a:rPr lang="ru-RU" sz="2700" b="1" dirty="0" smtClean="0">
                <a:latin typeface="Arial" pitchFamily="34" charset="0"/>
                <a:cs typeface="Arial" pitchFamily="34" charset="0"/>
              </a:rPr>
              <a:t>.</a:t>
            </a:r>
            <a:r>
              <a:rPr lang="ru-RU" sz="2700" b="1" dirty="0">
                <a:latin typeface="Arial" pitchFamily="34" charset="0"/>
                <a:cs typeface="Arial" pitchFamily="34" charset="0"/>
              </a:rPr>
              <a:t> –</a:t>
            </a:r>
            <a:r>
              <a:rPr lang="ru-RU" sz="2700" b="1" dirty="0" smtClean="0">
                <a:latin typeface="Arial" pitchFamily="34" charset="0"/>
                <a:cs typeface="Arial" pitchFamily="34" charset="0"/>
              </a:rPr>
              <a:t> </a:t>
            </a:r>
            <a:r>
              <a:rPr lang="ru-RU" sz="2700" b="1" dirty="0">
                <a:latin typeface="Arial" pitchFamily="34" charset="0"/>
                <a:cs typeface="Arial" pitchFamily="34" charset="0"/>
              </a:rPr>
              <a:t>Москва: Лаборатория знаний, 2020. – 680 c. – Режим доступа: http://www.iprbookshop.ru/26060.html. – ЭБС «</a:t>
            </a:r>
            <a:r>
              <a:rPr lang="ru-RU" sz="2700" b="1" dirty="0" err="1">
                <a:latin typeface="Arial" pitchFamily="34" charset="0"/>
                <a:cs typeface="Arial" pitchFamily="34" charset="0"/>
              </a:rPr>
              <a:t>IPRbooks</a:t>
            </a:r>
            <a:r>
              <a:rPr lang="ru-RU" sz="2700" b="1" dirty="0">
                <a:latin typeface="Arial" pitchFamily="34" charset="0"/>
                <a:cs typeface="Arial" pitchFamily="34" charset="0"/>
              </a:rPr>
              <a:t>»</a:t>
            </a:r>
          </a:p>
        </p:txBody>
      </p:sp>
      <p:sp>
        <p:nvSpPr>
          <p:cNvPr id="8" name="TextBox 7"/>
          <p:cNvSpPr txBox="1"/>
          <p:nvPr/>
        </p:nvSpPr>
        <p:spPr>
          <a:xfrm>
            <a:off x="857224" y="44624"/>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endPar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pic>
        <p:nvPicPr>
          <p:cNvPr id="9" name="Рисунок 8" descr="002.gif"/>
          <p:cNvPicPr>
            <a:picLocks noChangeAspect="1"/>
          </p:cNvPicPr>
          <p:nvPr/>
        </p:nvPicPr>
        <p:blipFill>
          <a:blip r:embed="rId2" cstate="print"/>
          <a:srcRect/>
          <a:stretch>
            <a:fillRect/>
          </a:stretch>
        </p:blipFill>
        <p:spPr bwMode="auto">
          <a:xfrm>
            <a:off x="142844" y="-99392"/>
            <a:ext cx="714383" cy="714383"/>
          </a:xfrm>
          <a:prstGeom prst="rect">
            <a:avLst/>
          </a:prstGeom>
          <a:noFill/>
          <a:ln w="9525">
            <a:noFill/>
            <a:miter lim="800000"/>
            <a:headEnd/>
            <a:tailEnd/>
          </a:ln>
        </p:spPr>
      </p:pic>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06577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42844" y="859673"/>
            <a:ext cx="8858312" cy="4683590"/>
          </a:xfrm>
          <a:prstGeom prst="rect">
            <a:avLst/>
          </a:prstGeom>
        </p:spPr>
        <p:txBody>
          <a:bodyPr wrap="square">
            <a:spAutoFit/>
          </a:bodyPr>
          <a:lstStyle/>
          <a:p>
            <a:pPr marL="514350" lvl="0" indent="-514350" algn="just">
              <a:lnSpc>
                <a:spcPct val="85000"/>
              </a:lnSpc>
              <a:buFont typeface="+mj-lt"/>
              <a:buAutoNum type="arabicPeriod" startAt="6"/>
            </a:pPr>
            <a:r>
              <a:rPr lang="ru-RU" sz="2700" b="1" dirty="0" smtClean="0">
                <a:latin typeface="Arial" pitchFamily="34" charset="0"/>
                <a:cs typeface="Arial" pitchFamily="34" charset="0"/>
              </a:rPr>
              <a:t>http</a:t>
            </a:r>
            <a:r>
              <a:rPr lang="ru-RU" sz="2700" b="1" dirty="0" smtClean="0">
                <a:latin typeface="Arial" pitchFamily="34" charset="0"/>
                <a:cs typeface="Arial" pitchFamily="34" charset="0"/>
              </a:rPr>
              <a:t>://vesti.nrbb.ru/voda/kachestvo_vody_pochemu_ona_takaya/</a:t>
            </a:r>
          </a:p>
          <a:p>
            <a:pPr marL="360363" lvl="0" indent="-360363" algn="just">
              <a:lnSpc>
                <a:spcPct val="85000"/>
              </a:lnSpc>
              <a:buFont typeface="+mj-lt"/>
              <a:buAutoNum type="arabicPeriod" startAt="6"/>
            </a:pPr>
            <a:r>
              <a:rPr lang="ru-RU" sz="2700" b="1" dirty="0" smtClean="0">
                <a:latin typeface="Arial" pitchFamily="34" charset="0"/>
                <a:cs typeface="Arial" pitchFamily="34" charset="0"/>
              </a:rPr>
              <a:t>http://www.izvestia.ru/news/410196</a:t>
            </a:r>
          </a:p>
          <a:p>
            <a:pPr marL="360363" indent="-360363" algn="just">
              <a:lnSpc>
                <a:spcPct val="85000"/>
              </a:lnSpc>
              <a:buFont typeface="+mj-lt"/>
              <a:buAutoNum type="arabicPeriod" startAt="6"/>
            </a:pPr>
            <a:r>
              <a:rPr lang="ru-RU" sz="2700" b="1" dirty="0" smtClean="0">
                <a:latin typeface="Arial" pitchFamily="34" charset="0"/>
                <a:cs typeface="Arial" pitchFamily="34" charset="0"/>
              </a:rPr>
              <a:t>http://www.discusfish.ru/forum/lofiversion/index.php/t4303.html</a:t>
            </a:r>
          </a:p>
          <a:p>
            <a:pPr marL="360363" lvl="0" indent="-360363" algn="just">
              <a:lnSpc>
                <a:spcPct val="85000"/>
              </a:lnSpc>
              <a:buFont typeface="+mj-lt"/>
              <a:buAutoNum type="arabicPeriod" startAt="6"/>
            </a:pPr>
            <a:r>
              <a:rPr lang="ru-RU" sz="2700" b="1" dirty="0" smtClean="0">
                <a:latin typeface="Arial" pitchFamily="34" charset="0"/>
                <a:cs typeface="Arial" pitchFamily="34" charset="0"/>
              </a:rPr>
              <a:t>http://www.magshells.com/production.html</a:t>
            </a:r>
          </a:p>
          <a:p>
            <a:pPr marL="360363" indent="-360363" algn="just">
              <a:lnSpc>
                <a:spcPct val="85000"/>
              </a:lnSpc>
              <a:buFont typeface="+mj-lt"/>
              <a:buAutoNum type="arabicPeriod" startAt="6"/>
            </a:pPr>
            <a:r>
              <a:rPr lang="ru-RU" sz="2700" b="1" dirty="0" smtClean="0">
                <a:latin typeface="Arial" pitchFamily="34" charset="0"/>
                <a:cs typeface="Arial" pitchFamily="34" charset="0"/>
              </a:rPr>
              <a:t>http://mlservicenvrsk.ru/vse_o_vode</a:t>
            </a:r>
          </a:p>
          <a:p>
            <a:pPr marL="360363" indent="-360363" algn="just">
              <a:lnSpc>
                <a:spcPct val="85000"/>
              </a:lnSpc>
              <a:buFont typeface="+mj-lt"/>
              <a:buAutoNum type="arabicPeriod" startAt="6"/>
            </a:pPr>
            <a:r>
              <a:rPr lang="ru-RU" sz="2700" b="1" dirty="0" smtClean="0">
                <a:latin typeface="Arial" pitchFamily="34" charset="0"/>
                <a:cs typeface="Arial" pitchFamily="34" charset="0"/>
              </a:rPr>
              <a:t>http://ru.wikipedia.org/wiki/</a:t>
            </a:r>
          </a:p>
          <a:p>
            <a:pPr marL="360363" indent="-360363" algn="just">
              <a:lnSpc>
                <a:spcPct val="85000"/>
              </a:lnSpc>
              <a:buFont typeface="+mj-lt"/>
              <a:buAutoNum type="arabicPeriod" startAt="6"/>
            </a:pPr>
            <a:r>
              <a:rPr lang="ru-RU" sz="2700" b="1" dirty="0" smtClean="0">
                <a:latin typeface="Arial" pitchFamily="34" charset="0"/>
                <a:cs typeface="Arial" pitchFamily="34" charset="0"/>
              </a:rPr>
              <a:t>http://ru.wikipedia.org/wiki/H2O</a:t>
            </a:r>
          </a:p>
          <a:p>
            <a:pPr marL="360363" indent="-360363" algn="just">
              <a:lnSpc>
                <a:spcPct val="85000"/>
              </a:lnSpc>
              <a:buFont typeface="+mj-lt"/>
              <a:buAutoNum type="arabicPeriod" startAt="6"/>
            </a:pPr>
            <a:r>
              <a:rPr lang="ru-RU" sz="2700" b="1" dirty="0" smtClean="0">
                <a:latin typeface="Arial" pitchFamily="34" charset="0"/>
                <a:cs typeface="Arial" pitchFamily="34" charset="0"/>
              </a:rPr>
              <a:t>http://svoystvavody.blogspot.com/2008/07/blog-post_6068.html</a:t>
            </a:r>
          </a:p>
          <a:p>
            <a:pPr marL="360363" indent="-360363" algn="just">
              <a:lnSpc>
                <a:spcPct val="85000"/>
              </a:lnSpc>
              <a:buFont typeface="+mj-lt"/>
              <a:buAutoNum type="arabicPeriod" startAt="6"/>
            </a:pPr>
            <a:r>
              <a:rPr lang="ru-RU" sz="2700" b="1" dirty="0" smtClean="0">
                <a:latin typeface="Arial" pitchFamily="34" charset="0"/>
                <a:cs typeface="Arial" pitchFamily="34" charset="0"/>
              </a:rPr>
              <a:t>http://www.o8ode.ru/article/energo/vozdeictvie_na_vodu_elektromagnitnyh_voln-2.htm</a:t>
            </a:r>
            <a:endParaRPr lang="ru-RU" sz="2700" b="1" dirty="0">
              <a:latin typeface="Arial" pitchFamily="34" charset="0"/>
              <a:cs typeface="Arial" pitchFamily="34" charset="0"/>
            </a:endParaRPr>
          </a:p>
        </p:txBody>
      </p:sp>
      <p:sp>
        <p:nvSpPr>
          <p:cNvPr id="8" name="TextBox 7"/>
          <p:cNvSpPr txBox="1"/>
          <p:nvPr/>
        </p:nvSpPr>
        <p:spPr>
          <a:xfrm>
            <a:off x="857224" y="129581"/>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endPar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pic>
        <p:nvPicPr>
          <p:cNvPr id="9" name="Рисунок 8" descr="002.gif"/>
          <p:cNvPicPr>
            <a:picLocks noChangeAspect="1"/>
          </p:cNvPicPr>
          <p:nvPr/>
        </p:nvPicPr>
        <p:blipFill>
          <a:blip r:embed="rId2" cstate="print"/>
          <a:srcRect/>
          <a:stretch>
            <a:fillRect/>
          </a:stretch>
        </p:blipFill>
        <p:spPr bwMode="auto">
          <a:xfrm>
            <a:off x="142844" y="0"/>
            <a:ext cx="714383" cy="714383"/>
          </a:xfrm>
          <a:prstGeom prst="rect">
            <a:avLst/>
          </a:prstGeom>
          <a:noFill/>
          <a:ln w="9525">
            <a:noFill/>
            <a:miter lim="800000"/>
            <a:headEnd/>
            <a:tailEnd/>
          </a:ln>
        </p:spPr>
      </p:pic>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4255696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Рисунок 8" descr="002.gif"/>
          <p:cNvPicPr>
            <a:picLocks noChangeAspect="1"/>
          </p:cNvPicPr>
          <p:nvPr/>
        </p:nvPicPr>
        <p:blipFill>
          <a:blip r:embed="rId2" cstate="print"/>
          <a:srcRect/>
          <a:stretch>
            <a:fillRect/>
          </a:stretch>
        </p:blipFill>
        <p:spPr bwMode="auto">
          <a:xfrm>
            <a:off x="142844" y="0"/>
            <a:ext cx="714383" cy="714383"/>
          </a:xfrm>
          <a:prstGeom prst="rect">
            <a:avLst/>
          </a:prstGeom>
          <a:noFill/>
          <a:ln w="9525">
            <a:noFill/>
            <a:miter lim="800000"/>
            <a:headEnd/>
            <a:tailEnd/>
          </a:ln>
        </p:spPr>
      </p:pic>
      <p:sp>
        <p:nvSpPr>
          <p:cNvPr id="12" name="Прямоугольник 11"/>
          <p:cNvSpPr/>
          <p:nvPr/>
        </p:nvSpPr>
        <p:spPr>
          <a:xfrm>
            <a:off x="142844" y="709418"/>
            <a:ext cx="8858312" cy="5036763"/>
          </a:xfrm>
          <a:prstGeom prst="rect">
            <a:avLst/>
          </a:prstGeom>
        </p:spPr>
        <p:txBody>
          <a:bodyPr wrap="square">
            <a:spAutoFit/>
          </a:bodyPr>
          <a:lstStyle/>
          <a:p>
            <a:pPr marL="514350" indent="-514350" algn="just">
              <a:lnSpc>
                <a:spcPct val="85000"/>
              </a:lnSpc>
              <a:buFont typeface="+mj-lt"/>
              <a:buAutoNum type="arabicPeriod" startAt="15"/>
              <a:tabLst>
                <a:tab pos="0" algn="l"/>
              </a:tabLst>
            </a:pPr>
            <a:r>
              <a:rPr lang="ru-RU" sz="2700" b="1" dirty="0" smtClean="0">
                <a:latin typeface="Arial" pitchFamily="34" charset="0"/>
                <a:cs typeface="Arial" pitchFamily="34" charset="0"/>
              </a:rPr>
              <a:t>http://www.ecology-portal.ru/publ/4-1-0-789</a:t>
            </a:r>
          </a:p>
          <a:p>
            <a:pPr marL="514350" indent="-514350" algn="just">
              <a:lnSpc>
                <a:spcPct val="85000"/>
              </a:lnSpc>
              <a:buFont typeface="+mj-lt"/>
              <a:buAutoNum type="arabicPeriod" startAt="15"/>
              <a:tabLst>
                <a:tab pos="0" algn="l"/>
              </a:tabLst>
            </a:pPr>
            <a:r>
              <a:rPr lang="ru-RU" sz="2700" b="1" dirty="0" smtClean="0">
                <a:latin typeface="Arial" pitchFamily="34" charset="0"/>
                <a:cs typeface="Arial" pitchFamily="34" charset="0"/>
              </a:rPr>
              <a:t>http://www.vodoobmen.ru/13-prop.html</a:t>
            </a:r>
          </a:p>
          <a:p>
            <a:pPr marL="514350" indent="-514350" algn="just">
              <a:lnSpc>
                <a:spcPct val="85000"/>
              </a:lnSpc>
              <a:buFont typeface="+mj-lt"/>
              <a:buAutoNum type="arabicPeriod" startAt="15"/>
              <a:tabLst>
                <a:tab pos="0" algn="l"/>
              </a:tabLst>
            </a:pPr>
            <a:r>
              <a:rPr lang="ru-RU" sz="2700" b="1" dirty="0" smtClean="0">
                <a:latin typeface="Arial" pitchFamily="34" charset="0"/>
                <a:cs typeface="Arial" pitchFamily="34" charset="0"/>
              </a:rPr>
              <a:t>http://www.o8ode.ru/article/dwater/pi_water/</a:t>
            </a:r>
          </a:p>
          <a:p>
            <a:pPr marL="514350" indent="-514350" algn="just">
              <a:lnSpc>
                <a:spcPct val="85000"/>
              </a:lnSpc>
              <a:buFont typeface="+mj-lt"/>
              <a:buAutoNum type="arabicPeriod" startAt="15"/>
              <a:tabLst>
                <a:tab pos="0" algn="l"/>
              </a:tabLst>
            </a:pPr>
            <a:r>
              <a:rPr lang="ru-RU" sz="2700" b="1" dirty="0" smtClean="0">
                <a:latin typeface="Arial" pitchFamily="34" charset="0"/>
                <a:cs typeface="Arial" pitchFamily="34" charset="0"/>
              </a:rPr>
              <a:t>http://www.ibe-techno.com/e/piwater/piwater.html</a:t>
            </a:r>
          </a:p>
          <a:p>
            <a:pPr marL="514350" indent="-514350" algn="just">
              <a:lnSpc>
                <a:spcPct val="85000"/>
              </a:lnSpc>
              <a:buFont typeface="+mj-lt"/>
              <a:buAutoNum type="arabicPeriod" startAt="15"/>
              <a:tabLst>
                <a:tab pos="0" algn="l"/>
              </a:tabLst>
            </a:pPr>
            <a:r>
              <a:rPr lang="ru-RU" sz="2700" b="1" dirty="0" smtClean="0">
                <a:latin typeface="Arial" pitchFamily="34" charset="0"/>
                <a:cs typeface="Arial" pitchFamily="34" charset="0"/>
              </a:rPr>
              <a:t>http://www.piwater.net/</a:t>
            </a:r>
          </a:p>
          <a:p>
            <a:pPr marL="514350" indent="-514350" algn="just">
              <a:lnSpc>
                <a:spcPct val="85000"/>
              </a:lnSpc>
              <a:buFont typeface="+mj-lt"/>
              <a:buAutoNum type="arabicPeriod" startAt="15"/>
              <a:tabLst>
                <a:tab pos="0" algn="l"/>
              </a:tabLst>
            </a:pPr>
            <a:r>
              <a:rPr lang="ru-RU" sz="2700" b="1" dirty="0" smtClean="0">
                <a:latin typeface="Arial" pitchFamily="34" charset="0"/>
                <a:cs typeface="Arial" pitchFamily="34" charset="0"/>
              </a:rPr>
              <a:t>http://www.pi-water.com/new/en_water_DrPi_WhatIsPi.html</a:t>
            </a:r>
          </a:p>
          <a:p>
            <a:pPr marL="514350" indent="-514350" algn="just">
              <a:lnSpc>
                <a:spcPct val="85000"/>
              </a:lnSpc>
              <a:buFont typeface="+mj-lt"/>
              <a:buAutoNum type="arabicPeriod" startAt="15"/>
              <a:tabLst>
                <a:tab pos="0" algn="l"/>
              </a:tabLst>
            </a:pPr>
            <a:r>
              <a:rPr lang="ru-RU" sz="2700" b="1" dirty="0" smtClean="0">
                <a:latin typeface="Arial" pitchFamily="34" charset="0"/>
                <a:cs typeface="Arial" pitchFamily="34" charset="0"/>
              </a:rPr>
              <a:t>http://www.medicinform.net/biochemistry/voda_1.htm</a:t>
            </a:r>
          </a:p>
          <a:p>
            <a:pPr marL="514350" indent="-514350" algn="just">
              <a:lnSpc>
                <a:spcPct val="85000"/>
              </a:lnSpc>
              <a:buFont typeface="+mj-lt"/>
              <a:buAutoNum type="arabicPeriod" startAt="15"/>
              <a:tabLst>
                <a:tab pos="0" algn="l"/>
              </a:tabLst>
            </a:pPr>
            <a:r>
              <a:rPr lang="ru-RU" sz="2700" b="1" dirty="0" smtClean="0">
                <a:latin typeface="Arial" pitchFamily="34" charset="0"/>
                <a:cs typeface="Arial" pitchFamily="34" charset="0"/>
              </a:rPr>
              <a:t>http://missis-lanaluk.hiblogger.net/</a:t>
            </a:r>
          </a:p>
          <a:p>
            <a:pPr marL="514350" indent="-514350" algn="just">
              <a:lnSpc>
                <a:spcPct val="85000"/>
              </a:lnSpc>
              <a:buFont typeface="+mj-lt"/>
              <a:buAutoNum type="arabicPeriod" startAt="15"/>
              <a:tabLst>
                <a:tab pos="0" algn="l"/>
              </a:tabLst>
            </a:pPr>
            <a:r>
              <a:rPr lang="ru-RU" sz="2700" b="1" dirty="0" smtClean="0">
                <a:latin typeface="Arial" pitchFamily="34" charset="0"/>
                <a:cs typeface="Arial" pitchFamily="34" charset="0"/>
              </a:rPr>
              <a:t>http://www.o8ode.ru/article/energo/emotoenergy/remem.htm</a:t>
            </a:r>
          </a:p>
          <a:p>
            <a:pPr marL="514350" indent="-514350" algn="just">
              <a:lnSpc>
                <a:spcPct val="85000"/>
              </a:lnSpc>
              <a:buFont typeface="+mj-lt"/>
              <a:buAutoNum type="arabicPeriod" startAt="15"/>
              <a:tabLst>
                <a:tab pos="0" algn="l"/>
              </a:tabLst>
            </a:pPr>
            <a:r>
              <a:rPr lang="ru-RU" sz="2700" b="1" dirty="0" smtClean="0">
                <a:latin typeface="Arial" pitchFamily="34" charset="0"/>
                <a:cs typeface="Arial" pitchFamily="34" charset="0"/>
              </a:rPr>
              <a:t>http://structuravody.ru/index.php?id=71</a:t>
            </a:r>
          </a:p>
          <a:p>
            <a:pPr marL="514350" indent="-514350" algn="just">
              <a:lnSpc>
                <a:spcPct val="85000"/>
              </a:lnSpc>
              <a:buFont typeface="+mj-lt"/>
              <a:buAutoNum type="arabicPeriod" startAt="15"/>
              <a:tabLst>
                <a:tab pos="0" algn="l"/>
              </a:tabLst>
            </a:pPr>
            <a:r>
              <a:rPr lang="ru-RU" sz="2700" b="1" dirty="0" smtClean="0">
                <a:latin typeface="Arial" pitchFamily="34" charset="0"/>
                <a:cs typeface="Arial" pitchFamily="34" charset="0"/>
              </a:rPr>
              <a:t>http://www.vodoobmen.ru/13-prop.html. </a:t>
            </a:r>
          </a:p>
        </p:txBody>
      </p:sp>
      <p:sp>
        <p:nvSpPr>
          <p:cNvPr id="18" name="TextBox 17"/>
          <p:cNvSpPr txBox="1"/>
          <p:nvPr/>
        </p:nvSpPr>
        <p:spPr>
          <a:xfrm>
            <a:off x="857224" y="129581"/>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endPar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Рисунок 8" descr="002.gif"/>
          <p:cNvPicPr>
            <a:picLocks noChangeAspect="1"/>
          </p:cNvPicPr>
          <p:nvPr/>
        </p:nvPicPr>
        <p:blipFill>
          <a:blip r:embed="rId2" cstate="print"/>
          <a:srcRect/>
          <a:stretch>
            <a:fillRect/>
          </a:stretch>
        </p:blipFill>
        <p:spPr bwMode="auto">
          <a:xfrm>
            <a:off x="142844" y="0"/>
            <a:ext cx="714383" cy="714383"/>
          </a:xfrm>
          <a:prstGeom prst="rect">
            <a:avLst/>
          </a:prstGeom>
          <a:noFill/>
          <a:ln w="9525">
            <a:noFill/>
            <a:miter lim="800000"/>
            <a:headEnd/>
            <a:tailEnd/>
          </a:ln>
        </p:spPr>
      </p:pic>
      <p:sp>
        <p:nvSpPr>
          <p:cNvPr id="12" name="Прямоугольник 11"/>
          <p:cNvSpPr/>
          <p:nvPr/>
        </p:nvSpPr>
        <p:spPr>
          <a:xfrm>
            <a:off x="142844" y="709418"/>
            <a:ext cx="8858312" cy="5873916"/>
          </a:xfrm>
          <a:prstGeom prst="rect">
            <a:avLst/>
          </a:prstGeom>
        </p:spPr>
        <p:txBody>
          <a:bodyPr wrap="square">
            <a:spAutoFit/>
          </a:bodyPr>
          <a:lstStyle/>
          <a:p>
            <a:pPr marL="514350" lvl="0" indent="-514350" algn="just">
              <a:lnSpc>
                <a:spcPct val="85000"/>
              </a:lnSpc>
              <a:buFont typeface="+mj-lt"/>
              <a:buAutoNum type="arabicPeriod" startAt="26"/>
              <a:tabLst>
                <a:tab pos="0" algn="l"/>
              </a:tabLst>
            </a:pPr>
            <a:r>
              <a:rPr lang="ru-RU" sz="2600" b="1" dirty="0" smtClean="0">
                <a:latin typeface="Arial" pitchFamily="34" charset="0"/>
                <a:cs typeface="Arial" pitchFamily="34" charset="0"/>
              </a:rPr>
              <a:t>Габриелян О. С., Остроумов И. Г. Химия для профессий и специальностей технического профиля: учебник для студ. учреждений сред. проф. образования. – М., 2014. </a:t>
            </a:r>
          </a:p>
          <a:p>
            <a:pPr marL="514350" lvl="0" indent="-514350" algn="just">
              <a:lnSpc>
                <a:spcPct val="85000"/>
              </a:lnSpc>
              <a:buFont typeface="+mj-lt"/>
              <a:buAutoNum type="arabicPeriod" startAt="26"/>
              <a:tabLst>
                <a:tab pos="0" algn="l"/>
              </a:tabLst>
            </a:pPr>
            <a:r>
              <a:rPr lang="ru-RU" sz="2600" b="1" dirty="0" smtClean="0">
                <a:latin typeface="Arial" pitchFamily="34" charset="0"/>
                <a:cs typeface="Arial" pitchFamily="34" charset="0"/>
              </a:rPr>
              <a:t>Габриелян О.С., Остроумов И. Г., Остроумова Е. Е. и др. Химия для профессий и специальностей </a:t>
            </a:r>
            <a:r>
              <a:rPr lang="ru-RU" sz="2600" b="1" dirty="0" err="1" smtClean="0">
                <a:latin typeface="Arial" pitchFamily="34" charset="0"/>
                <a:cs typeface="Arial" pitchFamily="34" charset="0"/>
              </a:rPr>
              <a:t>естественно-научного</a:t>
            </a:r>
            <a:r>
              <a:rPr lang="ru-RU" sz="2600" b="1" dirty="0" smtClean="0">
                <a:latin typeface="Arial" pitchFamily="34" charset="0"/>
                <a:cs typeface="Arial" pitchFamily="34" charset="0"/>
              </a:rPr>
              <a:t> профиля: учебник для студ. учреждений сред. проф. образования. – М., 2014. </a:t>
            </a:r>
          </a:p>
          <a:p>
            <a:pPr marL="514350" lvl="0" indent="-514350" algn="just">
              <a:lnSpc>
                <a:spcPct val="85000"/>
              </a:lnSpc>
              <a:buFont typeface="+mj-lt"/>
              <a:buAutoNum type="arabicPeriod" startAt="26"/>
            </a:pPr>
            <a:r>
              <a:rPr lang="ru-RU" sz="2600" b="1" dirty="0" smtClean="0">
                <a:latin typeface="Arial" pitchFamily="34" charset="0"/>
                <a:cs typeface="Arial" pitchFamily="34" charset="0"/>
              </a:rPr>
              <a:t>Ерохин Ю. М., Ковалева И. Б. Химия для профессий и специальностей технического и </a:t>
            </a:r>
            <a:r>
              <a:rPr lang="ru-RU" sz="2600" b="1" dirty="0" err="1" smtClean="0">
                <a:latin typeface="Arial" pitchFamily="34" charset="0"/>
                <a:cs typeface="Arial" pitchFamily="34" charset="0"/>
              </a:rPr>
              <a:t>естественно-научного</a:t>
            </a:r>
            <a:r>
              <a:rPr lang="ru-RU" sz="2600" b="1" dirty="0" smtClean="0">
                <a:latin typeface="Arial" pitchFamily="34" charset="0"/>
                <a:cs typeface="Arial" pitchFamily="34" charset="0"/>
              </a:rPr>
              <a:t> профилей: учебник для студ. учреждений сред. проф. образования. – М., 2014. </a:t>
            </a:r>
          </a:p>
          <a:p>
            <a:pPr marL="514350" indent="-514350" algn="just">
              <a:lnSpc>
                <a:spcPct val="85000"/>
              </a:lnSpc>
              <a:buFont typeface="+mj-lt"/>
              <a:buAutoNum type="arabicPeriod" startAt="26"/>
            </a:pPr>
            <a:r>
              <a:rPr lang="ru-RU" sz="2600" b="1" dirty="0" smtClean="0">
                <a:latin typeface="Arial" pitchFamily="34" charset="0"/>
                <a:cs typeface="Arial" pitchFamily="34" charset="0"/>
              </a:rPr>
              <a:t>Ерохин Ю. М. Химия: Задачи и упражнения: учеб. пособие для студ. учреждений сред. проф. образования. – М., 2014.</a:t>
            </a:r>
          </a:p>
        </p:txBody>
      </p:sp>
      <p:sp>
        <p:nvSpPr>
          <p:cNvPr id="18" name="TextBox 17"/>
          <p:cNvSpPr txBox="1"/>
          <p:nvPr/>
        </p:nvSpPr>
        <p:spPr>
          <a:xfrm>
            <a:off x="857224" y="129581"/>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endPar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5793139</TotalTime>
  <Words>6052</Words>
  <Application>Microsoft Office PowerPoint</Application>
  <PresentationFormat>Экран (4:3)</PresentationFormat>
  <Paragraphs>645</Paragraphs>
  <Slides>103</Slides>
  <Notes>3</Notes>
  <HiddenSlides>0</HiddenSlides>
  <MMClips>0</MMClips>
  <ScaleCrop>false</ScaleCrop>
  <HeadingPairs>
    <vt:vector size="4" baseType="variant">
      <vt:variant>
        <vt:lpstr>Тема</vt:lpstr>
      </vt:variant>
      <vt:variant>
        <vt:i4>1</vt:i4>
      </vt:variant>
      <vt:variant>
        <vt:lpstr>Заголовки слайдов</vt:lpstr>
      </vt:variant>
      <vt:variant>
        <vt:i4>103</vt:i4>
      </vt:variant>
    </vt:vector>
  </HeadingPairs>
  <TitlesOfParts>
    <vt:vector size="104" baseType="lpstr">
      <vt:lpstr>Трек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Ира</dc:creator>
  <cp:lastModifiedBy>user</cp:lastModifiedBy>
  <cp:revision>508</cp:revision>
  <dcterms:created xsi:type="dcterms:W3CDTF">2015-12-13T09:17:19Z</dcterms:created>
  <dcterms:modified xsi:type="dcterms:W3CDTF">2021-04-19T14:09:42Z</dcterms:modified>
</cp:coreProperties>
</file>