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8"/>
  </p:notesMasterIdLst>
  <p:sldIdLst>
    <p:sldId id="256" r:id="rId2"/>
    <p:sldId id="257" r:id="rId3"/>
    <p:sldId id="258" r:id="rId4"/>
    <p:sldId id="259" r:id="rId5"/>
    <p:sldId id="260" r:id="rId6"/>
    <p:sldId id="261" r:id="rId7"/>
    <p:sldId id="262" r:id="rId8"/>
    <p:sldId id="264" r:id="rId9"/>
    <p:sldId id="271" r:id="rId10"/>
    <p:sldId id="263" r:id="rId11"/>
    <p:sldId id="265" r:id="rId12"/>
    <p:sldId id="266" r:id="rId13"/>
    <p:sldId id="267" r:id="rId14"/>
    <p:sldId id="270" r:id="rId15"/>
    <p:sldId id="268" r:id="rId16"/>
    <p:sldId id="269" r:id="rId1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3" d="100"/>
          <a:sy n="113" d="100"/>
        </p:scale>
        <p:origin x="-150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63E7B-B39A-419C-9926-BB129C2A234C}" type="datetimeFigureOut">
              <a:rPr lang="ru-RU" smtClean="0"/>
              <a:pPr/>
              <a:t>12.11.2021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AECB74-C23D-4BFE-9D1F-42C2004399CD}" type="slidenum">
              <a:rPr lang="ru-RU" smtClean="0"/>
              <a:pPr/>
              <a:t>‹#›</a:t>
            </a:fld>
            <a:endParaRPr lang="ru-RU"/>
          </a:p>
        </p:txBody>
      </p:sp>
    </p:spTree>
    <p:extLst>
      <p:ext uri="{BB962C8B-B14F-4D97-AF65-F5344CB8AC3E}">
        <p14:creationId xmlns="" xmlns:p14="http://schemas.microsoft.com/office/powerpoint/2010/main" val="2843381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a:r>
            <a:br>
              <a:rPr lang="ru-RU" dirty="0"/>
            </a:br>
            <a:r>
              <a:rPr lang="ru-RU" dirty="0"/>
              <a:t> МИНИСТЕРСТВО ОБРАЗОВАНИЯ И НАУКИ КРАСНОДАРСКОГО КРАЯ</a:t>
            </a:r>
            <a:br>
              <a:rPr lang="ru-RU" dirty="0"/>
            </a:br>
            <a:r>
              <a:rPr lang="ru-RU" dirty="0"/>
              <a:t>Государственное автономное профессиональное образовательное учреждение Краснодарского края</a:t>
            </a:r>
            <a:br>
              <a:rPr lang="ru-RU" dirty="0"/>
            </a:br>
            <a:r>
              <a:rPr lang="ru-RU" dirty="0"/>
              <a:t>«НОВОРОССИЙСКИЙ КОЛЛЕДЖ СТРОИТЕЛЬСТВА И ЭКОНОМИКИ»</a:t>
            </a:r>
            <a:br>
              <a:rPr lang="ru-RU" dirty="0"/>
            </a:br>
            <a:r>
              <a:rPr lang="ru-RU" dirty="0"/>
              <a:t>(ГАПОУ КК «НКСЭ) Презентация по дисциплине</a:t>
            </a:r>
            <a:br>
              <a:rPr lang="ru-RU" dirty="0"/>
            </a:br>
            <a:r>
              <a:rPr lang="ru-RU" dirty="0"/>
              <a:t>«Инженерная графика» Презентация по дисциплине</a:t>
            </a:r>
            <a:br>
              <a:rPr lang="ru-RU" dirty="0"/>
            </a:br>
            <a:r>
              <a:rPr lang="ru-RU" dirty="0"/>
              <a:t>«Инженерная графика»</a:t>
            </a:r>
          </a:p>
        </p:txBody>
      </p:sp>
      <p:sp>
        <p:nvSpPr>
          <p:cNvPr id="4" name="Номер слайда 3"/>
          <p:cNvSpPr>
            <a:spLocks noGrp="1"/>
          </p:cNvSpPr>
          <p:nvPr>
            <p:ph type="sldNum" sz="quarter" idx="5"/>
          </p:nvPr>
        </p:nvSpPr>
        <p:spPr/>
        <p:txBody>
          <a:bodyPr/>
          <a:lstStyle/>
          <a:p>
            <a:fld id="{E9AECB74-C23D-4BFE-9D1F-42C2004399CD}" type="slidenum">
              <a:rPr lang="ru-RU" smtClean="0"/>
              <a:pPr/>
              <a:t>1</a:t>
            </a:fld>
            <a:endParaRPr lang="ru-RU"/>
          </a:p>
        </p:txBody>
      </p:sp>
    </p:spTree>
    <p:extLst>
      <p:ext uri="{BB962C8B-B14F-4D97-AF65-F5344CB8AC3E}">
        <p14:creationId xmlns="" xmlns:p14="http://schemas.microsoft.com/office/powerpoint/2010/main" val="235838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EAF463A-BC7C-46EE-9F1E-7F377CCA4891}" type="datetimeFigureOut">
              <a:rPr lang="en-US" smtClean="0"/>
              <a:pPr/>
              <a:t>11/12/2021</a:t>
            </a:fld>
            <a:endParaRPr lang="en-US"/>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11/12/2021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7EAF463A-BC7C-46EE-9F1E-7F377CCA4891}" type="datetimeFigureOut">
              <a:rPr lang="en-US" smtClean="0"/>
              <a:pPr/>
              <a:t>11/12/2021</a:t>
            </a:fld>
            <a:endParaRPr lang="en-US"/>
          </a:p>
        </p:txBody>
      </p:sp>
      <p:sp>
        <p:nvSpPr>
          <p:cNvPr id="5" name="Нижний колонтитул 4"/>
          <p:cNvSpPr>
            <a:spLocks noGrp="1"/>
          </p:cNvSpPr>
          <p:nvPr>
            <p:ph type="ftr" sz="quarter" idx="11"/>
          </p:nvPr>
        </p:nvSpPr>
        <p:spPr>
          <a:xfrm>
            <a:off x="457201" y="6248207"/>
            <a:ext cx="5573483" cy="365125"/>
          </a:xfrm>
        </p:spPr>
        <p:txBody>
          <a:bodyPr/>
          <a:lstStyle/>
          <a:p>
            <a:endParaRPr lang="en-US"/>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11/12/2021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A483448D-3A78-4528-A469-B745A65DA480}" type="slidenum">
              <a:rPr lang="en-US" smtClean="0"/>
              <a:pPr/>
              <a:t>‹#›</a:t>
            </a:fld>
            <a:endParaRPr lang="en-US"/>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fld id="{7EAF463A-BC7C-46EE-9F1E-7F377CCA4891}" type="datetimeFigureOut">
              <a:rPr lang="en-US" smtClean="0"/>
              <a:pPr/>
              <a:t>11/12/2021</a:t>
            </a:fld>
            <a:endParaRPr lang="en-US"/>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483448D-3A78-4528-A469-B745A65DA480}" type="slidenum">
              <a:rPr lang="en-US" smtClean="0"/>
              <a:pPr/>
              <a:t>‹#›</a:t>
            </a:fld>
            <a:endParaRPr lang="en-US"/>
          </a:p>
        </p:txBody>
      </p:sp>
      <p:sp>
        <p:nvSpPr>
          <p:cNvPr id="14" name="Нижний колонтитул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8" name="Дата 7"/>
          <p:cNvSpPr>
            <a:spLocks noGrp="1"/>
          </p:cNvSpPr>
          <p:nvPr>
            <p:ph type="dt" sz="half" idx="15"/>
          </p:nvPr>
        </p:nvSpPr>
        <p:spPr/>
        <p:txBody>
          <a:bodyPr rtlCol="0"/>
          <a:lstStyle/>
          <a:p>
            <a:fld id="{7EAF463A-BC7C-46EE-9F1E-7F377CCA4891}" type="datetimeFigureOut">
              <a:rPr lang="en-US" smtClean="0"/>
              <a:pPr/>
              <a:t>11/12/2021</a:t>
            </a:fld>
            <a:endParaRPr lang="en-US"/>
          </a:p>
        </p:txBody>
      </p:sp>
      <p:sp>
        <p:nvSpPr>
          <p:cNvPr id="10" name="Номер слайда 9"/>
          <p:cNvSpPr>
            <a:spLocks noGrp="1"/>
          </p:cNvSpPr>
          <p:nvPr>
            <p:ph type="sldNum" sz="quarter" idx="16"/>
          </p:nvPr>
        </p:nvSpPr>
        <p:spPr/>
        <p:txBody>
          <a:bodyPr rtlCol="0"/>
          <a:lstStyle/>
          <a:p>
            <a:fld id="{A483448D-3A78-4528-A469-B745A65DA480}" type="slidenum">
              <a:rPr lang="en-US" smtClean="0"/>
              <a:pPr/>
              <a:t>‹#›</a:t>
            </a:fld>
            <a:endParaRPr lang="en-US"/>
          </a:p>
        </p:txBody>
      </p:sp>
      <p:sp>
        <p:nvSpPr>
          <p:cNvPr id="12" name="Нижний колонтитул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5"/>
          </p:nvPr>
        </p:nvSpPr>
        <p:spPr/>
        <p:txBody>
          <a:bodyPr rtlCol="0"/>
          <a:lstStyle/>
          <a:p>
            <a:fld id="{7EAF463A-BC7C-46EE-9F1E-7F377CCA4891}" type="datetimeFigureOut">
              <a:rPr lang="en-US" smtClean="0"/>
              <a:pPr/>
              <a:t>11/12/2021</a:t>
            </a:fld>
            <a:endParaRPr lang="en-US"/>
          </a:p>
        </p:txBody>
      </p:sp>
      <p:sp>
        <p:nvSpPr>
          <p:cNvPr id="12" name="Номер слайда 11"/>
          <p:cNvSpPr>
            <a:spLocks noGrp="1"/>
          </p:cNvSpPr>
          <p:nvPr>
            <p:ph type="sldNum" sz="quarter" idx="16"/>
          </p:nvPr>
        </p:nvSpPr>
        <p:spPr/>
        <p:txBody>
          <a:bodyPr rtlCol="0"/>
          <a:lstStyle/>
          <a:p>
            <a:fld id="{A483448D-3A78-4528-A469-B745A65DA480}" type="slidenum">
              <a:rPr lang="en-US" smtClean="0"/>
              <a:pPr/>
              <a:t>‹#›</a:t>
            </a:fld>
            <a:endParaRPr lang="en-US"/>
          </a:p>
        </p:txBody>
      </p:sp>
      <p:sp>
        <p:nvSpPr>
          <p:cNvPr id="14" name="Нижний колонтитул 13"/>
          <p:cNvSpPr>
            <a:spLocks noGrp="1"/>
          </p:cNvSpPr>
          <p:nvPr>
            <p:ph type="ftr" sz="quarter" idx="17"/>
          </p:nvPr>
        </p:nvSpPr>
        <p:spPr/>
        <p:txBody>
          <a:bodyPr rtlCol="0"/>
          <a:lstStyle/>
          <a:p>
            <a:endParaRPr lang="en-US"/>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11/12/2021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11/12/2021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11/12/2021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A483448D-3A78-4528-A469-B745A65DA480}" type="slidenum">
              <a:rPr lang="en-US" smtClean="0"/>
              <a:pPr/>
              <a:t>‹#›</a:t>
            </a:fld>
            <a:endParaRPr lang="en-US"/>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7EAF463A-BC7C-46EE-9F1E-7F377CCA4891}" type="datetimeFigureOut">
              <a:rPr lang="en-US" smtClean="0"/>
              <a:pPr/>
              <a:t>11/12/2021</a:t>
            </a:fld>
            <a:endParaRPr lang="en-US"/>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A483448D-3A78-4528-A469-B745A65DA480}" type="slidenum">
              <a:rPr lang="en-US" smtClean="0"/>
              <a:pPr/>
              <a:t>‹#›</a:t>
            </a:fld>
            <a:endParaRPr lang="en-US"/>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en-US"/>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EAF463A-BC7C-46EE-9F1E-7F377CCA4891}" type="datetimeFigureOut">
              <a:rPr lang="en-US" smtClean="0"/>
              <a:pPr/>
              <a:t>11/12/2021</a:t>
            </a:fld>
            <a:endParaRPr lang="en-US"/>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00200" y="2971800"/>
            <a:ext cx="7315200" cy="1143000"/>
          </a:xfrm>
        </p:spPr>
        <p:txBody>
          <a:bodyPr>
            <a:normAutofit/>
          </a:bodyPr>
          <a:lstStyle/>
          <a:p>
            <a:r>
              <a:rPr lang="ru-RU" sz="3600" dirty="0">
                <a:solidFill>
                  <a:schemeClr val="tx1"/>
                </a:solidFill>
              </a:rPr>
              <a:t>Искусство Древнего Египта</a:t>
            </a:r>
          </a:p>
        </p:txBody>
      </p:sp>
      <p:sp>
        <p:nvSpPr>
          <p:cNvPr id="5" name="TextBox 4"/>
          <p:cNvSpPr txBox="1"/>
          <p:nvPr/>
        </p:nvSpPr>
        <p:spPr>
          <a:xfrm>
            <a:off x="4876800" y="4648200"/>
            <a:ext cx="4267200" cy="369332"/>
          </a:xfrm>
          <a:prstGeom prst="rect">
            <a:avLst/>
          </a:prstGeom>
          <a:noFill/>
        </p:spPr>
        <p:txBody>
          <a:bodyPr wrap="square" rtlCol="0">
            <a:spAutoFit/>
          </a:bodyPr>
          <a:lstStyle/>
          <a:p>
            <a:endParaRPr lang="ru-RU" dirty="0"/>
          </a:p>
        </p:txBody>
      </p:sp>
      <p:pic>
        <p:nvPicPr>
          <p:cNvPr id="2050" name="Picture 2" descr="https://www.ideasworld.org/hs-fs/hubfs/Images/Programs/Program%20Main%20Img/egypt-1-1229351-1024x768.jpg?width=3072&amp;name=egypt-1-1229351-1024x768.jpg"/>
          <p:cNvPicPr>
            <a:picLocks noChangeAspect="1" noChangeArrowheads="1"/>
          </p:cNvPicPr>
          <p:nvPr/>
        </p:nvPicPr>
        <p:blipFill>
          <a:blip r:embed="rId3" cstate="print"/>
          <a:srcRect/>
          <a:stretch>
            <a:fillRect/>
          </a:stretch>
        </p:blipFill>
        <p:spPr bwMode="auto">
          <a:xfrm>
            <a:off x="0" y="4114800"/>
            <a:ext cx="9144000" cy="2743200"/>
          </a:xfrm>
          <a:prstGeom prst="rect">
            <a:avLst/>
          </a:prstGeom>
          <a:noFill/>
        </p:spPr>
      </p:pic>
      <p:sp>
        <p:nvSpPr>
          <p:cNvPr id="10" name="TextBox 9">
            <a:extLst>
              <a:ext uri="{FF2B5EF4-FFF2-40B4-BE49-F238E27FC236}">
                <a16:creationId xmlns="" xmlns:a16="http://schemas.microsoft.com/office/drawing/2014/main" id="{EC5554FB-B746-4C60-8B1D-0196E07FA30F}"/>
              </a:ext>
            </a:extLst>
          </p:cNvPr>
          <p:cNvSpPr txBox="1"/>
          <p:nvPr/>
        </p:nvSpPr>
        <p:spPr>
          <a:xfrm>
            <a:off x="228600" y="228600"/>
            <a:ext cx="8686800" cy="3693319"/>
          </a:xfrm>
          <a:prstGeom prst="rect">
            <a:avLst/>
          </a:prstGeom>
          <a:noFill/>
        </p:spPr>
        <p:txBody>
          <a:bodyPr wrap="square" rtlCol="0">
            <a:spAutoFit/>
          </a:bodyPr>
          <a:lstStyle/>
          <a:p>
            <a:pPr algn="ctr"/>
            <a:r>
              <a:rPr lang="ru-RU">
                <a:latin typeface="Times New Roman" panose="02020603050405020304" pitchFamily="18" charset="0"/>
                <a:cs typeface="Times New Roman" panose="02020603050405020304" pitchFamily="18" charset="0"/>
              </a:rPr>
              <a:t>МИНИСТЕРСТВО </a:t>
            </a:r>
            <a:r>
              <a:rPr lang="ru-RU" smtClean="0">
                <a:latin typeface="Times New Roman" panose="02020603050405020304" pitchFamily="18" charset="0"/>
                <a:cs typeface="Times New Roman" panose="02020603050405020304" pitchFamily="18" charset="0"/>
              </a:rPr>
              <a:t>ОБРАЗОВАНИЯ, </a:t>
            </a:r>
            <a:r>
              <a:rPr lang="ru-RU" dirty="0">
                <a:latin typeface="Times New Roman" panose="02020603050405020304" pitchFamily="18" charset="0"/>
                <a:cs typeface="Times New Roman" panose="02020603050405020304" pitchFamily="18" charset="0"/>
              </a:rPr>
              <a:t>НАУКИ И МОЛОДЕЖНОЙ ПОЛИТИКИ КРАСНОДАРСКОГО КРАЯ</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Государственное автономное профессиональное образовательное учреждение Краснодарского края</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«НОВОРОССИЙСКИЙ КОЛЛЕДЖ СТРОИТЕЛЬСТВА И ЭКОНОМИКИ»</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(ГАПОУ КК «НКСЭ)</a:t>
            </a:r>
          </a:p>
          <a:p>
            <a:pPr algn="ct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Презентация по дисциплине: </a:t>
            </a:r>
          </a:p>
          <a:p>
            <a:pPr algn="ctr"/>
            <a:r>
              <a:rPr lang="ru-RU" dirty="0">
                <a:latin typeface="Times New Roman" panose="02020603050405020304" pitchFamily="18" charset="0"/>
                <a:cs typeface="Times New Roman" panose="02020603050405020304" pitchFamily="18" charset="0"/>
              </a:rPr>
              <a:t>«История искусства»</a:t>
            </a:r>
          </a:p>
          <a:p>
            <a:pPr algn="ctr"/>
            <a:r>
              <a:rPr lang="ru-RU" dirty="0">
                <a:latin typeface="Times New Roman" panose="02020603050405020304" pitchFamily="18" charset="0"/>
                <a:cs typeface="Times New Roman" panose="02020603050405020304" pitchFamily="18" charset="0"/>
              </a:rPr>
              <a:t>Преподаватель </a:t>
            </a:r>
            <a:r>
              <a:rPr lang="ru-RU" dirty="0" err="1">
                <a:latin typeface="Times New Roman" panose="02020603050405020304" pitchFamily="18" charset="0"/>
                <a:cs typeface="Times New Roman" panose="02020603050405020304" pitchFamily="18" charset="0"/>
              </a:rPr>
              <a:t>М.Н.Черноярова</a:t>
            </a:r>
            <a:endParaRPr lang="ru-RU" dirty="0">
              <a:latin typeface="Times New Roman" panose="02020603050405020304" pitchFamily="18" charset="0"/>
              <a:cs typeface="Times New Roman" panose="02020603050405020304" pitchFamily="18" charset="0"/>
            </a:endParaRPr>
          </a:p>
          <a:p>
            <a:pPr algn="ctr"/>
            <a:r>
              <a:rPr lang="ru-RU" dirty="0"/>
              <a:t/>
            </a:r>
            <a:br>
              <a:rPr lang="ru-RU" dirty="0"/>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0" y="533400"/>
            <a:ext cx="9144000" cy="2362200"/>
          </a:xfrm>
        </p:spPr>
        <p:txBody>
          <a:bodyPr>
            <a:normAutofit/>
          </a:bodyPr>
          <a:lstStyle/>
          <a:p>
            <a:r>
              <a:rPr lang="ru-RU" dirty="0"/>
              <a:t> </a:t>
            </a:r>
            <a:r>
              <a:rPr lang="ru-RU" sz="2000" dirty="0"/>
              <a:t>Согласно представлениям египтян, одна из человеческих душ - </a:t>
            </a:r>
            <a:r>
              <a:rPr lang="ru-RU" sz="2000" dirty="0" err="1"/>
              <a:t>ка</a:t>
            </a:r>
            <a:r>
              <a:rPr lang="ru-RU" sz="2000" dirty="0"/>
              <a:t> - обладает способностью пребывать сразу в двух мирах: земном и загробном. Отсюда стремление любыми способами сохранить тело умершего человека (бальзамирование и мумифицирование), а также создание большого количества скульптур, которые могут служить оболочкой для души "</a:t>
            </a:r>
            <a:r>
              <a:rPr lang="ru-RU" sz="2000" dirty="0" err="1"/>
              <a:t>ка</a:t>
            </a:r>
            <a:r>
              <a:rPr lang="ru-RU" sz="2000" dirty="0"/>
              <a:t>".</a:t>
            </a:r>
          </a:p>
        </p:txBody>
      </p:sp>
      <p:sp>
        <p:nvSpPr>
          <p:cNvPr id="3" name="Заголовок 2"/>
          <p:cNvSpPr>
            <a:spLocks noGrp="1"/>
          </p:cNvSpPr>
          <p:nvPr>
            <p:ph type="title"/>
          </p:nvPr>
        </p:nvSpPr>
        <p:spPr>
          <a:xfrm>
            <a:off x="1447800" y="0"/>
            <a:ext cx="7315200" cy="685800"/>
          </a:xfrm>
        </p:spPr>
        <p:txBody>
          <a:bodyPr>
            <a:normAutofit/>
          </a:bodyPr>
          <a:lstStyle/>
          <a:p>
            <a:r>
              <a:rPr lang="ru-RU" sz="3600" dirty="0">
                <a:solidFill>
                  <a:schemeClr val="tx1"/>
                </a:solidFill>
              </a:rPr>
              <a:t>Скульптуры</a:t>
            </a:r>
          </a:p>
        </p:txBody>
      </p:sp>
      <p:sp>
        <p:nvSpPr>
          <p:cNvPr id="5" name="TextBox 4"/>
          <p:cNvSpPr txBox="1"/>
          <p:nvPr/>
        </p:nvSpPr>
        <p:spPr>
          <a:xfrm>
            <a:off x="3810000" y="5867400"/>
            <a:ext cx="5562600" cy="369332"/>
          </a:xfrm>
          <a:prstGeom prst="rect">
            <a:avLst/>
          </a:prstGeom>
          <a:noFill/>
        </p:spPr>
        <p:txBody>
          <a:bodyPr wrap="square" rtlCol="0">
            <a:spAutoFit/>
          </a:bodyPr>
          <a:lstStyle/>
          <a:p>
            <a:r>
              <a:rPr lang="ru-RU" dirty="0" err="1">
                <a:solidFill>
                  <a:schemeClr val="accent6">
                    <a:lumMod val="75000"/>
                  </a:schemeClr>
                </a:solidFill>
              </a:rPr>
              <a:t>Ка</a:t>
            </a:r>
            <a:r>
              <a:rPr lang="ru-RU" dirty="0">
                <a:solidFill>
                  <a:schemeClr val="accent6">
                    <a:lumMod val="75000"/>
                  </a:schemeClr>
                </a:solidFill>
              </a:rPr>
              <a:t> – жизненная сила в Египетской мифологии</a:t>
            </a:r>
          </a:p>
        </p:txBody>
      </p:sp>
      <p:pic>
        <p:nvPicPr>
          <p:cNvPr id="2052" name="Picture 4" descr="http://www.thehistoryblog.com/wp-content/uploads/2019/12/Ka-statue-of-King-Hor.jpg"/>
          <p:cNvPicPr>
            <a:picLocks noChangeAspect="1" noChangeArrowheads="1"/>
          </p:cNvPicPr>
          <p:nvPr/>
        </p:nvPicPr>
        <p:blipFill>
          <a:blip r:embed="rId2" cstate="print"/>
          <a:srcRect/>
          <a:stretch>
            <a:fillRect/>
          </a:stretch>
        </p:blipFill>
        <p:spPr bwMode="auto">
          <a:xfrm flipH="1">
            <a:off x="762000" y="2286000"/>
            <a:ext cx="2895600" cy="428910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0" y="152400"/>
            <a:ext cx="9144000" cy="2438400"/>
          </a:xfrm>
        </p:spPr>
        <p:txBody>
          <a:bodyPr>
            <a:normAutofit/>
          </a:bodyPr>
          <a:lstStyle/>
          <a:p>
            <a:r>
              <a:rPr lang="ru-RU" sz="2000" dirty="0"/>
              <a:t>Для своих скульптур мастера Древнего Египта использовали самый разный материал: дерево, алебастр, базальт, кварцит, известняк. Особенности каждого материала брались в расчет, помогая создавать уникальные, особенные, точные и достоверные изображения в рамках строгих канонов.</a:t>
            </a:r>
          </a:p>
        </p:txBody>
      </p:sp>
      <p:pic>
        <p:nvPicPr>
          <p:cNvPr id="22530" name="Picture 2" descr="Маска фараона Тутанхамона"/>
          <p:cNvPicPr>
            <a:picLocks noChangeAspect="1" noChangeArrowheads="1"/>
          </p:cNvPicPr>
          <p:nvPr/>
        </p:nvPicPr>
        <p:blipFill>
          <a:blip r:embed="rId2" cstate="print"/>
          <a:srcRect/>
          <a:stretch>
            <a:fillRect/>
          </a:stretch>
        </p:blipFill>
        <p:spPr bwMode="auto">
          <a:xfrm>
            <a:off x="0" y="1752601"/>
            <a:ext cx="2814355" cy="4038600"/>
          </a:xfrm>
          <a:prstGeom prst="rect">
            <a:avLst/>
          </a:prstGeom>
          <a:noFill/>
        </p:spPr>
      </p:pic>
      <p:sp>
        <p:nvSpPr>
          <p:cNvPr id="6" name="TextBox 5"/>
          <p:cNvSpPr txBox="1"/>
          <p:nvPr/>
        </p:nvSpPr>
        <p:spPr>
          <a:xfrm>
            <a:off x="0" y="5943600"/>
            <a:ext cx="3124200" cy="369332"/>
          </a:xfrm>
          <a:prstGeom prst="rect">
            <a:avLst/>
          </a:prstGeom>
          <a:noFill/>
        </p:spPr>
        <p:txBody>
          <a:bodyPr wrap="square" rtlCol="0">
            <a:spAutoFit/>
          </a:bodyPr>
          <a:lstStyle/>
          <a:p>
            <a:r>
              <a:rPr lang="ru-RU" dirty="0">
                <a:solidFill>
                  <a:schemeClr val="accent6">
                    <a:lumMod val="75000"/>
                  </a:schemeClr>
                </a:solidFill>
              </a:rPr>
              <a:t>Маска фараона Тутанхамона</a:t>
            </a:r>
          </a:p>
        </p:txBody>
      </p:sp>
      <p:pic>
        <p:nvPicPr>
          <p:cNvPr id="22532" name="Picture 4" descr="https://i.pinimg.com/originals/82/45/4d/82454d062dafb5214497b5312539784f.jpg"/>
          <p:cNvPicPr>
            <a:picLocks noChangeAspect="1" noChangeArrowheads="1"/>
          </p:cNvPicPr>
          <p:nvPr/>
        </p:nvPicPr>
        <p:blipFill>
          <a:blip r:embed="rId3" cstate="print"/>
          <a:srcRect/>
          <a:stretch>
            <a:fillRect/>
          </a:stretch>
        </p:blipFill>
        <p:spPr bwMode="auto">
          <a:xfrm flipH="1">
            <a:off x="7235311" y="1752600"/>
            <a:ext cx="1908689" cy="4724400"/>
          </a:xfrm>
          <a:prstGeom prst="rect">
            <a:avLst/>
          </a:prstGeom>
          <a:noFill/>
        </p:spPr>
      </p:pic>
      <p:sp>
        <p:nvSpPr>
          <p:cNvPr id="8" name="TextBox 7"/>
          <p:cNvSpPr txBox="1"/>
          <p:nvPr/>
        </p:nvSpPr>
        <p:spPr>
          <a:xfrm>
            <a:off x="7239000" y="6488668"/>
            <a:ext cx="2743200" cy="369332"/>
          </a:xfrm>
          <a:prstGeom prst="rect">
            <a:avLst/>
          </a:prstGeom>
          <a:noFill/>
        </p:spPr>
        <p:txBody>
          <a:bodyPr wrap="square" rtlCol="0">
            <a:spAutoFit/>
          </a:bodyPr>
          <a:lstStyle/>
          <a:p>
            <a:r>
              <a:rPr lang="ru-RU" dirty="0">
                <a:solidFill>
                  <a:schemeClr val="accent6">
                    <a:lumMod val="75000"/>
                  </a:schemeClr>
                </a:solidFill>
              </a:rPr>
              <a:t>Статуя </a:t>
            </a:r>
            <a:r>
              <a:rPr lang="ru-RU" dirty="0" err="1">
                <a:solidFill>
                  <a:schemeClr val="accent6">
                    <a:lumMod val="75000"/>
                  </a:schemeClr>
                </a:solidFill>
              </a:rPr>
              <a:t>Каапера</a:t>
            </a:r>
            <a:endParaRPr lang="ru-RU" dirty="0">
              <a:solidFill>
                <a:schemeClr val="accent6">
                  <a:lumMod val="75000"/>
                </a:schemeClr>
              </a:solidFill>
            </a:endParaRPr>
          </a:p>
        </p:txBody>
      </p:sp>
      <p:pic>
        <p:nvPicPr>
          <p:cNvPr id="22536" name="Picture 8" descr="https://c1.staticflickr.com/5/4138/5221153409_f98035ea4b_b.jpg"/>
          <p:cNvPicPr>
            <a:picLocks noChangeAspect="1" noChangeArrowheads="1"/>
          </p:cNvPicPr>
          <p:nvPr/>
        </p:nvPicPr>
        <p:blipFill>
          <a:blip r:embed="rId4" cstate="print"/>
          <a:srcRect/>
          <a:stretch>
            <a:fillRect/>
          </a:stretch>
        </p:blipFill>
        <p:spPr bwMode="auto">
          <a:xfrm>
            <a:off x="2819400" y="2057400"/>
            <a:ext cx="4419600" cy="3200400"/>
          </a:xfrm>
          <a:prstGeom prst="rect">
            <a:avLst/>
          </a:prstGeom>
          <a:noFill/>
        </p:spPr>
      </p:pic>
      <p:sp>
        <p:nvSpPr>
          <p:cNvPr id="14" name="TextBox 13"/>
          <p:cNvSpPr txBox="1"/>
          <p:nvPr/>
        </p:nvSpPr>
        <p:spPr>
          <a:xfrm>
            <a:off x="2895600" y="5334000"/>
            <a:ext cx="2590800" cy="369332"/>
          </a:xfrm>
          <a:prstGeom prst="rect">
            <a:avLst/>
          </a:prstGeom>
          <a:noFill/>
        </p:spPr>
        <p:txBody>
          <a:bodyPr wrap="square" rtlCol="0">
            <a:spAutoFit/>
          </a:bodyPr>
          <a:lstStyle/>
          <a:p>
            <a:r>
              <a:rPr lang="ru-RU" dirty="0">
                <a:solidFill>
                  <a:schemeClr val="accent6">
                    <a:lumMod val="75000"/>
                  </a:schemeClr>
                </a:solidFill>
              </a:rPr>
              <a:t>Большой Сфинкс</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0" y="609600"/>
            <a:ext cx="9144000" cy="4267200"/>
          </a:xfrm>
        </p:spPr>
        <p:txBody>
          <a:bodyPr>
            <a:normAutofit/>
          </a:bodyPr>
          <a:lstStyle/>
          <a:p>
            <a:r>
              <a:rPr lang="ru-RU" sz="2000" dirty="0"/>
              <a:t>В искусстве Древнего Египта применялись два типа рельефа — барельеф, на котором фон вокруг фигур удалялся, и горельеф, с углубленным контуром, но сохранённым фоном.</a:t>
            </a:r>
          </a:p>
        </p:txBody>
      </p:sp>
      <p:sp>
        <p:nvSpPr>
          <p:cNvPr id="3" name="Заголовок 2"/>
          <p:cNvSpPr>
            <a:spLocks noGrp="1"/>
          </p:cNvSpPr>
          <p:nvPr>
            <p:ph type="title"/>
          </p:nvPr>
        </p:nvSpPr>
        <p:spPr>
          <a:xfrm>
            <a:off x="1447800" y="0"/>
            <a:ext cx="7315200" cy="685800"/>
          </a:xfrm>
        </p:spPr>
        <p:txBody>
          <a:bodyPr/>
          <a:lstStyle/>
          <a:p>
            <a:r>
              <a:rPr lang="ru-RU" dirty="0">
                <a:solidFill>
                  <a:schemeClr val="tx1"/>
                </a:solidFill>
              </a:rPr>
              <a:t>Рельефы</a:t>
            </a:r>
          </a:p>
        </p:txBody>
      </p:sp>
      <p:pic>
        <p:nvPicPr>
          <p:cNvPr id="23558" name="Picture 6" descr="https://2.allegroimg.com/original/0362dd/7003ebb24b20a98bb18282140652/RELIEF-EGIPT-SZTUKATERIE-GIPSOWE-OBRAZ-EGIPSKI-LUX-Kolor-szary-bezowy-bialy-zolty-i-zloty-czerwony-wielokolorowy-brazowy-czarny"/>
          <p:cNvPicPr>
            <a:picLocks noChangeAspect="1" noChangeArrowheads="1"/>
          </p:cNvPicPr>
          <p:nvPr/>
        </p:nvPicPr>
        <p:blipFill>
          <a:blip r:embed="rId2" cstate="print"/>
          <a:srcRect/>
          <a:stretch>
            <a:fillRect/>
          </a:stretch>
        </p:blipFill>
        <p:spPr bwMode="auto">
          <a:xfrm>
            <a:off x="1524000" y="3276600"/>
            <a:ext cx="5558223" cy="3124200"/>
          </a:xfrm>
          <a:prstGeom prst="rect">
            <a:avLst/>
          </a:prstGeom>
          <a:noFill/>
        </p:spPr>
      </p:pic>
      <p:sp>
        <p:nvSpPr>
          <p:cNvPr id="8" name="Прямоугольник 7"/>
          <p:cNvSpPr/>
          <p:nvPr/>
        </p:nvSpPr>
        <p:spPr>
          <a:xfrm>
            <a:off x="0" y="1524000"/>
            <a:ext cx="9144000" cy="1631216"/>
          </a:xfrm>
          <a:prstGeom prst="rect">
            <a:avLst/>
          </a:prstGeom>
        </p:spPr>
        <p:txBody>
          <a:bodyPr wrap="square">
            <a:spAutoFit/>
          </a:bodyPr>
          <a:lstStyle/>
          <a:p>
            <a:r>
              <a:rPr lang="ru-RU" sz="2000" dirty="0"/>
              <a:t>Содержание росписей и рельефов в захоронениях Древнего царства можно разделить на два типа: прославляющие фараона, описывающие его великие деяния, совершённые им в земной жизни, его подданных, а также более редкие росписи, посвящённые таинственной будущей жизни, «жизни вечной и вечному блаженству»</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0" y="762000"/>
            <a:ext cx="9144000" cy="2514600"/>
          </a:xfrm>
        </p:spPr>
        <p:txBody>
          <a:bodyPr>
            <a:normAutofit/>
          </a:bodyPr>
          <a:lstStyle/>
          <a:p>
            <a:r>
              <a:rPr lang="ru-RU" sz="2000" dirty="0"/>
              <a:t>Идеальными и у мужчин, и у женщин считались высокие, стройные фигуры с тонкой талией и широкими плечами, миндалевидный разрез глаз, прямой нос, полные губы. </a:t>
            </a:r>
          </a:p>
          <a:p>
            <a:endParaRPr lang="ru-RU" sz="2000" dirty="0"/>
          </a:p>
        </p:txBody>
      </p:sp>
      <p:sp>
        <p:nvSpPr>
          <p:cNvPr id="3" name="Заголовок 2"/>
          <p:cNvSpPr>
            <a:spLocks noGrp="1"/>
          </p:cNvSpPr>
          <p:nvPr>
            <p:ph type="title"/>
          </p:nvPr>
        </p:nvSpPr>
        <p:spPr>
          <a:xfrm>
            <a:off x="1447800" y="0"/>
            <a:ext cx="7391400" cy="685800"/>
          </a:xfrm>
        </p:spPr>
        <p:txBody>
          <a:bodyPr/>
          <a:lstStyle/>
          <a:p>
            <a:r>
              <a:rPr lang="ru-RU" dirty="0">
                <a:solidFill>
                  <a:schemeClr val="tx1"/>
                </a:solidFill>
              </a:rPr>
              <a:t>Идеал красоты</a:t>
            </a:r>
          </a:p>
        </p:txBody>
      </p:sp>
      <p:pic>
        <p:nvPicPr>
          <p:cNvPr id="24578" name="Picture 2" descr="https://domsimurg.org/userfiles/Nefertiti.jpg"/>
          <p:cNvPicPr>
            <a:picLocks noChangeAspect="1" noChangeArrowheads="1"/>
          </p:cNvPicPr>
          <p:nvPr/>
        </p:nvPicPr>
        <p:blipFill>
          <a:blip r:embed="rId2" cstate="print"/>
          <a:srcRect/>
          <a:stretch>
            <a:fillRect/>
          </a:stretch>
        </p:blipFill>
        <p:spPr bwMode="auto">
          <a:xfrm>
            <a:off x="1524000" y="2895600"/>
            <a:ext cx="3837186" cy="3200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0" y="533400"/>
            <a:ext cx="9144000" cy="3048000"/>
          </a:xfrm>
        </p:spPr>
        <p:txBody>
          <a:bodyPr>
            <a:noAutofit/>
          </a:bodyPr>
          <a:lstStyle/>
          <a:p>
            <a:r>
              <a:rPr lang="ru-RU" sz="2000" dirty="0"/>
              <a:t>Главным правилом для египетских зодчих был закон симметрии. Она была задействована в композиции всех зданий, в масштабах построек и в размещении частей сооружения относительно его центральной оси. </a:t>
            </a:r>
          </a:p>
          <a:p>
            <a:r>
              <a:rPr lang="ru-RU" sz="2000" dirty="0"/>
              <a:t/>
            </a:r>
            <a:br>
              <a:rPr lang="ru-RU" sz="2000" dirty="0"/>
            </a:br>
            <a:endParaRPr lang="ru-RU" sz="2000" dirty="0"/>
          </a:p>
        </p:txBody>
      </p:sp>
      <p:sp>
        <p:nvSpPr>
          <p:cNvPr id="3" name="Заголовок 2"/>
          <p:cNvSpPr>
            <a:spLocks noGrp="1"/>
          </p:cNvSpPr>
          <p:nvPr>
            <p:ph type="title"/>
          </p:nvPr>
        </p:nvSpPr>
        <p:spPr>
          <a:xfrm>
            <a:off x="1447800" y="0"/>
            <a:ext cx="7315200" cy="685800"/>
          </a:xfrm>
        </p:spPr>
        <p:txBody>
          <a:bodyPr/>
          <a:lstStyle/>
          <a:p>
            <a:r>
              <a:rPr lang="ru-RU" dirty="0">
                <a:solidFill>
                  <a:schemeClr val="tx1"/>
                </a:solidFill>
              </a:rPr>
              <a:t>Архитектура</a:t>
            </a:r>
          </a:p>
        </p:txBody>
      </p:sp>
      <p:sp>
        <p:nvSpPr>
          <p:cNvPr id="6" name="TextBox 5"/>
          <p:cNvSpPr txBox="1"/>
          <p:nvPr/>
        </p:nvSpPr>
        <p:spPr>
          <a:xfrm>
            <a:off x="0" y="1524000"/>
            <a:ext cx="9144000" cy="1631216"/>
          </a:xfrm>
          <a:prstGeom prst="rect">
            <a:avLst/>
          </a:prstGeom>
          <a:noFill/>
        </p:spPr>
        <p:txBody>
          <a:bodyPr wrap="square" rtlCol="0">
            <a:spAutoFit/>
          </a:bodyPr>
          <a:lstStyle/>
          <a:p>
            <a:r>
              <a:rPr lang="ru-RU" sz="2000" dirty="0"/>
              <a:t>Главным строительным материалом в Древнем Египте был природный камень. Египтяне научились добывать его, а древние мастера умели искусно обрабатывать его. Каменоломни принадлежали государству, поэтому методы добычи и обработки камня были едиными по всей стране и не менялись на протяжении 3500 лет.</a:t>
            </a:r>
          </a:p>
        </p:txBody>
      </p:sp>
      <p:pic>
        <p:nvPicPr>
          <p:cNvPr id="7" name="Picture 2" descr="Колонны Древнего Египта "/>
          <p:cNvPicPr>
            <a:picLocks noChangeAspect="1" noChangeArrowheads="1"/>
          </p:cNvPicPr>
          <p:nvPr/>
        </p:nvPicPr>
        <p:blipFill>
          <a:blip r:embed="rId2" cstate="print"/>
          <a:srcRect/>
          <a:stretch>
            <a:fillRect/>
          </a:stretch>
        </p:blipFill>
        <p:spPr bwMode="auto">
          <a:xfrm>
            <a:off x="5602179" y="3048001"/>
            <a:ext cx="3341796" cy="2209800"/>
          </a:xfrm>
          <a:prstGeom prst="rect">
            <a:avLst/>
          </a:prstGeom>
          <a:noFill/>
        </p:spPr>
      </p:pic>
      <p:pic>
        <p:nvPicPr>
          <p:cNvPr id="2050" name="Picture 2" descr="https://i.sunhome.ru/journal/107/hram-drevneegipetskoi-bogini-v2.orig.jpg"/>
          <p:cNvPicPr>
            <a:picLocks noChangeAspect="1" noChangeArrowheads="1"/>
          </p:cNvPicPr>
          <p:nvPr/>
        </p:nvPicPr>
        <p:blipFill>
          <a:blip r:embed="rId3" cstate="print"/>
          <a:srcRect/>
          <a:stretch>
            <a:fillRect/>
          </a:stretch>
        </p:blipFill>
        <p:spPr bwMode="auto">
          <a:xfrm>
            <a:off x="228600" y="3200400"/>
            <a:ext cx="5029200" cy="3352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1447800" y="457200"/>
            <a:ext cx="7315200" cy="3200400"/>
          </a:xfrm>
        </p:spPr>
        <p:txBody>
          <a:bodyPr>
            <a:normAutofit/>
          </a:bodyPr>
          <a:lstStyle/>
          <a:p>
            <a:r>
              <a:rPr lang="ru-RU" sz="2000" dirty="0"/>
              <a:t>Всего Египетская мифология насчитывает около 700 богов. Большинство богов представляют собой гибрид человека с животным, хотя у некоторых об их природе напоминают только украшения, как скорпион на голове богини </a:t>
            </a:r>
            <a:r>
              <a:rPr lang="ru-RU" sz="2000" dirty="0" err="1"/>
              <a:t>Селкет</a:t>
            </a:r>
            <a:r>
              <a:rPr lang="ru-RU" sz="2000" dirty="0"/>
              <a:t>.</a:t>
            </a:r>
          </a:p>
        </p:txBody>
      </p:sp>
      <p:sp>
        <p:nvSpPr>
          <p:cNvPr id="3" name="Заголовок 2"/>
          <p:cNvSpPr>
            <a:spLocks noGrp="1"/>
          </p:cNvSpPr>
          <p:nvPr>
            <p:ph type="title"/>
          </p:nvPr>
        </p:nvSpPr>
        <p:spPr>
          <a:xfrm>
            <a:off x="1447800" y="0"/>
            <a:ext cx="7391400" cy="685800"/>
          </a:xfrm>
        </p:spPr>
        <p:txBody>
          <a:bodyPr/>
          <a:lstStyle/>
          <a:p>
            <a:r>
              <a:rPr lang="ru-RU" dirty="0">
                <a:solidFill>
                  <a:schemeClr val="tx1"/>
                </a:solidFill>
              </a:rPr>
              <a:t>Пантеон богов</a:t>
            </a:r>
          </a:p>
        </p:txBody>
      </p:sp>
      <p:pic>
        <p:nvPicPr>
          <p:cNvPr id="25602" name="Picture 2" descr="https://i.pinimg.com/736x/79/bd/9a/79bd9a093ce8e31afe2632ebe29c5b3a.jpg"/>
          <p:cNvPicPr>
            <a:picLocks noChangeAspect="1" noChangeArrowheads="1"/>
          </p:cNvPicPr>
          <p:nvPr/>
        </p:nvPicPr>
        <p:blipFill>
          <a:blip r:embed="rId2" cstate="print"/>
          <a:srcRect/>
          <a:stretch>
            <a:fillRect/>
          </a:stretch>
        </p:blipFill>
        <p:spPr bwMode="auto">
          <a:xfrm>
            <a:off x="6553200" y="1905000"/>
            <a:ext cx="2357937" cy="3810000"/>
          </a:xfrm>
          <a:prstGeom prst="rect">
            <a:avLst/>
          </a:prstGeom>
          <a:noFill/>
        </p:spPr>
      </p:pic>
      <p:sp>
        <p:nvSpPr>
          <p:cNvPr id="6" name="TextBox 5"/>
          <p:cNvSpPr txBox="1"/>
          <p:nvPr/>
        </p:nvSpPr>
        <p:spPr>
          <a:xfrm>
            <a:off x="5410200" y="5791200"/>
            <a:ext cx="3733800" cy="646331"/>
          </a:xfrm>
          <a:prstGeom prst="rect">
            <a:avLst/>
          </a:prstGeom>
          <a:noFill/>
        </p:spPr>
        <p:txBody>
          <a:bodyPr wrap="square" rtlCol="0">
            <a:spAutoFit/>
          </a:bodyPr>
          <a:lstStyle/>
          <a:p>
            <a:r>
              <a:rPr lang="ru-RU" dirty="0">
                <a:solidFill>
                  <a:schemeClr val="accent6">
                    <a:lumMod val="75000"/>
                  </a:schemeClr>
                </a:solidFill>
              </a:rPr>
              <a:t>Анубис – бог смерти, погребальных ритуалов, «страж весов»</a:t>
            </a:r>
          </a:p>
        </p:txBody>
      </p:sp>
      <p:sp>
        <p:nvSpPr>
          <p:cNvPr id="8" name="TextBox 7"/>
          <p:cNvSpPr txBox="1"/>
          <p:nvPr/>
        </p:nvSpPr>
        <p:spPr>
          <a:xfrm>
            <a:off x="228600" y="5791200"/>
            <a:ext cx="3962400" cy="646331"/>
          </a:xfrm>
          <a:prstGeom prst="rect">
            <a:avLst/>
          </a:prstGeom>
          <a:noFill/>
        </p:spPr>
        <p:txBody>
          <a:bodyPr wrap="square" rtlCol="0">
            <a:spAutoFit/>
          </a:bodyPr>
          <a:lstStyle/>
          <a:p>
            <a:r>
              <a:rPr lang="ru-RU" dirty="0" err="1">
                <a:solidFill>
                  <a:schemeClr val="accent6">
                    <a:lumMod val="75000"/>
                  </a:schemeClr>
                </a:solidFill>
              </a:rPr>
              <a:t>Селкет</a:t>
            </a:r>
            <a:r>
              <a:rPr lang="ru-RU" dirty="0">
                <a:solidFill>
                  <a:schemeClr val="accent6">
                    <a:lumMod val="75000"/>
                  </a:schemeClr>
                </a:solidFill>
              </a:rPr>
              <a:t> – богиня-покровительница мертвых</a:t>
            </a:r>
          </a:p>
        </p:txBody>
      </p:sp>
      <p:pic>
        <p:nvPicPr>
          <p:cNvPr id="25605" name="Picture 5" descr="C:\Users\Zahar\OneDrive\Рабочий стол\Не подтверждено 463503.~"/>
          <p:cNvPicPr>
            <a:picLocks noChangeAspect="1" noChangeArrowheads="1"/>
          </p:cNvPicPr>
          <p:nvPr/>
        </p:nvPicPr>
        <p:blipFill>
          <a:blip r:embed="rId3" cstate="print"/>
          <a:srcRect/>
          <a:stretch>
            <a:fillRect/>
          </a:stretch>
        </p:blipFill>
        <p:spPr bwMode="auto">
          <a:xfrm>
            <a:off x="304800" y="2057400"/>
            <a:ext cx="2053010" cy="3581400"/>
          </a:xfrm>
          <a:prstGeom prst="rect">
            <a:avLst/>
          </a:prstGeom>
          <a:noFill/>
        </p:spPr>
      </p:pic>
      <p:pic>
        <p:nvPicPr>
          <p:cNvPr id="25606" name="Picture 6" descr="C:\Users\Zahar\OneDrive\Рабочий стол\DpZeWhHW4AAmjRx.jpg"/>
          <p:cNvPicPr>
            <a:picLocks noChangeAspect="1" noChangeArrowheads="1"/>
          </p:cNvPicPr>
          <p:nvPr/>
        </p:nvPicPr>
        <p:blipFill>
          <a:blip r:embed="rId4" cstate="print"/>
          <a:srcRect/>
          <a:stretch>
            <a:fillRect/>
          </a:stretch>
        </p:blipFill>
        <p:spPr bwMode="auto">
          <a:xfrm>
            <a:off x="3200400" y="2667000"/>
            <a:ext cx="2810263" cy="2514600"/>
          </a:xfrm>
          <a:prstGeom prst="rect">
            <a:avLst/>
          </a:prstGeom>
          <a:noFill/>
        </p:spPr>
      </p:pic>
      <p:sp>
        <p:nvSpPr>
          <p:cNvPr id="14" name="TextBox 13"/>
          <p:cNvSpPr txBox="1"/>
          <p:nvPr/>
        </p:nvSpPr>
        <p:spPr>
          <a:xfrm>
            <a:off x="2971800" y="5334000"/>
            <a:ext cx="3429000" cy="369332"/>
          </a:xfrm>
          <a:prstGeom prst="rect">
            <a:avLst/>
          </a:prstGeom>
          <a:noFill/>
        </p:spPr>
        <p:txBody>
          <a:bodyPr wrap="square" rtlCol="0">
            <a:spAutoFit/>
          </a:bodyPr>
          <a:lstStyle/>
          <a:p>
            <a:r>
              <a:rPr lang="ru-RU" dirty="0">
                <a:solidFill>
                  <a:schemeClr val="accent6">
                    <a:lumMod val="75000"/>
                  </a:schemeClr>
                </a:solidFill>
              </a:rPr>
              <a:t>Апис – священный бык</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00200" y="4648200"/>
            <a:ext cx="7924800" cy="762000"/>
          </a:xfrm>
        </p:spPr>
        <p:txBody>
          <a:bodyPr>
            <a:normAutofit/>
          </a:bodyPr>
          <a:lstStyle/>
          <a:p>
            <a:r>
              <a:rPr lang="ru-RU" sz="3600" dirty="0">
                <a:solidFill>
                  <a:schemeClr val="accent6">
                    <a:lumMod val="50000"/>
                  </a:schemeClr>
                </a:solidFill>
              </a:rPr>
              <a:t>Спасибо за внимание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1600200" y="990600"/>
            <a:ext cx="7543800" cy="2667000"/>
          </a:xfrm>
        </p:spPr>
        <p:txBody>
          <a:bodyPr>
            <a:normAutofit/>
          </a:bodyPr>
          <a:lstStyle/>
          <a:p>
            <a:pPr>
              <a:buFont typeface="Wingdings" pitchFamily="2" charset="2"/>
              <a:buChar char="v"/>
            </a:pPr>
            <a:r>
              <a:rPr lang="ru-RU" sz="2400" dirty="0"/>
              <a:t>Искусство </a:t>
            </a:r>
            <a:r>
              <a:rPr lang="ru-RU" sz="2400" dirty="0">
                <a:solidFill>
                  <a:schemeClr val="accent6">
                    <a:lumMod val="75000"/>
                  </a:schemeClr>
                </a:solidFill>
              </a:rPr>
              <a:t>Древнего Царства </a:t>
            </a:r>
            <a:r>
              <a:rPr lang="ru-RU" sz="2400" dirty="0"/>
              <a:t>(</a:t>
            </a:r>
            <a:r>
              <a:rPr lang="en-US" sz="2400" dirty="0"/>
              <a:t>XXXII </a:t>
            </a:r>
            <a:r>
              <a:rPr lang="ru-RU" sz="2400" dirty="0"/>
              <a:t>в. </a:t>
            </a:r>
            <a:r>
              <a:rPr lang="en-US" sz="2400" dirty="0"/>
              <a:t>– XXIV </a:t>
            </a:r>
            <a:r>
              <a:rPr lang="ru-RU" sz="2400" dirty="0"/>
              <a:t>в. до н.э.)</a:t>
            </a:r>
          </a:p>
          <a:p>
            <a:pPr>
              <a:buFont typeface="Wingdings" pitchFamily="2" charset="2"/>
              <a:buChar char="v"/>
            </a:pPr>
            <a:r>
              <a:rPr lang="ru-RU" sz="2400" dirty="0"/>
              <a:t>Искусство </a:t>
            </a:r>
            <a:r>
              <a:rPr lang="ru-RU" sz="2400" dirty="0">
                <a:solidFill>
                  <a:schemeClr val="accent6">
                    <a:lumMod val="75000"/>
                  </a:schemeClr>
                </a:solidFill>
              </a:rPr>
              <a:t>Среднего Царства </a:t>
            </a:r>
            <a:r>
              <a:rPr lang="ru-RU" sz="2400" dirty="0"/>
              <a:t>(</a:t>
            </a:r>
            <a:r>
              <a:rPr lang="en-US" sz="2400" dirty="0"/>
              <a:t>XXI</a:t>
            </a:r>
            <a:r>
              <a:rPr lang="ru-RU" sz="2400" dirty="0"/>
              <a:t> в. – </a:t>
            </a:r>
            <a:r>
              <a:rPr lang="en-US" sz="2400" dirty="0"/>
              <a:t>XVIII </a:t>
            </a:r>
            <a:r>
              <a:rPr lang="ru-RU" sz="2400" dirty="0"/>
              <a:t>в.до н.э.)</a:t>
            </a:r>
          </a:p>
          <a:p>
            <a:pPr>
              <a:buFont typeface="Wingdings" pitchFamily="2" charset="2"/>
              <a:buChar char="v"/>
            </a:pPr>
            <a:r>
              <a:rPr lang="ru-RU" sz="2400" dirty="0"/>
              <a:t>Искусство </a:t>
            </a:r>
            <a:r>
              <a:rPr lang="ru-RU" sz="2400" dirty="0">
                <a:solidFill>
                  <a:schemeClr val="accent6">
                    <a:lumMod val="75000"/>
                  </a:schemeClr>
                </a:solidFill>
              </a:rPr>
              <a:t>Нового Царства</a:t>
            </a:r>
            <a:r>
              <a:rPr lang="en-US" sz="2400" dirty="0">
                <a:solidFill>
                  <a:schemeClr val="accent6">
                    <a:lumMod val="75000"/>
                  </a:schemeClr>
                </a:solidFill>
              </a:rPr>
              <a:t> </a:t>
            </a:r>
            <a:r>
              <a:rPr lang="en-US" sz="2400" dirty="0"/>
              <a:t>(XVII</a:t>
            </a:r>
            <a:r>
              <a:rPr lang="ru-RU" sz="2400" dirty="0"/>
              <a:t> в. </a:t>
            </a:r>
            <a:r>
              <a:rPr lang="en-US" sz="2400" dirty="0"/>
              <a:t>–</a:t>
            </a:r>
            <a:r>
              <a:rPr lang="ru-RU" sz="2400" dirty="0"/>
              <a:t> </a:t>
            </a:r>
            <a:r>
              <a:rPr lang="en-US" sz="2400" dirty="0"/>
              <a:t>XI </a:t>
            </a:r>
            <a:r>
              <a:rPr lang="ru-RU" sz="2400" dirty="0"/>
              <a:t>в. До н. э.)</a:t>
            </a:r>
          </a:p>
        </p:txBody>
      </p:sp>
      <p:sp>
        <p:nvSpPr>
          <p:cNvPr id="3" name="Заголовок 2"/>
          <p:cNvSpPr>
            <a:spLocks noGrp="1"/>
          </p:cNvSpPr>
          <p:nvPr>
            <p:ph type="title"/>
          </p:nvPr>
        </p:nvSpPr>
        <p:spPr>
          <a:xfrm>
            <a:off x="1600200" y="0"/>
            <a:ext cx="7315200" cy="685800"/>
          </a:xfrm>
        </p:spPr>
        <p:txBody>
          <a:bodyPr>
            <a:normAutofit/>
          </a:bodyPr>
          <a:lstStyle/>
          <a:p>
            <a:r>
              <a:rPr lang="ru-RU" sz="3600" dirty="0">
                <a:solidFill>
                  <a:schemeClr val="tx1"/>
                </a:solidFill>
              </a:rPr>
              <a:t>Периоды искусства Древнего Египта</a:t>
            </a:r>
          </a:p>
        </p:txBody>
      </p:sp>
      <p:pic>
        <p:nvPicPr>
          <p:cNvPr id="1026" name="Picture 2" descr="https://proprikol.ru/wp-content/uploads/2021/01/kartinki-sfinks-v-egipte-42.jpg"/>
          <p:cNvPicPr>
            <a:picLocks noChangeAspect="1" noChangeArrowheads="1"/>
          </p:cNvPicPr>
          <p:nvPr/>
        </p:nvPicPr>
        <p:blipFill>
          <a:blip r:embed="rId2" cstate="print"/>
          <a:srcRect/>
          <a:stretch>
            <a:fillRect/>
          </a:stretch>
        </p:blipFill>
        <p:spPr bwMode="auto">
          <a:xfrm>
            <a:off x="1828800" y="2971800"/>
            <a:ext cx="3676609" cy="360620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0" y="533400"/>
            <a:ext cx="9144000" cy="5791200"/>
          </a:xfrm>
        </p:spPr>
        <p:txBody>
          <a:bodyPr>
            <a:normAutofit/>
          </a:bodyPr>
          <a:lstStyle/>
          <a:p>
            <a:r>
              <a:rPr lang="ru-RU" sz="1900" dirty="0"/>
              <a:t>С ранних времен ведущее положение в египетском искусстве занимала архитектура, основные монументальные сооружения: гробницы, царей и знати. Для их сооружения применялся камень, в то время как жилища «живых» строились из кирпича и дерева. По древним представлениям умерший также нуждается в доме и еде, как живой. Из этих убеждений родилось стремление сохранить тело умершего или хотя бы его голову. Также в гробницу ставили статуи умерших на замену в случае порчи тела. Считалось что душа может войти в нее и оживить, тем самым обеспечивалась посмертная жизнь человека.</a:t>
            </a:r>
          </a:p>
        </p:txBody>
      </p:sp>
      <p:sp>
        <p:nvSpPr>
          <p:cNvPr id="3" name="Заголовок 2"/>
          <p:cNvSpPr>
            <a:spLocks noGrp="1"/>
          </p:cNvSpPr>
          <p:nvPr>
            <p:ph type="title"/>
          </p:nvPr>
        </p:nvSpPr>
        <p:spPr>
          <a:xfrm>
            <a:off x="1447800" y="0"/>
            <a:ext cx="7315200" cy="685800"/>
          </a:xfrm>
        </p:spPr>
        <p:txBody>
          <a:bodyPr>
            <a:noAutofit/>
          </a:bodyPr>
          <a:lstStyle/>
          <a:p>
            <a:r>
              <a:rPr lang="ru-RU" sz="3600" dirty="0">
                <a:solidFill>
                  <a:schemeClr val="tx1"/>
                </a:solidFill>
              </a:rPr>
              <a:t>Гробницы</a:t>
            </a:r>
          </a:p>
        </p:txBody>
      </p:sp>
      <p:pic>
        <p:nvPicPr>
          <p:cNvPr id="15364" name="Picture 4" descr="https://2.bp.blogspot.com/-B5M1Bopy0aM/WWUXn5F88uI/AAAAAAAABzU/OvYPLCuvGgMGgMgMNTvtjj1Fyv89Hcp4ACLcBGAs/s1600/6950d281c27bf9824c7cb4a260c063c8.jpg"/>
          <p:cNvPicPr>
            <a:picLocks noChangeAspect="1" noChangeArrowheads="1"/>
          </p:cNvPicPr>
          <p:nvPr/>
        </p:nvPicPr>
        <p:blipFill>
          <a:blip r:embed="rId2" cstate="print"/>
          <a:srcRect/>
          <a:stretch>
            <a:fillRect/>
          </a:stretch>
        </p:blipFill>
        <p:spPr bwMode="auto">
          <a:xfrm>
            <a:off x="1752600" y="2895600"/>
            <a:ext cx="5278419" cy="3505200"/>
          </a:xfrm>
          <a:prstGeom prst="rect">
            <a:avLst/>
          </a:prstGeom>
          <a:noFill/>
        </p:spPr>
      </p:pic>
      <p:sp>
        <p:nvSpPr>
          <p:cNvPr id="7" name="TextBox 6"/>
          <p:cNvSpPr txBox="1"/>
          <p:nvPr/>
        </p:nvSpPr>
        <p:spPr>
          <a:xfrm>
            <a:off x="2286000" y="6324600"/>
            <a:ext cx="4267200" cy="369332"/>
          </a:xfrm>
          <a:prstGeom prst="rect">
            <a:avLst/>
          </a:prstGeom>
          <a:noFill/>
        </p:spPr>
        <p:txBody>
          <a:bodyPr wrap="square" rtlCol="0">
            <a:spAutoFit/>
          </a:bodyPr>
          <a:lstStyle/>
          <a:p>
            <a:r>
              <a:rPr lang="ru-RU" dirty="0">
                <a:solidFill>
                  <a:schemeClr val="accent6">
                    <a:lumMod val="75000"/>
                  </a:schemeClr>
                </a:solidFill>
              </a:rPr>
              <a:t>Погребальные предметы египтян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putidorogi-nn.ru/images/stories/afrika/egipet/dolina_carey_9.jpg"/>
          <p:cNvPicPr>
            <a:picLocks noChangeAspect="1" noChangeArrowheads="1"/>
          </p:cNvPicPr>
          <p:nvPr/>
        </p:nvPicPr>
        <p:blipFill>
          <a:blip r:embed="rId2" cstate="print"/>
          <a:srcRect/>
          <a:stretch>
            <a:fillRect/>
          </a:stretch>
        </p:blipFill>
        <p:spPr bwMode="auto">
          <a:xfrm>
            <a:off x="685800" y="914400"/>
            <a:ext cx="7779997" cy="5181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c.pics.livejournal.com/krisandr/47289181/4249362/4249362_original.jpg"/>
          <p:cNvPicPr>
            <a:picLocks noChangeAspect="1" noChangeArrowheads="1"/>
          </p:cNvPicPr>
          <p:nvPr/>
        </p:nvPicPr>
        <p:blipFill>
          <a:blip r:embed="rId2" cstate="print"/>
          <a:srcRect/>
          <a:stretch>
            <a:fillRect/>
          </a:stretch>
        </p:blipFill>
        <p:spPr bwMode="auto">
          <a:xfrm>
            <a:off x="1066800" y="685800"/>
            <a:ext cx="7086600" cy="531684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0" y="533400"/>
            <a:ext cx="9144000" cy="4038600"/>
          </a:xfrm>
        </p:spPr>
        <p:txBody>
          <a:bodyPr>
            <a:noAutofit/>
          </a:bodyPr>
          <a:lstStyle/>
          <a:p>
            <a:r>
              <a:rPr lang="ru-RU" sz="2000" dirty="0"/>
              <a:t>В результате развития формы могил и усыпальниц правителей архаичных времен появились </a:t>
            </a:r>
            <a:r>
              <a:rPr lang="ru-RU" sz="2000" dirty="0" err="1"/>
              <a:t>мастабы</a:t>
            </a:r>
            <a:r>
              <a:rPr lang="ru-RU" sz="2000" dirty="0"/>
              <a:t>. Это самый ранний тип гробниц фараонов периода Древнего царства. </a:t>
            </a:r>
          </a:p>
        </p:txBody>
      </p:sp>
      <p:sp>
        <p:nvSpPr>
          <p:cNvPr id="3" name="Заголовок 2"/>
          <p:cNvSpPr>
            <a:spLocks noGrp="1"/>
          </p:cNvSpPr>
          <p:nvPr>
            <p:ph type="title"/>
          </p:nvPr>
        </p:nvSpPr>
        <p:spPr>
          <a:xfrm>
            <a:off x="1447800" y="0"/>
            <a:ext cx="7315200" cy="685800"/>
          </a:xfrm>
        </p:spPr>
        <p:txBody>
          <a:bodyPr>
            <a:normAutofit/>
          </a:bodyPr>
          <a:lstStyle/>
          <a:p>
            <a:r>
              <a:rPr lang="ru-RU" sz="3600" dirty="0" err="1">
                <a:solidFill>
                  <a:schemeClr val="tx1"/>
                </a:solidFill>
              </a:rPr>
              <a:t>Мастаба</a:t>
            </a:r>
            <a:endParaRPr lang="ru-RU" sz="3600" dirty="0">
              <a:solidFill>
                <a:schemeClr val="tx1"/>
              </a:solidFill>
            </a:endParaRPr>
          </a:p>
        </p:txBody>
      </p:sp>
      <p:pic>
        <p:nvPicPr>
          <p:cNvPr id="18436" name="Picture 4" descr="https://jeanclaudegolvin.com/wp-content/uploads/2017/10/egypte-gizeh-pyramides-mastaba-jc-golvin.jpg"/>
          <p:cNvPicPr>
            <a:picLocks noChangeAspect="1" noChangeArrowheads="1"/>
          </p:cNvPicPr>
          <p:nvPr/>
        </p:nvPicPr>
        <p:blipFill>
          <a:blip r:embed="rId2" cstate="print"/>
          <a:srcRect/>
          <a:stretch>
            <a:fillRect/>
          </a:stretch>
        </p:blipFill>
        <p:spPr bwMode="auto">
          <a:xfrm>
            <a:off x="381000" y="1735074"/>
            <a:ext cx="6400800" cy="467715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0" y="533400"/>
            <a:ext cx="9144000" cy="685800"/>
          </a:xfrm>
        </p:spPr>
        <p:txBody>
          <a:bodyPr>
            <a:noAutofit/>
          </a:bodyPr>
          <a:lstStyle/>
          <a:p>
            <a:r>
              <a:rPr lang="ru-RU" sz="2000" dirty="0"/>
              <a:t>Около 2650 г.до н. э. по проекту архитектора </a:t>
            </a:r>
            <a:r>
              <a:rPr lang="ru-RU" sz="2000" dirty="0" err="1"/>
              <a:t>Имхотепа</a:t>
            </a:r>
            <a:r>
              <a:rPr lang="ru-RU" sz="2000" dirty="0"/>
              <a:t> была воздвигнута первая в истории человечества пирамида </a:t>
            </a:r>
            <a:r>
              <a:rPr lang="ru-RU" sz="2000" dirty="0" err="1"/>
              <a:t>Джосера</a:t>
            </a:r>
            <a:endParaRPr lang="ru-RU" sz="2000" dirty="0"/>
          </a:p>
        </p:txBody>
      </p:sp>
      <p:sp>
        <p:nvSpPr>
          <p:cNvPr id="3" name="Заголовок 2"/>
          <p:cNvSpPr>
            <a:spLocks noGrp="1"/>
          </p:cNvSpPr>
          <p:nvPr>
            <p:ph type="title"/>
          </p:nvPr>
        </p:nvSpPr>
        <p:spPr>
          <a:xfrm>
            <a:off x="1447800" y="0"/>
            <a:ext cx="7315200" cy="685800"/>
          </a:xfrm>
        </p:spPr>
        <p:txBody>
          <a:bodyPr>
            <a:normAutofit/>
          </a:bodyPr>
          <a:lstStyle/>
          <a:p>
            <a:r>
              <a:rPr lang="ru-RU" sz="3600" dirty="0">
                <a:solidFill>
                  <a:schemeClr val="tx1"/>
                </a:solidFill>
              </a:rPr>
              <a:t>Пирамиды</a:t>
            </a:r>
          </a:p>
        </p:txBody>
      </p:sp>
      <p:pic>
        <p:nvPicPr>
          <p:cNvPr id="19458" name="Picture 2" descr="https://haipovo.ru/wp-content/uploads/2021/02/original.jpg"/>
          <p:cNvPicPr>
            <a:picLocks noChangeAspect="1" noChangeArrowheads="1"/>
          </p:cNvPicPr>
          <p:nvPr/>
        </p:nvPicPr>
        <p:blipFill>
          <a:blip r:embed="rId2" cstate="print"/>
          <a:srcRect/>
          <a:stretch>
            <a:fillRect/>
          </a:stretch>
        </p:blipFill>
        <p:spPr bwMode="auto">
          <a:xfrm>
            <a:off x="1524000" y="2286000"/>
            <a:ext cx="5943600" cy="3962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lasspic.ru/wp-content/uploads/2019/08/35968/tropinka-v-pustyne-k-piramidam.jpg"/>
          <p:cNvPicPr>
            <a:picLocks noChangeAspect="1" noChangeArrowheads="1"/>
          </p:cNvPicPr>
          <p:nvPr/>
        </p:nvPicPr>
        <p:blipFill>
          <a:blip r:embed="rId2" cstate="print"/>
          <a:srcRect/>
          <a:stretch>
            <a:fillRect/>
          </a:stretch>
        </p:blipFill>
        <p:spPr bwMode="auto">
          <a:xfrm>
            <a:off x="609600" y="990600"/>
            <a:ext cx="8263466" cy="4876800"/>
          </a:xfrm>
          <a:prstGeom prst="rect">
            <a:avLst/>
          </a:prstGeom>
          <a:noFill/>
        </p:spPr>
      </p:pic>
      <p:sp>
        <p:nvSpPr>
          <p:cNvPr id="6" name="TextBox 5"/>
          <p:cNvSpPr txBox="1"/>
          <p:nvPr/>
        </p:nvSpPr>
        <p:spPr>
          <a:xfrm>
            <a:off x="6096000" y="228600"/>
            <a:ext cx="3429000" cy="523220"/>
          </a:xfrm>
          <a:prstGeom prst="rect">
            <a:avLst/>
          </a:prstGeom>
          <a:noFill/>
        </p:spPr>
        <p:txBody>
          <a:bodyPr wrap="square" rtlCol="0">
            <a:spAutoFit/>
          </a:bodyPr>
          <a:lstStyle/>
          <a:p>
            <a:r>
              <a:rPr lang="ru-RU" sz="2800" dirty="0"/>
              <a:t>Хеопс</a:t>
            </a:r>
          </a:p>
        </p:txBody>
      </p:sp>
      <p:cxnSp>
        <p:nvCxnSpPr>
          <p:cNvPr id="8" name="Прямая со стрелкой 7"/>
          <p:cNvCxnSpPr/>
          <p:nvPr/>
        </p:nvCxnSpPr>
        <p:spPr>
          <a:xfrm flipH="1">
            <a:off x="5486400" y="685800"/>
            <a:ext cx="762000" cy="1219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828800" y="228600"/>
            <a:ext cx="3124200" cy="523220"/>
          </a:xfrm>
          <a:prstGeom prst="rect">
            <a:avLst/>
          </a:prstGeom>
          <a:noFill/>
        </p:spPr>
        <p:txBody>
          <a:bodyPr wrap="square" rtlCol="0">
            <a:spAutoFit/>
          </a:bodyPr>
          <a:lstStyle/>
          <a:p>
            <a:r>
              <a:rPr lang="ru-RU" sz="2800" dirty="0" err="1"/>
              <a:t>Хефрен</a:t>
            </a:r>
            <a:endParaRPr lang="ru-RU" sz="2800" dirty="0"/>
          </a:p>
        </p:txBody>
      </p:sp>
      <p:cxnSp>
        <p:nvCxnSpPr>
          <p:cNvPr id="11" name="Прямая со стрелкой 10"/>
          <p:cNvCxnSpPr/>
          <p:nvPr/>
        </p:nvCxnSpPr>
        <p:spPr>
          <a:xfrm>
            <a:off x="2971800" y="762000"/>
            <a:ext cx="1447800" cy="1676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981200" y="6172200"/>
            <a:ext cx="1981200" cy="523220"/>
          </a:xfrm>
          <a:prstGeom prst="rect">
            <a:avLst/>
          </a:prstGeom>
          <a:noFill/>
        </p:spPr>
        <p:txBody>
          <a:bodyPr wrap="square" rtlCol="0">
            <a:spAutoFit/>
          </a:bodyPr>
          <a:lstStyle/>
          <a:p>
            <a:r>
              <a:rPr lang="ru-RU" sz="2800" dirty="0" err="1"/>
              <a:t>Микерин</a:t>
            </a:r>
            <a:endParaRPr lang="ru-RU" sz="2800" dirty="0"/>
          </a:p>
        </p:txBody>
      </p:sp>
      <p:cxnSp>
        <p:nvCxnSpPr>
          <p:cNvPr id="15" name="Прямая со стрелкой 14"/>
          <p:cNvCxnSpPr/>
          <p:nvPr/>
        </p:nvCxnSpPr>
        <p:spPr>
          <a:xfrm flipV="1">
            <a:off x="2895600" y="5410200"/>
            <a:ext cx="91440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a:spLocks noGrp="1"/>
          </p:cNvSpPr>
          <p:nvPr>
            <p:ph type="body" sz="half" idx="2"/>
          </p:nvPr>
        </p:nvSpPr>
        <p:spPr>
          <a:xfrm>
            <a:off x="0" y="304800"/>
            <a:ext cx="9144000" cy="6172200"/>
          </a:xfrm>
        </p:spPr>
        <p:txBody>
          <a:bodyPr>
            <a:noAutofit/>
          </a:bodyPr>
          <a:lstStyle/>
          <a:p>
            <a:r>
              <a:rPr lang="ru-RU" sz="2000" dirty="0"/>
              <a:t> Гигантские пирамиды складывались из огромных каменных блоков, обработанных так мастерски, что для их монтажа не требовалось добавление строительного раствора. Причем, кладка получалась настолько качественной, что между двумя соседними камнями невозможно было просунуть лезвие самого тонкого ножа.</a:t>
            </a:r>
          </a:p>
        </p:txBody>
      </p:sp>
      <p:pic>
        <p:nvPicPr>
          <p:cNvPr id="1028" name="Picture 4" descr="https://s0.tchkcdn.com/g-sgy3qwiJZilPr7MFo0ZFeA/17/201454/800x600/r/0/07.jpg"/>
          <p:cNvPicPr>
            <a:picLocks noChangeAspect="1" noChangeArrowheads="1"/>
          </p:cNvPicPr>
          <p:nvPr/>
        </p:nvPicPr>
        <p:blipFill>
          <a:blip r:embed="rId2" cstate="print"/>
          <a:srcRect/>
          <a:stretch>
            <a:fillRect/>
          </a:stretch>
        </p:blipFill>
        <p:spPr bwMode="auto">
          <a:xfrm>
            <a:off x="1524000" y="2286000"/>
            <a:ext cx="5689600" cy="4267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290</TotalTime>
  <Words>427</Words>
  <Application>Microsoft Office PowerPoint</Application>
  <PresentationFormat>Экран (4:3)</PresentationFormat>
  <Paragraphs>47</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Обычная</vt:lpstr>
      <vt:lpstr>Искусство Древнего Египта</vt:lpstr>
      <vt:lpstr>Периоды искусства Древнего Египта</vt:lpstr>
      <vt:lpstr>Гробницы</vt:lpstr>
      <vt:lpstr>Слайд 4</vt:lpstr>
      <vt:lpstr>Слайд 5</vt:lpstr>
      <vt:lpstr>Мастаба</vt:lpstr>
      <vt:lpstr>Пирамиды</vt:lpstr>
      <vt:lpstr>Слайд 8</vt:lpstr>
      <vt:lpstr>Слайд 9</vt:lpstr>
      <vt:lpstr>Скульптуры</vt:lpstr>
      <vt:lpstr>Слайд 11</vt:lpstr>
      <vt:lpstr>Рельефы</vt:lpstr>
      <vt:lpstr>Идеал красоты</vt:lpstr>
      <vt:lpstr>Архитектура</vt:lpstr>
      <vt:lpstr>Пантеон богов</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Лада Захарина</dc:creator>
  <cp:lastModifiedBy>avanesyan</cp:lastModifiedBy>
  <cp:revision>59</cp:revision>
  <dcterms:created xsi:type="dcterms:W3CDTF">2021-09-08T16:03:52Z</dcterms:created>
  <dcterms:modified xsi:type="dcterms:W3CDTF">2021-11-12T07:01:05Z</dcterms:modified>
</cp:coreProperties>
</file>