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7" r:id="rId3"/>
    <p:sldId id="295" r:id="rId4"/>
    <p:sldId id="293" r:id="rId5"/>
    <p:sldId id="298" r:id="rId6"/>
    <p:sldId id="264" r:id="rId7"/>
    <p:sldId id="299" r:id="rId8"/>
    <p:sldId id="294" r:id="rId9"/>
    <p:sldId id="301" r:id="rId10"/>
    <p:sldId id="263" r:id="rId11"/>
    <p:sldId id="259" r:id="rId12"/>
    <p:sldId id="260" r:id="rId13"/>
    <p:sldId id="265" r:id="rId14"/>
    <p:sldId id="266" r:id="rId15"/>
    <p:sldId id="269" r:id="rId16"/>
    <p:sldId id="270" r:id="rId17"/>
    <p:sldId id="271" r:id="rId18"/>
    <p:sldId id="300" r:id="rId19"/>
    <p:sldId id="292" r:id="rId20"/>
    <p:sldId id="257" r:id="rId21"/>
    <p:sldId id="258" r:id="rId22"/>
    <p:sldId id="276" r:id="rId23"/>
    <p:sldId id="272" r:id="rId24"/>
    <p:sldId id="277" r:id="rId25"/>
    <p:sldId id="273" r:id="rId26"/>
    <p:sldId id="278" r:id="rId27"/>
    <p:sldId id="274" r:id="rId28"/>
    <p:sldId id="279" r:id="rId29"/>
    <p:sldId id="275" r:id="rId30"/>
    <p:sldId id="302" r:id="rId31"/>
    <p:sldId id="303" r:id="rId32"/>
    <p:sldId id="291" r:id="rId33"/>
    <p:sldId id="262" r:id="rId34"/>
    <p:sldId id="261" r:id="rId35"/>
    <p:sldId id="280" r:id="rId36"/>
    <p:sldId id="281" r:id="rId37"/>
    <p:sldId id="282" r:id="rId38"/>
    <p:sldId id="305" r:id="rId39"/>
    <p:sldId id="290" r:id="rId40"/>
    <p:sldId id="283" r:id="rId41"/>
    <p:sldId id="284" r:id="rId42"/>
    <p:sldId id="286" r:id="rId43"/>
    <p:sldId id="287" r:id="rId44"/>
    <p:sldId id="288" r:id="rId45"/>
    <p:sldId id="289" r:id="rId46"/>
    <p:sldId id="306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Гостиница – налогоплательщик, </a:t>
          </a:r>
        </a:p>
        <a:p>
          <a:r>
            <a:rPr lang="ru-RU" sz="2500" dirty="0" smtClean="0"/>
            <a:t>а налоги – доходы государства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D2A855-2853-4A3F-8E47-44498BA5FD40}" type="presOf" srcId="{4AE2D037-07FB-4467-A164-E85381446DFF}" destId="{697049D5-4B80-4BC1-9B62-EE348E1AEE98}" srcOrd="0" destOrd="0" presId="urn:microsoft.com/office/officeart/2005/8/layout/hProcess9"/>
    <dgm:cxn modelId="{5A131C8F-AA2F-4F63-A1C6-21B7E5ABBA65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C68694E6-62C5-47F5-A6D6-AA8567A99BA0}" type="presParOf" srcId="{A66AF184-5020-423E-B778-3CE2836E56FA}" destId="{4FCEEE69-CA17-4004-8095-4498CDF8419D}" srcOrd="0" destOrd="0" presId="urn:microsoft.com/office/officeart/2005/8/layout/hProcess9"/>
    <dgm:cxn modelId="{27D14638-032A-41DC-A491-3CB252E91676}" type="presParOf" srcId="{A66AF184-5020-423E-B778-3CE2836E56FA}" destId="{2D2DDC3E-F1F7-4821-A2A5-767B98927C07}" srcOrd="1" destOrd="0" presId="urn:microsoft.com/office/officeart/2005/8/layout/hProcess9"/>
    <dgm:cxn modelId="{9D8B9A68-4361-435B-B013-0C39B12E543A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err="1" smtClean="0"/>
            <a:t>Ресепшн</a:t>
          </a:r>
          <a:r>
            <a:rPr lang="ru-RU" sz="2500" dirty="0" smtClean="0"/>
            <a:t>, касса гостиницы, отдел закупок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1BCE7E-9C4E-4E10-ABF5-188996B73FFA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06D3E8E8-9F1E-4D05-8D7A-52791115D1A5}" type="presOf" srcId="{4AE2D037-07FB-4467-A164-E85381446DFF}" destId="{697049D5-4B80-4BC1-9B62-EE348E1AEE98}" srcOrd="0" destOrd="0" presId="urn:microsoft.com/office/officeart/2005/8/layout/hProcess9"/>
    <dgm:cxn modelId="{013F2AD0-90BD-46AF-B9E5-0121E7144428}" type="presParOf" srcId="{A66AF184-5020-423E-B778-3CE2836E56FA}" destId="{4FCEEE69-CA17-4004-8095-4498CDF8419D}" srcOrd="0" destOrd="0" presId="urn:microsoft.com/office/officeart/2005/8/layout/hProcess9"/>
    <dgm:cxn modelId="{86B4600C-E3BD-48C5-A6E2-8C196F0D4355}" type="presParOf" srcId="{A66AF184-5020-423E-B778-3CE2836E56FA}" destId="{2D2DDC3E-F1F7-4821-A2A5-767B98927C07}" srcOrd="1" destOrd="0" presId="urn:microsoft.com/office/officeart/2005/8/layout/hProcess9"/>
    <dgm:cxn modelId="{36C11C93-77F4-40EE-A40D-C372825CEBAA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Директор, </a:t>
          </a:r>
        </a:p>
        <a:p>
          <a:r>
            <a:rPr lang="ru-RU" sz="2500" dirty="0" smtClean="0"/>
            <a:t>главный бухгалтер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232F8E-BB71-4C00-9865-C076BE64CE62}" type="presOf" srcId="{4AE2D037-07FB-4467-A164-E85381446DFF}" destId="{697049D5-4B80-4BC1-9B62-EE348E1AEE98}" srcOrd="0" destOrd="0" presId="urn:microsoft.com/office/officeart/2005/8/layout/hProcess9"/>
    <dgm:cxn modelId="{09306FD2-65FE-488C-8972-00FEA437B6D5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6C2D8193-0E7E-41AE-9738-D71CC9B89784}" type="presParOf" srcId="{A66AF184-5020-423E-B778-3CE2836E56FA}" destId="{4FCEEE69-CA17-4004-8095-4498CDF8419D}" srcOrd="0" destOrd="0" presId="urn:microsoft.com/office/officeart/2005/8/layout/hProcess9"/>
    <dgm:cxn modelId="{DDC735A7-9661-4DB3-8507-C998FABD58DA}" type="presParOf" srcId="{A66AF184-5020-423E-B778-3CE2836E56FA}" destId="{2D2DDC3E-F1F7-4821-A2A5-767B98927C07}" srcOrd="1" destOrd="0" presId="urn:microsoft.com/office/officeart/2005/8/layout/hProcess9"/>
    <dgm:cxn modelId="{75B17DB3-6A0C-4AC0-B6AF-D5F526C81432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Номерной фонд, служба питания, торговые площади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4B8A51-EA8F-4DC4-99AA-84E5EE7E1A43}" type="presOf" srcId="{4AE2D037-07FB-4467-A164-E85381446DFF}" destId="{697049D5-4B80-4BC1-9B62-EE348E1AEE98}" srcOrd="0" destOrd="0" presId="urn:microsoft.com/office/officeart/2005/8/layout/hProcess9"/>
    <dgm:cxn modelId="{CDB3838D-94AA-4CA4-BDA9-746B001F20C8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B0EBF9AE-8C34-4280-86F6-971D6CF1CD2D}" type="presParOf" srcId="{A66AF184-5020-423E-B778-3CE2836E56FA}" destId="{4FCEEE69-CA17-4004-8095-4498CDF8419D}" srcOrd="0" destOrd="0" presId="urn:microsoft.com/office/officeart/2005/8/layout/hProcess9"/>
    <dgm:cxn modelId="{E54540FD-3AC9-45AA-8B9F-E8B6201C28C4}" type="presParOf" srcId="{A66AF184-5020-423E-B778-3CE2836E56FA}" destId="{2D2DDC3E-F1F7-4821-A2A5-767B98927C07}" srcOrd="1" destOrd="0" presId="urn:microsoft.com/office/officeart/2005/8/layout/hProcess9"/>
    <dgm:cxn modelId="{85040053-593E-484D-9981-5FF4CFAB121F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Служба питания, служба снабжения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1C0A4A-FD1B-4CAA-B880-36EE33018A1A}" type="presOf" srcId="{4AE2D037-07FB-4467-A164-E85381446DFF}" destId="{697049D5-4B80-4BC1-9B62-EE348E1AEE98}" srcOrd="0" destOrd="0" presId="urn:microsoft.com/office/officeart/2005/8/layout/hProcess9"/>
    <dgm:cxn modelId="{E4DE2A28-A330-4AA6-8B6D-590571712B76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E8E5E8EE-8EEA-4EEC-A75C-D7904D73E000}" type="presParOf" srcId="{A66AF184-5020-423E-B778-3CE2836E56FA}" destId="{4FCEEE69-CA17-4004-8095-4498CDF8419D}" srcOrd="0" destOrd="0" presId="urn:microsoft.com/office/officeart/2005/8/layout/hProcess9"/>
    <dgm:cxn modelId="{3AF12E39-2EB8-4789-A65C-9CA1662DD896}" type="presParOf" srcId="{A66AF184-5020-423E-B778-3CE2836E56FA}" destId="{2D2DDC3E-F1F7-4821-A2A5-767B98927C07}" srcOrd="1" destOrd="0" presId="urn:microsoft.com/office/officeart/2005/8/layout/hProcess9"/>
    <dgm:cxn modelId="{3E0F7522-E44C-4626-BD29-724D892CA0FE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Бюджет продаж, бюджет операционных расходов, бюджет прямых затрат 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 custLinFactNeighborX="-948" custLinFactNeighborY="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3225B3-1A8D-473B-AD35-5478E0A1483A}" type="presOf" srcId="{F86D6F61-FBB4-410A-9A90-DD263CABC52D}" destId="{A66AF184-5020-423E-B778-3CE2836E56FA}" srcOrd="0" destOrd="0" presId="urn:microsoft.com/office/officeart/2005/8/layout/hProcess9"/>
    <dgm:cxn modelId="{623800CE-563A-48B1-A176-075AE75C67A8}" type="presOf" srcId="{4AE2D037-07FB-4467-A164-E85381446DFF}" destId="{697049D5-4B80-4BC1-9B62-EE348E1AEE98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6D8B946A-B083-4F4D-A298-78C647580E38}" type="presParOf" srcId="{A66AF184-5020-423E-B778-3CE2836E56FA}" destId="{4FCEEE69-CA17-4004-8095-4498CDF8419D}" srcOrd="0" destOrd="0" presId="urn:microsoft.com/office/officeart/2005/8/layout/hProcess9"/>
    <dgm:cxn modelId="{B0E74007-559F-446E-8EA8-716C9C554D62}" type="presParOf" srcId="{A66AF184-5020-423E-B778-3CE2836E56FA}" destId="{2D2DDC3E-F1F7-4821-A2A5-767B98927C07}" srcOrd="1" destOrd="0" presId="urn:microsoft.com/office/officeart/2005/8/layout/hProcess9"/>
    <dgm:cxn modelId="{E4F3618C-CDD3-4FA0-B0B7-5AFF99FCA633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6D6F61-FBB4-410A-9A90-DD263CABC5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AE2D037-07FB-4467-A164-E85381446DFF}">
      <dgm:prSet phldrT="[Текст]" custT="1"/>
      <dgm:spPr/>
      <dgm:t>
        <a:bodyPr/>
        <a:lstStyle/>
        <a:p>
          <a:r>
            <a:rPr lang="ru-RU" sz="2500" dirty="0" smtClean="0"/>
            <a:t>Коэффициент загрузки</a:t>
          </a:r>
          <a:endParaRPr lang="ru-RU" sz="2500" dirty="0"/>
        </a:p>
      </dgm:t>
    </dgm:pt>
    <dgm:pt modelId="{E76A0B63-C318-4331-B76E-D040B61FD446}" type="parTrans" cxnId="{DB9A967D-6E99-42EC-B114-5AC6A1901C6E}">
      <dgm:prSet/>
      <dgm:spPr/>
      <dgm:t>
        <a:bodyPr/>
        <a:lstStyle/>
        <a:p>
          <a:endParaRPr lang="ru-RU"/>
        </a:p>
      </dgm:t>
    </dgm:pt>
    <dgm:pt modelId="{6A7F5D96-1845-4337-B465-6F6E112C2C14}" type="sibTrans" cxnId="{DB9A967D-6E99-42EC-B114-5AC6A1901C6E}">
      <dgm:prSet/>
      <dgm:spPr/>
      <dgm:t>
        <a:bodyPr/>
        <a:lstStyle/>
        <a:p>
          <a:endParaRPr lang="ru-RU"/>
        </a:p>
      </dgm:t>
    </dgm:pt>
    <dgm:pt modelId="{A66AF184-5020-423E-B778-3CE2836E56FA}" type="pres">
      <dgm:prSet presAssocID="{F86D6F61-FBB4-410A-9A90-DD263CABC52D}" presName="CompostProcess" presStyleCnt="0">
        <dgm:presLayoutVars>
          <dgm:dir/>
          <dgm:resizeHandles val="exact"/>
        </dgm:presLayoutVars>
      </dgm:prSet>
      <dgm:spPr/>
    </dgm:pt>
    <dgm:pt modelId="{4FCEEE69-CA17-4004-8095-4498CDF8419D}" type="pres">
      <dgm:prSet presAssocID="{F86D6F61-FBB4-410A-9A90-DD263CABC52D}" presName="arrow" presStyleLbl="bgShp" presStyleIdx="0" presStyleCnt="1"/>
      <dgm:spPr/>
    </dgm:pt>
    <dgm:pt modelId="{2D2DDC3E-F1F7-4821-A2A5-767B98927C07}" type="pres">
      <dgm:prSet presAssocID="{F86D6F61-FBB4-410A-9A90-DD263CABC52D}" presName="linearProcess" presStyleCnt="0"/>
      <dgm:spPr/>
    </dgm:pt>
    <dgm:pt modelId="{697049D5-4B80-4BC1-9B62-EE348E1AEE98}" type="pres">
      <dgm:prSet presAssocID="{4AE2D037-07FB-4467-A164-E85381446DFF}" presName="textNode" presStyleLbl="node1" presStyleIdx="0" presStyleCnt="1" custLinFactNeighborX="-948" custLinFactNeighborY="1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6C1D0D-9E3B-462C-8E23-8D2975A5F810}" type="presOf" srcId="{4AE2D037-07FB-4467-A164-E85381446DFF}" destId="{697049D5-4B80-4BC1-9B62-EE348E1AEE98}" srcOrd="0" destOrd="0" presId="urn:microsoft.com/office/officeart/2005/8/layout/hProcess9"/>
    <dgm:cxn modelId="{5893C645-FAA5-4CF9-8B73-6C7485F14A8F}" type="presOf" srcId="{F86D6F61-FBB4-410A-9A90-DD263CABC52D}" destId="{A66AF184-5020-423E-B778-3CE2836E56FA}" srcOrd="0" destOrd="0" presId="urn:microsoft.com/office/officeart/2005/8/layout/hProcess9"/>
    <dgm:cxn modelId="{DB9A967D-6E99-42EC-B114-5AC6A1901C6E}" srcId="{F86D6F61-FBB4-410A-9A90-DD263CABC52D}" destId="{4AE2D037-07FB-4467-A164-E85381446DFF}" srcOrd="0" destOrd="0" parTransId="{E76A0B63-C318-4331-B76E-D040B61FD446}" sibTransId="{6A7F5D96-1845-4337-B465-6F6E112C2C14}"/>
    <dgm:cxn modelId="{3ED2A5B2-6042-4E94-9D30-B51856A4A2E9}" type="presParOf" srcId="{A66AF184-5020-423E-B778-3CE2836E56FA}" destId="{4FCEEE69-CA17-4004-8095-4498CDF8419D}" srcOrd="0" destOrd="0" presId="urn:microsoft.com/office/officeart/2005/8/layout/hProcess9"/>
    <dgm:cxn modelId="{A0EBF392-6F6C-4047-BC8E-D93B9B483091}" type="presParOf" srcId="{A66AF184-5020-423E-B778-3CE2836E56FA}" destId="{2D2DDC3E-F1F7-4821-A2A5-767B98927C07}" srcOrd="1" destOrd="0" presId="urn:microsoft.com/office/officeart/2005/8/layout/hProcess9"/>
    <dgm:cxn modelId="{EED966A9-5321-4194-8B73-7EE8D25A490B}" type="presParOf" srcId="{2D2DDC3E-F1F7-4821-A2A5-767B98927C07}" destId="{697049D5-4B80-4BC1-9B62-EE348E1AEE9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1275891" y="842493"/>
          <a:ext cx="5225080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Гостиница – налогоплательщик,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а налоги – доходы государства</a:t>
          </a:r>
          <a:endParaRPr lang="ru-RU" sz="2500" kern="1200" dirty="0"/>
        </a:p>
      </dsp:txBody>
      <dsp:txXfrm>
        <a:off x="1275891" y="842493"/>
        <a:ext cx="5225080" cy="11233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1786248" y="842493"/>
          <a:ext cx="4204367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Ресепшн</a:t>
          </a:r>
          <a:r>
            <a:rPr lang="ru-RU" sz="2500" kern="1200" dirty="0" smtClean="0"/>
            <a:t>, касса гостиницы, отдел закупок</a:t>
          </a:r>
          <a:endParaRPr lang="ru-RU" sz="2500" kern="1200" dirty="0"/>
        </a:p>
      </dsp:txBody>
      <dsp:txXfrm>
        <a:off x="1786248" y="842493"/>
        <a:ext cx="4204367" cy="11233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2296605" y="842493"/>
          <a:ext cx="3183653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Директор,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главный бухгалтер</a:t>
          </a:r>
          <a:endParaRPr lang="ru-RU" sz="2500" kern="1200" dirty="0"/>
        </a:p>
      </dsp:txBody>
      <dsp:txXfrm>
        <a:off x="2296605" y="842493"/>
        <a:ext cx="3183653" cy="112332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1616129" y="842493"/>
          <a:ext cx="4544604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Номерной фонд, служба питания, торговые площади</a:t>
          </a:r>
          <a:endParaRPr lang="ru-RU" sz="2500" kern="1200" dirty="0"/>
        </a:p>
      </dsp:txBody>
      <dsp:txXfrm>
        <a:off x="1616129" y="842493"/>
        <a:ext cx="4544604" cy="112332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2296605" y="842493"/>
          <a:ext cx="3183653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Служба питания, служба снабжения</a:t>
          </a:r>
          <a:endParaRPr lang="ru-RU" sz="2500" kern="1200" dirty="0"/>
        </a:p>
      </dsp:txBody>
      <dsp:txXfrm>
        <a:off x="2296605" y="842493"/>
        <a:ext cx="3183653" cy="112332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619652" y="864095"/>
          <a:ext cx="6415912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Бюджет продаж, бюджет операционных расходов, бюджет прямых затрат </a:t>
          </a:r>
          <a:endParaRPr lang="ru-RU" sz="2500" kern="1200" dirty="0"/>
        </a:p>
      </dsp:txBody>
      <dsp:txXfrm>
        <a:off x="619652" y="864095"/>
        <a:ext cx="6415912" cy="112332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EEE69-CA17-4004-8095-4498CDF8419D}">
      <dsp:nvSpPr>
        <dsp:cNvPr id="0" name=""/>
        <dsp:cNvSpPr/>
      </dsp:nvSpPr>
      <dsp:spPr>
        <a:xfrm>
          <a:off x="583264" y="0"/>
          <a:ext cx="6610334" cy="28083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049D5-4B80-4BC1-9B62-EE348E1AEE98}">
      <dsp:nvSpPr>
        <dsp:cNvPr id="0" name=""/>
        <dsp:cNvSpPr/>
      </dsp:nvSpPr>
      <dsp:spPr>
        <a:xfrm>
          <a:off x="2613112" y="864095"/>
          <a:ext cx="2503178" cy="1123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Коэффициент загрузки</a:t>
          </a:r>
          <a:endParaRPr lang="ru-RU" sz="2500" kern="1200" dirty="0"/>
        </a:p>
      </dsp:txBody>
      <dsp:txXfrm>
        <a:off x="2613112" y="864095"/>
        <a:ext cx="2503178" cy="1123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ED4748-A8EF-45A2-AA7A-70CB4A19261C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A80214-FFBB-4AFF-8AE7-42A8008479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g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g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gi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4.gi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150304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Тема: «финансовые ресурсы предприятия»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Анализ имущественного положения предприятия. Анализ финансовых результатов предприятия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Финансовый менеджмент отеля начинается с эффективной </a:t>
            </a:r>
            <a:r>
              <a:rPr lang="ru-RU" b="1" dirty="0" smtClean="0"/>
              <a:t>организационной структуры управления</a:t>
            </a:r>
            <a:r>
              <a:rPr lang="ru-RU" dirty="0" smtClean="0"/>
              <a:t>, в которой четко выстроены коммуникации между подразделениями. </a:t>
            </a:r>
          </a:p>
          <a:p>
            <a:pPr algn="just"/>
            <a:r>
              <a:rPr lang="ru-RU" dirty="0" smtClean="0"/>
              <a:t>Слаженность работы в коллективе влияет на построение бизнес-процессов внутри компании. </a:t>
            </a:r>
          </a:p>
          <a:p>
            <a:pPr algn="just"/>
            <a:r>
              <a:rPr lang="ru-RU" b="1" dirty="0" smtClean="0"/>
              <a:t>В организационной структуре управления финансами  отеля </a:t>
            </a:r>
            <a:r>
              <a:rPr lang="ru-RU" dirty="0" smtClean="0"/>
              <a:t>задействованы: генеральный директор отеля или управляющий, финансовый директор или, если его нет, главный бухгалтер. </a:t>
            </a:r>
            <a:r>
              <a:rPr lang="ru-RU" i="1" dirty="0" smtClean="0"/>
              <a:t>Для больших гостиниц с номерным фондом более 100 номеров, финансовый директор действительно необходим</a:t>
            </a:r>
            <a:r>
              <a:rPr lang="ru-RU" dirty="0" smtClean="0"/>
              <a:t>. Когда мы  говорим о небольших отелях, в которых есть только главный бухгалтер и управляющий, финансовый менеджмент будут осуществлять они.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Организационная структура гостиницы</a:t>
            </a:r>
            <a:endParaRPr lang="ru-RU" sz="24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7056582" cy="4854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Главные функциональные обязанности сотрудников финансовой службы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1772816"/>
          <a:ext cx="850424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304256"/>
                <a:gridCol w="1769668"/>
                <a:gridCol w="2126060"/>
              </a:tblGrid>
              <a:tr h="370840"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 smtClean="0"/>
                        <a:t>Финансовый директор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 smtClean="0"/>
                        <a:t>Главный бухгалтер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 smtClean="0"/>
                        <a:t>Финансовый менеджер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 smtClean="0"/>
                        <a:t>Начальник планового отдела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/>
                        <a:t>-Несение полной ответственности за управление финансами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/>
                        <a:t>-Формирование финансовой стратегии и политики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/>
                        <a:t>-Руководство работой бухгалтерии, финансового и планового отделов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/>
                        <a:t>-Констатация финансовых итогов .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/>
                        <a:t>-Выработка рекомендаций высшему руководству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600" dirty="0" smtClean="0"/>
                        <a:t>-Разработка учетной политики.</a:t>
                      </a:r>
                    </a:p>
                    <a:p>
                      <a:pPr marL="0" indent="0"/>
                      <a:r>
                        <a:rPr lang="ru-RU" sz="1600" dirty="0" smtClean="0"/>
                        <a:t>-Адекватное отражение в учете хозяйственных операций фирмы </a:t>
                      </a:r>
                    </a:p>
                    <a:p>
                      <a:pPr marL="0" indent="0"/>
                      <a:r>
                        <a:rPr lang="ru-RU" sz="1600" dirty="0" smtClean="0"/>
                        <a:t>-Представление данных учета внутренним и внешним пользователям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600" dirty="0" smtClean="0"/>
                        <a:t>-Осуществление текущего управления финансами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600" dirty="0" smtClean="0"/>
                        <a:t>-Планирование хозяйственной деятельности гостиницы.</a:t>
                      </a:r>
                    </a:p>
                    <a:p>
                      <a:pPr marL="0" indent="0"/>
                      <a:r>
                        <a:rPr lang="ru-RU" sz="1600" dirty="0" smtClean="0"/>
                        <a:t>-Анализ производственных аспектов деятельности. </a:t>
                      </a:r>
                    </a:p>
                    <a:p>
                      <a:pPr marL="0" indent="0"/>
                      <a:r>
                        <a:rPr lang="ru-RU" sz="1600" dirty="0" smtClean="0"/>
                        <a:t>-Подготовка статистической отчетности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Типовая структура  финансовой службы гостиницы</a:t>
            </a:r>
            <a:endParaRPr lang="ru-RU" sz="2400" dirty="0"/>
          </a:p>
        </p:txBody>
      </p:sp>
      <p:pic>
        <p:nvPicPr>
          <p:cNvPr id="20524" name="Picture 4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119" y="1627187"/>
            <a:ext cx="84772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Закрепление основных функций финансового менеджмента за службами гостиницы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111"/>
                <a:gridCol w="2232248"/>
                <a:gridCol w="2251821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и учет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Бухгалтерия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расчетных операций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Упорядочение налогообложения</a:t>
                      </a:r>
                    </a:p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Обслуживание безналичных расчетов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Учет доходов и расходов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бухгалтерского учета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отклонений и несоответствий в финансовых потоках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Учет дебиторской и кредиторской задолженности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внутренней документации по финансовым показателям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Закрепление основных функций финансового менеджмента за службами гостиницы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23528" y="476672"/>
          <a:ext cx="850424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111"/>
                <a:gridCol w="2232248"/>
                <a:gridCol w="2251821"/>
                <a:gridCol w="21260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и учет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Служба приема и размещения, служба ресторанов и баров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Изучение параметров, характеристик и особенностей пакета услуг работникам службы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Информирование гостей о разработке нового продукта (услуги)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 предварительных заказов</a:t>
                      </a:r>
                      <a:endParaRPr kumimoji="0" lang="ru-RU" sz="1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продаж по предварительным заявкам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Кассовое обслуживание реализации пакета за наличный расчет в гостинице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внутренних информационных потоков  в процессе предоставления услуг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движения информационных потоков в процессе обслуживания, учет замечаний и пожеланий потребителей услуг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Сопоставление параметров плановых и фактических объемов финансовых потоков</a:t>
                      </a:r>
                      <a:endParaRPr kumimoji="0" lang="ru-RU" sz="17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Закрепление основных функций финансового менеджмента за службами гостиницы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404665"/>
          <a:ext cx="8964487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620"/>
                <a:gridCol w="2353057"/>
                <a:gridCol w="2481778"/>
                <a:gridCol w="2133032"/>
              </a:tblGrid>
              <a:tr h="781783"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и учет</a:t>
                      </a:r>
                      <a:endParaRPr lang="ru-RU" sz="1700" dirty="0"/>
                    </a:p>
                  </a:txBody>
                  <a:tcPr/>
                </a:tc>
              </a:tr>
              <a:tr h="5122872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Отдел продаж и маркетинга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Исследование особенностей 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конгрессно-выставочной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деятельности.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Прогноз количества туристов.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Анализ требований потребителей к параметрам услуг.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Определение параметров и характеристик услуг.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Установление цен на услуги.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 объемов продаж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Использование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коммуникационных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каналов информирования рынка о новых услугах.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Определение основных направлений политики маркетинга.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Применение маркетинговых инструментов для воздействия на финансовые потоки.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Оформление договоров и соглашений.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Ведение статистики продаж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Ведение БД по корпоративным клиентам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Коррекция параметров услуги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Мониторинг соответствия параметров пакета услуг стандартам обслуживания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обратной связи по результатам обслуживания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Закрепление основных функций финансового менеджмента за службами гостиницы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23528" y="476672"/>
          <a:ext cx="8504240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111"/>
                <a:gridCol w="2232248"/>
                <a:gridCol w="2066329"/>
                <a:gridCol w="2311552"/>
              </a:tblGrid>
              <a:tr h="901496"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движения </a:t>
                      </a:r>
                      <a:r>
                        <a:rPr kumimoji="0" lang="ru-RU" sz="17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ресурсопотоков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и учет</a:t>
                      </a:r>
                      <a:endParaRPr lang="ru-RU" sz="1700" dirty="0"/>
                    </a:p>
                  </a:txBody>
                  <a:tcPr/>
                </a:tc>
              </a:tr>
              <a:tr h="5219184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Планово-экономический отдел, аналитический центр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 себестоимости услуг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объема доходов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потребности в трудовых и финансовых ресурсах для разработки и реализации услуг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возможных рисков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финансового учета по параметрам услуг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Анализ предпочтений потребителей услуг.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Отслеживание отклонений в плановых показателях себестоимости, дохода, уровня риска и т.п.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Подготовка рекомендаций для отдела продаж по особенностям работы с услугой на основе полученных данных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Как вы думаете, кто несет в первую очередь полную ответственность для финансовое состояние гостиницы?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208912" cy="1673225"/>
          </a:xfrm>
        </p:spPr>
        <p:txBody>
          <a:bodyPr>
            <a:noAutofit/>
          </a:bodyPr>
          <a:lstStyle/>
          <a:p>
            <a:r>
              <a:rPr lang="ru-RU" sz="2800" dirty="0" smtClean="0"/>
              <a:t>Центры финансовой ответственности гостиничного предприятия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занятия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3816424" cy="5105400"/>
          </a:xfrm>
        </p:spPr>
        <p:txBody>
          <a:bodyPr>
            <a:normAutofit/>
          </a:bodyPr>
          <a:lstStyle/>
          <a:p>
            <a:r>
              <a:rPr lang="ru-RU" dirty="0" smtClean="0"/>
              <a:t>ознакомление студентов с критериями и показателями, характеризующими имущественное положение, а также финансовые результаты гостиницы.</a:t>
            </a:r>
            <a:endParaRPr lang="ru-RU" dirty="0"/>
          </a:p>
        </p:txBody>
      </p:sp>
      <p:pic>
        <p:nvPicPr>
          <p:cNvPr id="1026" name="Picture 2" descr="http://vestinn.ru/upload/iblock/33f/finansy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976362">
            <a:off x="4081141" y="2144472"/>
            <a:ext cx="4387407" cy="29400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</a:rPr>
              <a:t>ФИНАНСОВАЯ СТРУКТУРА ОТЕЛЯ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Основная задача менеджмента отеля – управление доходностью компании.</a:t>
            </a:r>
          </a:p>
          <a:p>
            <a:endParaRPr lang="ru-RU" sz="2400" dirty="0" smtClean="0"/>
          </a:p>
          <a:p>
            <a:r>
              <a:rPr lang="ru-RU" sz="2400" dirty="0" smtClean="0"/>
              <a:t>В финансовую структуру отеля входят центры финансовой ответственности (ЦФО).</a:t>
            </a:r>
          </a:p>
          <a:p>
            <a:endParaRPr lang="ru-RU" sz="2400" dirty="0" smtClean="0"/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Центром финансовой ответственности (ЦФО)</a:t>
            </a:r>
            <a:r>
              <a:rPr lang="ru-RU" sz="2400" dirty="0" smtClean="0">
                <a:solidFill>
                  <a:srgbClr val="FF0000"/>
                </a:solidFill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</a:rPr>
              <a:t>принято называть то или иное структурное подразделение гостиницы, ответственное за достижение целевого значения того или иного финансового показателя.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8892480" cy="75895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Центры финансовой ответственности отеля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1. </a:t>
            </a:r>
            <a:r>
              <a:rPr lang="ru-RU" sz="2400" b="1" dirty="0" smtClean="0"/>
              <a:t>Центр прибыли </a:t>
            </a:r>
            <a:r>
              <a:rPr lang="ru-RU" sz="2400" dirty="0" smtClean="0"/>
              <a:t>– отвечает за все доходы и расходы, тем самым – за прибыль;</a:t>
            </a:r>
          </a:p>
          <a:p>
            <a:r>
              <a:rPr lang="ru-RU" sz="2400" dirty="0" smtClean="0"/>
              <a:t> 2. </a:t>
            </a:r>
            <a:r>
              <a:rPr lang="ru-RU" sz="2400" b="1" dirty="0" smtClean="0"/>
              <a:t>Центр инвестиций </a:t>
            </a:r>
            <a:r>
              <a:rPr lang="ru-RU" sz="2400" dirty="0" smtClean="0"/>
              <a:t>– отвечает за капиталовложения; </a:t>
            </a:r>
          </a:p>
          <a:p>
            <a:r>
              <a:rPr lang="ru-RU" sz="2400" dirty="0" smtClean="0"/>
              <a:t>3. </a:t>
            </a:r>
            <a:r>
              <a:rPr lang="ru-RU" sz="2400" b="1" dirty="0" smtClean="0"/>
              <a:t>Центр прибыли и инвестиций </a:t>
            </a:r>
            <a:r>
              <a:rPr lang="ru-RU" sz="2400" dirty="0" smtClean="0"/>
              <a:t>– отвечает за капиталовложения и прибыль; </a:t>
            </a:r>
          </a:p>
          <a:p>
            <a:r>
              <a:rPr lang="ru-RU" sz="2400" dirty="0" smtClean="0"/>
              <a:t>4. </a:t>
            </a:r>
            <a:r>
              <a:rPr lang="ru-RU" sz="2400" b="1" dirty="0" smtClean="0"/>
              <a:t>Центр доходов и затрат </a:t>
            </a:r>
            <a:r>
              <a:rPr lang="ru-RU" sz="2400" dirty="0" smtClean="0"/>
              <a:t>– отвечает за выручку и за ограниченные затраты, связанные с получением этого дохода (вклад в валовую прибыль). </a:t>
            </a:r>
          </a:p>
          <a:p>
            <a:r>
              <a:rPr lang="ru-RU" sz="2400" dirty="0" smtClean="0"/>
              <a:t>5. </a:t>
            </a:r>
            <a:r>
              <a:rPr lang="ru-RU" sz="2400" b="1" dirty="0" smtClean="0"/>
              <a:t>Центр затрат </a:t>
            </a:r>
            <a:r>
              <a:rPr lang="ru-RU" sz="2400" dirty="0" smtClean="0"/>
              <a:t>– отвечает только за затраты.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прибыли в отеле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Цели структурных подразделений </a:t>
            </a:r>
            <a:r>
              <a:rPr lang="ru-RU" dirty="0" smtClean="0"/>
              <a:t>- максимизация прибыли и рентабельности, повышение деловой активности, поддержание текущей платежеспособности и финансовой устойчивости </a:t>
            </a:r>
          </a:p>
          <a:p>
            <a:endParaRPr lang="ru-RU" dirty="0" smtClean="0"/>
          </a:p>
          <a:p>
            <a:r>
              <a:rPr lang="ru-RU" b="1" dirty="0" smtClean="0"/>
              <a:t>Показатели</a:t>
            </a:r>
            <a:r>
              <a:rPr lang="ru-RU" dirty="0" smtClean="0"/>
              <a:t> - прибыль, рентабельность, показатели деловой активности (оборачиваемость и длительность оборота)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прибыли в отеле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Номерной фонд</a:t>
            </a:r>
          </a:p>
          <a:p>
            <a:r>
              <a:rPr lang="ru-RU" dirty="0" smtClean="0"/>
              <a:t>Рестораны, бары, кафе (</a:t>
            </a:r>
            <a:r>
              <a:rPr lang="en-US" dirty="0" smtClean="0"/>
              <a:t>Food and Beverage)</a:t>
            </a:r>
          </a:p>
          <a:p>
            <a:r>
              <a:rPr lang="ru-RU" dirty="0" smtClean="0"/>
              <a:t>Оздоровительные центры (</a:t>
            </a:r>
            <a:r>
              <a:rPr lang="en-US" dirty="0" smtClean="0"/>
              <a:t>SPA, </a:t>
            </a:r>
            <a:r>
              <a:rPr lang="ru-RU" dirty="0" smtClean="0"/>
              <a:t>бассейны, бани, сауны, салоны красоты и пр.)</a:t>
            </a:r>
          </a:p>
          <a:p>
            <a:r>
              <a:rPr lang="ru-RU" dirty="0" smtClean="0"/>
              <a:t>Торговые помещения</a:t>
            </a:r>
          </a:p>
          <a:p>
            <a:r>
              <a:rPr lang="ru-RU" dirty="0" err="1" smtClean="0"/>
              <a:t>Конференц</a:t>
            </a:r>
            <a:r>
              <a:rPr lang="ru-RU" dirty="0" smtClean="0"/>
              <a:t> – залы (переговорные центры)</a:t>
            </a:r>
          </a:p>
          <a:p>
            <a:r>
              <a:rPr lang="ru-RU" dirty="0" smtClean="0"/>
              <a:t>Бизнес – услуги (</a:t>
            </a:r>
            <a:r>
              <a:rPr lang="ru-RU" dirty="0" err="1" smtClean="0"/>
              <a:t>услуги</a:t>
            </a:r>
            <a:r>
              <a:rPr lang="ru-RU" dirty="0" smtClean="0"/>
              <a:t> переводчика, копировальный центр, факс)</a:t>
            </a:r>
          </a:p>
          <a:p>
            <a:r>
              <a:rPr lang="ru-RU" dirty="0" smtClean="0"/>
              <a:t>Телекоммуникационные услуги (телефон, интернет, платное телевидение)</a:t>
            </a:r>
          </a:p>
          <a:p>
            <a:r>
              <a:rPr lang="ru-RU" dirty="0" smtClean="0"/>
              <a:t>Химчистка / прачечная</a:t>
            </a:r>
          </a:p>
          <a:p>
            <a:r>
              <a:rPr lang="ru-RU" dirty="0" smtClean="0"/>
              <a:t>Прокат оборудования, спортивного инвентаря</a:t>
            </a:r>
          </a:p>
          <a:p>
            <a:r>
              <a:rPr lang="ru-RU" dirty="0" smtClean="0"/>
              <a:t>Прочее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затрат в отеле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Цели структурных подразделений - </a:t>
            </a:r>
            <a:r>
              <a:rPr lang="ru-RU" dirty="0" smtClean="0"/>
              <a:t>минимизация затрат при выполнении бюджетного плана мероприятий и регулярных функций</a:t>
            </a:r>
          </a:p>
          <a:p>
            <a:endParaRPr lang="ru-RU" dirty="0" smtClean="0"/>
          </a:p>
          <a:p>
            <a:r>
              <a:rPr lang="ru-RU" b="1" dirty="0" smtClean="0"/>
              <a:t>Показатели</a:t>
            </a:r>
            <a:r>
              <a:rPr lang="ru-RU" dirty="0" smtClean="0"/>
              <a:t> - затраты, объем кредиторской задолженности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затрат в отеле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Административно-управленческий аппарат </a:t>
            </a:r>
          </a:p>
          <a:p>
            <a:r>
              <a:rPr lang="ru-RU" dirty="0" smtClean="0"/>
              <a:t>Технический департамент </a:t>
            </a:r>
            <a:endParaRPr lang="en-US" dirty="0" smtClean="0"/>
          </a:p>
          <a:p>
            <a:r>
              <a:rPr lang="ru-RU" dirty="0" smtClean="0"/>
              <a:t>Служба снабжения</a:t>
            </a:r>
          </a:p>
          <a:p>
            <a:r>
              <a:rPr lang="ru-RU" dirty="0" smtClean="0"/>
              <a:t>Служба питания </a:t>
            </a:r>
          </a:p>
          <a:p>
            <a:r>
              <a:rPr lang="ru-RU" dirty="0" smtClean="0"/>
              <a:t>Служба приема и размещения </a:t>
            </a:r>
          </a:p>
          <a:p>
            <a:r>
              <a:rPr lang="ru-RU" dirty="0" smtClean="0"/>
              <a:t>Инженерно-технический отдел </a:t>
            </a:r>
          </a:p>
          <a:p>
            <a:r>
              <a:rPr lang="ru-RU" dirty="0" smtClean="0"/>
              <a:t>Служба гостиничного хозяйства</a:t>
            </a:r>
          </a:p>
          <a:p>
            <a:r>
              <a:rPr lang="ru-RU" dirty="0" smtClean="0"/>
              <a:t>Служба безопасности </a:t>
            </a:r>
          </a:p>
          <a:p>
            <a:r>
              <a:rPr lang="ru-RU" dirty="0" smtClean="0"/>
              <a:t>Коммерческая служба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дохода в отеле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Цели структурных подразделений - </a:t>
            </a:r>
            <a:r>
              <a:rPr lang="ru-RU" dirty="0" smtClean="0"/>
              <a:t>увеличение выручки при снижении дебиторской задолженности, уменьшение затрат, увеличение вклада подразделения в валовую прибыль и рентабельность</a:t>
            </a:r>
          </a:p>
          <a:p>
            <a:endParaRPr lang="ru-RU" dirty="0" smtClean="0"/>
          </a:p>
          <a:p>
            <a:r>
              <a:rPr lang="ru-RU" b="1" dirty="0" smtClean="0"/>
              <a:t>Показатели</a:t>
            </a:r>
            <a:r>
              <a:rPr lang="ru-RU" dirty="0" smtClean="0"/>
              <a:t> - выручка, загрузка гостиницы, затраты подразделения, объем дебиторской задолженности, вклад подразделения в валовую прибыль и рентабельность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/>
          <a:lstStyle/>
          <a:p>
            <a:r>
              <a:rPr lang="ru-RU" b="1" dirty="0" smtClean="0"/>
              <a:t>Центры дохода в отеле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Отдел продаж</a:t>
            </a:r>
          </a:p>
          <a:p>
            <a:r>
              <a:rPr lang="ru-RU" dirty="0" smtClean="0"/>
              <a:t>Служба маркетинга </a:t>
            </a:r>
          </a:p>
          <a:p>
            <a:r>
              <a:rPr lang="ru-RU" dirty="0" smtClean="0"/>
              <a:t>Культурно-деловой центр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4152" y="1679448"/>
            <a:ext cx="850392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kumimoji="0" lang="ru-RU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Цели структурных подразделений - </a:t>
            </a:r>
            <a:r>
              <a:rPr lang="ru-RU" sz="2800" dirty="0" smtClean="0"/>
              <a:t>поиск и распределение инвестиций, анализ окупаемости инвестиций</a:t>
            </a: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kumimoji="0" lang="ru-RU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Показатели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lang="ru-RU" sz="2800" dirty="0" smtClean="0"/>
              <a:t>объем и окупаемость инвестиций, отдача на вложенный капитал</a:t>
            </a: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8" y="54868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Центр инвестиций</a:t>
            </a:r>
            <a:endParaRPr kumimoji="0" lang="ru-RU" sz="33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>
            <a:normAutofit/>
          </a:bodyPr>
          <a:lstStyle/>
          <a:p>
            <a:r>
              <a:rPr lang="ru-RU" b="1" dirty="0" smtClean="0"/>
              <a:t>Центр инвестиций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Головной офис гостиничной цепи</a:t>
            </a:r>
          </a:p>
          <a:p>
            <a:r>
              <a:rPr lang="ru-RU" dirty="0" smtClean="0"/>
              <a:t>Финансовый директор </a:t>
            </a:r>
          </a:p>
          <a:p>
            <a:r>
              <a:rPr lang="ru-RU" dirty="0" smtClean="0"/>
              <a:t>Генеральный директор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/>
          <a:lstStyle/>
          <a:p>
            <a:pPr algn="l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Финансовые отношения гостиничного предприятия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Организационная структура финансового менеджмента в гостиничном предприятии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Центры финансовой ответственности гостиничного предприятия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Система бюджетов гостиничного предприятия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Показатели, характеризующие деятельность отдельных подразделений гости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Какие подразделения гостиницы являются центрами прибыли отеля?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Какие подразделения гостиницы являются центрами затрат?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208912" cy="1673225"/>
          </a:xfrm>
        </p:spPr>
        <p:txBody>
          <a:bodyPr>
            <a:noAutofit/>
          </a:bodyPr>
          <a:lstStyle/>
          <a:p>
            <a:r>
              <a:rPr lang="ru-RU" sz="2800" dirty="0" smtClean="0"/>
              <a:t>Система бюджетов гостиничного предприятия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В процессе планирования деятельности отеля, необходимо ответить на следующие вопросы:</a:t>
            </a:r>
            <a:endParaRPr lang="ru-RU" sz="2400" dirty="0"/>
          </a:p>
        </p:txBody>
      </p:sp>
      <p:pic>
        <p:nvPicPr>
          <p:cNvPr id="3074" name="Picture 2" descr="http://prohotelia.com/wp-content/uploads/2013/10/financial-management-kp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6701033" cy="47612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50424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Система бюджетов гостиничного предприятия</a:t>
            </a:r>
            <a:endParaRPr lang="ru-RU" sz="2400" b="1" dirty="0"/>
          </a:p>
        </p:txBody>
      </p:sp>
      <p:sp>
        <p:nvSpPr>
          <p:cNvPr id="4097" name="Поле 416"/>
          <p:cNvSpPr txBox="1">
            <a:spLocks noGrp="1" noChangeArrowheads="1"/>
          </p:cNvSpPr>
          <p:nvPr>
            <p:ph sz="quarter" idx="1"/>
          </p:nvPr>
        </p:nvSpPr>
        <p:spPr bwMode="auto"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 продаж: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Бюджет продаж номерного фонда (включает доходы от продаж номерного фонда);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Бюджет продаж службы питания (включает доходы, полученные предприятиями питания: ресторанами, барами, кафе);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Бюджет продаж конференц-залов (включает доходы от предоставления в аренду соответствующих помещений гостиницы);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Бюджет продаж дополнительных услуг (включает доходы, полученные от продажи услуг связи, прачечной, химчистки, парикмахерской, фитнес-центра, экскурсионного бюро, продажи сувениров, транспортных услуг и т.п.).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578" name="Поле 417"/>
          <p:cNvSpPr txBox="1">
            <a:spLocks noGrp="1" noChangeArrowheads="1"/>
          </p:cNvSpPr>
          <p:nvPr>
            <p:ph sz="quarter" idx="1"/>
          </p:nvPr>
        </p:nvSpPr>
        <p:spPr bwMode="auto"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 прямых затрат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это бюджет, который отражает расходы, необходимые для реализации бюджета продаж и включает: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прямые затраты материалов;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стоимость постельного белья, полотенец, форменной одежды, чистящих и моющих средств, скатертей, посуды, продуктов питания, напитков и т.п.;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прямые затраты труда;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отчисления на социальные нужды и др.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5602" name="Поле 418"/>
          <p:cNvSpPr txBox="1">
            <a:spLocks noGrp="1" noChangeArrowheads="1"/>
          </p:cNvSpPr>
          <p:nvPr>
            <p:ph sz="quarter" idx="1"/>
          </p:nvPr>
        </p:nvSpPr>
        <p:spPr bwMode="auto">
          <a:xfrm>
            <a:off x="301752" y="1527048"/>
            <a:ext cx="8503920" cy="492628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 операционных расходов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это бюджет общих и административно-управленческих расходов, включающий: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арендная плата;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коммунальные платежи;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заработная плата администрации;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проценты за кредит;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расходы отдела маркетинга и продаж;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расходы на рекламу;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командировочные и представительские расходы;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амортизация основных средств;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расходы на техническое обслуживание и ремонт;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налоги и сборы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6626" name="Поле 419"/>
          <p:cNvSpPr txBox="1">
            <a:spLocks noGrp="1" noChangeArrowheads="1"/>
          </p:cNvSpPr>
          <p:nvPr>
            <p:ph sz="quarter" idx="1"/>
          </p:nvPr>
        </p:nvSpPr>
        <p:spPr bwMode="auto"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 прочих доходов и расходов</a:t>
            </a: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(не связанных с основной деятельностью гостиницы), включающий: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положительные курсовые разницы;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проценты по банковским депозитам и т.п.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Какие бюджеты составляют в гостинице?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208912" cy="1673225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Показатели, характеризующие деятельность отдельных подразделений гостиницы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208912" cy="1673225"/>
          </a:xfrm>
        </p:spPr>
        <p:txBody>
          <a:bodyPr>
            <a:noAutofit/>
          </a:bodyPr>
          <a:lstStyle/>
          <a:p>
            <a:r>
              <a:rPr lang="ru-RU" sz="2800" dirty="0" smtClean="0"/>
              <a:t>финансовые отношения гостиничного предприятия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23528" y="1556792"/>
          <a:ext cx="8496943" cy="4968552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Средние расценки за номера (</a:t>
                      </a: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Average Room Rate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–</a:t>
                      </a: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ARR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Выручка от номерного фонда / Число занятых номеров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Позволяет определить средние расценки за номер за определенный период времени (либо плановый, либо фактический).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Разница между стоимостью номера «на стойке» и значением показателя </a:t>
                      </a:r>
                      <a:r>
                        <a:rPr lang="en-US" sz="1800">
                          <a:latin typeface="Times New Roman"/>
                          <a:ea typeface="Times New Roman"/>
                        </a:rPr>
                        <a:t>ARR</a:t>
                      </a:r>
                      <a:r>
                        <a:rPr lang="ru-RU" sz="1800">
                          <a:latin typeface="Times New Roman"/>
                          <a:ea typeface="Times New Roman"/>
                        </a:rPr>
                        <a:t> свидетельствует об уровне скидок, в том числе для туроператоров.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Средние поступления на действующий номер (</a:t>
                      </a:r>
                      <a:r>
                        <a:rPr lang="en-US" sz="1800" dirty="0">
                          <a:latin typeface="Times New Roman"/>
                          <a:ea typeface="Times New Roman"/>
                        </a:rPr>
                        <a:t>Revenue per Available Room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</a:rPr>
                        <a:t>RevPAR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Общая выручка по номерному фонду / Общее число действующих номеров в гостинице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Позволяет сравнить результативность деятельности гостиницы по периодам, оценить обоснованность маркетинговой политики гостиницы.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496943" cy="5113774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Доходность номерного фонда (</a:t>
                      </a:r>
                      <a:r>
                        <a:rPr lang="en-US" sz="2000">
                          <a:latin typeface="Times New Roman"/>
                          <a:ea typeface="Times New Roman"/>
                        </a:rPr>
                        <a:t>Rooms Yield</a:t>
                      </a:r>
                      <a:r>
                        <a:rPr lang="ru-RU" sz="20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Фактическая выручка по предоставляемым номерам / Плановая выручка на основе объявленных расценок гостиницы за проживание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Характеризует уровень скидок, обоснованность тарифной политики.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Потенциальная выручка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Число номеров   х объявленные расценки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Реальный объем услуг, который может произвести гостиница при полном использовании имеющегося потенциала (имеющегося номерного фонда).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496943" cy="4968552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Коэффициент загрузки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Число ночевок / Число мест в гостинице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Характеризует использование номерного фонда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Среднее время проживания гостя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Пропускная способность гостиницы / Число гостей, обслуженных за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Характеризует время, в течение которого гость зарегистрирован в гостинице.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496943" cy="4968552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  <a:tabLst>
                          <a:tab pos="180340" algn="l"/>
                          <a:tab pos="27051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Число оборотов гостиничного места в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Число мест / Среднее время проживания одного гостя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Характеризует интенсивность использования номерного фонда гостиницы за определенный период.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Число гостей на один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проданный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номер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Общее число гостей / Число проданных номеров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Характеризует качество загрузки номерного фонда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496943" cy="5113774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  <a:tabLst>
                          <a:tab pos="-180340" algn="l"/>
                          <a:tab pos="18034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Средняя сумма посещения</a:t>
                      </a:r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 (Average Check Price – ACP)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Общая выручка подразделения оказывающего услугу / число посещений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Показывает среднюю сумму одного посещения клиентом подразделения питания (ресторана, бара и т.п.) или среднюю сумму за получение какой-либо услуги, оказываемой подразделением гостиницы.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Коэффициент обеспеченности дополнительными платными услугами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Число выполненных заявок / Число заявок поданных на каждую услугу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Число выполненных заявок определяется на основании числа оказанных услуг; число заявок, поданных на каждую услугу, определяется по журналам учета заявок. Данный коэффициент позволяет выявить потребность в услугах.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496943" cy="4968552"/>
        </p:xfrm>
        <a:graphic>
          <a:graphicData uri="http://schemas.openxmlformats.org/drawingml/2006/table">
            <a:tbl>
              <a:tblPr/>
              <a:tblGrid>
                <a:gridCol w="1984188"/>
                <a:gridCol w="2390792"/>
                <a:gridCol w="4121963"/>
              </a:tblGrid>
              <a:tr h="382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Расчет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Пояснение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6840" algn="l"/>
                          <a:tab pos="18034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Стоимость реализованной продукции (</a:t>
                      </a:r>
                      <a:r>
                        <a:rPr lang="en-US" sz="2000">
                          <a:latin typeface="Times New Roman"/>
                          <a:ea typeface="Times New Roman"/>
                        </a:rPr>
                        <a:t>Food Cost Percentage</a:t>
                      </a:r>
                      <a:r>
                        <a:rPr lang="ru-RU" sz="20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Себестоимость реализованных продуктов / Выручка от продажи продуктов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Этот показатель используется для оценки деятельности подразделений питания. Характеризует обоснованность уровня расходов на закупаемые продукты питания.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9317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6840" algn="l"/>
                          <a:tab pos="18034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Доход от продажи продуктов питания на один номер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Общий доход от продажи продуктов питания и напитков / Число занятых номеров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Характеризует деятельность службы питания.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Показатели, характеризующие деятельность отдельных подразделений гостиницы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Какие показатели х</a:t>
            </a:r>
            <a:r>
              <a:rPr lang="ru-RU" sz="2800" dirty="0" smtClean="0">
                <a:latin typeface="Times New Roman"/>
                <a:ea typeface="Times New Roman"/>
              </a:rPr>
              <a:t>арактеризует </a:t>
            </a:r>
          </a:p>
          <a:p>
            <a:pPr algn="ctr"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использование номерного фонда</a:t>
            </a:r>
            <a:r>
              <a:rPr lang="ru-RU" dirty="0" smtClean="0"/>
              <a:t>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Финансовые отношения </a:t>
            </a:r>
            <a:r>
              <a:rPr lang="ru-RU" dirty="0" smtClean="0"/>
              <a:t>- это отношения, возникающие при денежном потоке, т. е. при протекающем непрерывно во времени обороте денег.</a:t>
            </a:r>
          </a:p>
          <a:p>
            <a:endParaRPr lang="ru-RU" dirty="0" smtClean="0"/>
          </a:p>
          <a:p>
            <a:r>
              <a:rPr lang="ru-RU" dirty="0" smtClean="0"/>
              <a:t>В задачи гостиницы входит формирование денежных фондов и их использование в целях осуществления своей производственно-обслуживающей и финансовой деятельности, получения прибыли, обеспечения финансовой устойчивости.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/>
          <a:lstStyle/>
          <a:p>
            <a:r>
              <a:rPr lang="ru-RU" b="1" dirty="0" smtClean="0"/>
              <a:t>Финансовые отношения отеля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 финансовую деятельность и финансовый менеджмент отеля влияют непосредственно взаимоотношения гостиницы с :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туроператорами;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поставщиками транспортных услуг;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поставщиками страховых услуг;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консульствами иностранных государств;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покупателями гостиничного продукта.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Как вы думаете, какие финансовые отношения возникают у гостиницы с государством?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208912" cy="1673225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Организационная структура финансового менеджмента в гостиничном предприятии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841648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Как вы думаете, какие поздравления работают непосредственно с денежными средствами?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0" y="2492896"/>
          <a:ext cx="7776864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514" name="AutoShape 2" descr="https://i.gifer.com/origin/7e/7e69044d3f39198cec70486c0d609afc_w200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4518" name="Picture 6" descr="http://s008.radikal.ru/i305/1104/da/1463bd326c3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708920"/>
            <a:ext cx="1656184" cy="2163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146</TotalTime>
  <Words>1619</Words>
  <Application>Microsoft Office PowerPoint</Application>
  <PresentationFormat>Экран (4:3)</PresentationFormat>
  <Paragraphs>303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Официальная</vt:lpstr>
      <vt:lpstr>Анализ имущественного положения предприятия. Анализ финансовых результатов предприятия</vt:lpstr>
      <vt:lpstr>Цель занятия</vt:lpstr>
      <vt:lpstr>СОДЕРЖАНИЕ </vt:lpstr>
      <vt:lpstr>Вопрос 1</vt:lpstr>
      <vt:lpstr>Понятие </vt:lpstr>
      <vt:lpstr>Финансовые отношения отеля</vt:lpstr>
      <vt:lpstr>ВОПРОС</vt:lpstr>
      <vt:lpstr>Вопрос 2</vt:lpstr>
      <vt:lpstr>ВОПРОС</vt:lpstr>
      <vt:lpstr>Слайд 10</vt:lpstr>
      <vt:lpstr>Организационная структура гостиницы</vt:lpstr>
      <vt:lpstr>Главные функциональные обязанности сотрудников финансовой службы</vt:lpstr>
      <vt:lpstr>Типовая структура  финансовой службы гостиницы</vt:lpstr>
      <vt:lpstr>Закрепление основных функций финансового менеджмента за службами гостиницы</vt:lpstr>
      <vt:lpstr>Закрепление основных функций финансового менеджмента за службами гостиницы</vt:lpstr>
      <vt:lpstr>Закрепление основных функций финансового менеджмента за службами гостиницы</vt:lpstr>
      <vt:lpstr>Закрепление основных функций финансового менеджмента за службами гостиницы</vt:lpstr>
      <vt:lpstr>ВОПРОС</vt:lpstr>
      <vt:lpstr>Вопрос 3</vt:lpstr>
      <vt:lpstr>ФИНАНСОВАЯ СТРУКТУРА ОТЕЛЯ </vt:lpstr>
      <vt:lpstr>Центры финансовой ответственности отеля</vt:lpstr>
      <vt:lpstr>Центры прибыли в отеле</vt:lpstr>
      <vt:lpstr>Центры прибыли в отеле</vt:lpstr>
      <vt:lpstr>Центры затрат в отеле</vt:lpstr>
      <vt:lpstr>Центры затрат в отеле</vt:lpstr>
      <vt:lpstr>Центры дохода в отеле</vt:lpstr>
      <vt:lpstr>Центры дохода в отеле</vt:lpstr>
      <vt:lpstr>Слайд 28</vt:lpstr>
      <vt:lpstr>Центр инвестиций</vt:lpstr>
      <vt:lpstr>ВОПРОС</vt:lpstr>
      <vt:lpstr>ВОПРОС</vt:lpstr>
      <vt:lpstr>Вопрос 4</vt:lpstr>
      <vt:lpstr>В процессе планирования деятельности отеля, необходимо ответить на следующие вопросы:</vt:lpstr>
      <vt:lpstr>Система бюджетов гостиничного предприятия</vt:lpstr>
      <vt:lpstr>Слайд 35</vt:lpstr>
      <vt:lpstr>Слайд 36</vt:lpstr>
      <vt:lpstr>Слайд 37</vt:lpstr>
      <vt:lpstr>ВОПРОС</vt:lpstr>
      <vt:lpstr>Вопрос 5</vt:lpstr>
      <vt:lpstr>Показатели, характеризующие деятельность отдельных подразделений гостиницы</vt:lpstr>
      <vt:lpstr>Показатели, характеризующие деятельность отдельных подразделений гостиницы</vt:lpstr>
      <vt:lpstr>Показатели, характеризующие деятельность отдельных подразделений гостиницы</vt:lpstr>
      <vt:lpstr>Показатели, характеризующие деятельность отдельных подразделений гостиницы</vt:lpstr>
      <vt:lpstr>Показатели, характеризующие деятельность отдельных подразделений гостиницы</vt:lpstr>
      <vt:lpstr>Показатели, характеризующие деятельность отдельных подразделений гостиницы</vt:lpstr>
      <vt:lpstr>ВОПРОС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ФИНАНСОВЫХ РЕСУРСОВ ГОСТИНИЦЫ</dc:title>
  <dc:creator>1</dc:creator>
  <cp:lastModifiedBy>avanesyan</cp:lastModifiedBy>
  <cp:revision>19</cp:revision>
  <dcterms:created xsi:type="dcterms:W3CDTF">2018-11-05T19:53:26Z</dcterms:created>
  <dcterms:modified xsi:type="dcterms:W3CDTF">2021-12-13T05:12:48Z</dcterms:modified>
</cp:coreProperties>
</file>