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handoutMasterIdLst>
    <p:handoutMasterId r:id="rId32"/>
  </p:handoutMasterIdLst>
  <p:sldIdLst>
    <p:sldId id="315" r:id="rId2"/>
    <p:sldId id="31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81" r:id="rId19"/>
    <p:sldId id="272" r:id="rId20"/>
    <p:sldId id="273" r:id="rId21"/>
    <p:sldId id="276" r:id="rId22"/>
    <p:sldId id="274" r:id="rId23"/>
    <p:sldId id="275" r:id="rId24"/>
    <p:sldId id="277" r:id="rId25"/>
    <p:sldId id="278" r:id="rId26"/>
    <p:sldId id="279" r:id="rId27"/>
    <p:sldId id="280" r:id="rId28"/>
    <p:sldId id="282" r:id="rId29"/>
    <p:sldId id="316" r:id="rId3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FD735"/>
    <a:srgbClr val="05430B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183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7" d="100"/>
          <a:sy n="77" d="100"/>
        </p:scale>
        <p:origin x="-2094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F8749E8-2B8F-4862-A8C4-A94392D7AABA}" type="datetimeFigureOut">
              <a:rPr lang="ru-RU"/>
              <a:pPr>
                <a:defRPr/>
              </a:pPr>
              <a:t>07.12.2021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85F9A2CA-7F57-45BB-BF7E-62DF744B756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94CD7BD-1C1B-4DC5-B59F-B5DF34F905C4}" type="datetimeFigureOut">
              <a:rPr lang="ru-RU"/>
              <a:pPr>
                <a:defRPr/>
              </a:pPr>
              <a:t>07.12.2021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ED135866-13E8-4F68-83C2-461FB6B123B1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/>
          </a:p>
        </p:txBody>
      </p:sp>
      <p:sp>
        <p:nvSpPr>
          <p:cNvPr id="665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fld id="{D8FBB1AB-6AEB-4192-88CF-4D3E2E57F969}" type="slidenum">
              <a:rPr lang="ru-RU" altLang="ru-RU">
                <a:latin typeface="Calibri" panose="020F0502020204030204" pitchFamily="34" charset="0"/>
              </a:rPr>
              <a:pPr/>
              <a:t>12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4095C6-5305-47D6-A9D1-2D4B46A47D19}" type="datetimeFigureOut">
              <a:rPr lang="ru-RU"/>
              <a:pPr>
                <a:defRPr/>
              </a:pPr>
              <a:t>07.12.2021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543389-8B04-4FC7-99A0-7845AE16F18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626353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EE156-B487-470E-95B3-F221C3E722F0}" type="datetimeFigureOut">
              <a:rPr lang="ru-RU"/>
              <a:pPr>
                <a:defRPr/>
              </a:pPr>
              <a:t>07.12.2021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616399-2385-484D-9A66-6B33C9F5EE8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12756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2BD4A5-F98F-455C-B533-6B3EBACFE403}" type="datetimeFigureOut">
              <a:rPr lang="ru-RU"/>
              <a:pPr>
                <a:defRPr/>
              </a:pPr>
              <a:t>07.12.2021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A4BAE7-1FDF-4F19-878F-EA1980849F0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733064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3EF49-1A19-4188-936B-0262F30A74CE}" type="datetimeFigureOut">
              <a:rPr lang="ru-RU"/>
              <a:pPr>
                <a:defRPr/>
              </a:pPr>
              <a:t>07.12.2021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46D68CCF-5744-4FE1-93EC-B56D5AE42BB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670767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27480C-9858-4ACF-B14A-DBAD7E760F56}" type="datetimeFigureOut">
              <a:rPr lang="ru-RU"/>
              <a:pPr>
                <a:defRPr/>
              </a:pPr>
              <a:t>07.12.2021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FADCBE-16F4-4F6C-B764-7EC50206338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685248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1E1E5F-BF36-46D8-9883-920B762B8507}" type="datetimeFigureOut">
              <a:rPr lang="ru-RU"/>
              <a:pPr>
                <a:defRPr/>
              </a:pPr>
              <a:t>07.12.2021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63149E37-6436-460A-94EF-2B5FBE29F5B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614757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44FE7B-4416-4B31-AD06-4A2523ED63AC}" type="datetimeFigureOut">
              <a:rPr lang="ru-RU"/>
              <a:pPr>
                <a:defRPr/>
              </a:pPr>
              <a:t>07.12.2021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E33B76-705B-462B-88E0-977E11A3E12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680327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D1E384-7E24-4832-B887-AE9FB9FB1B13}" type="datetimeFigureOut">
              <a:rPr lang="ru-RU"/>
              <a:pPr>
                <a:defRPr/>
              </a:pPr>
              <a:t>07.12.2021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04F8F1-C01D-4315-BF68-C29BDDB6F83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4216687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01E919-08B4-4454-9C1B-E454BD2E001B}" type="datetimeFigureOut">
              <a:rPr lang="ru-RU"/>
              <a:pPr>
                <a:defRPr/>
              </a:pPr>
              <a:t>07.12.2021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8078DC-3734-458F-818D-76296094F02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556692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0A399A-FF9F-423E-ACC2-BFE37388920E}" type="datetimeFigureOut">
              <a:rPr lang="ru-RU"/>
              <a:pPr>
                <a:defRPr/>
              </a:pPr>
              <a:t>07.12.2021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E08385-74F4-47F5-BFE7-0A617ABF584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804478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40F559-93F9-45B0-926C-F6A14D0BC3F8}" type="datetimeFigureOut">
              <a:rPr lang="ru-RU"/>
              <a:pPr>
                <a:defRPr/>
              </a:pPr>
              <a:t>07.12.2021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E232D0-0FA9-45C2-9F56-12A31DECF23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248960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F92079E-9829-4DC0-9707-1507C369A00C}" type="datetimeFigureOut">
              <a:rPr lang="ru-RU"/>
              <a:pPr>
                <a:defRPr/>
              </a:pPr>
              <a:t>07.12.2021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b="1">
                <a:solidFill>
                  <a:srgbClr val="7F7F7F"/>
                </a:solidFill>
                <a:latin typeface="Constantia" panose="02030602050306030303" pitchFamily="18" charset="0"/>
              </a:defRPr>
            </a:lvl1pPr>
          </a:lstStyle>
          <a:p>
            <a:fld id="{FC82E17B-F105-41A3-9E6E-6173F6066422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5" r:id="rId2"/>
    <p:sldLayoutId id="2147483684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5" r:id="rId9"/>
    <p:sldLayoutId id="2147483681" r:id="rId10"/>
    <p:sldLayoutId id="2147483682" r:id="rId11"/>
  </p:sldLayoutIdLst>
  <p:txStyles>
    <p:titleStyle>
      <a:lvl1pPr marL="319088" indent="-319088" algn="r" rtl="0" fontAlgn="base">
        <a:spcBef>
          <a:spcPct val="0"/>
        </a:spcBef>
        <a:spcAft>
          <a:spcPct val="0"/>
        </a:spcAft>
        <a:buClr>
          <a:srgbClr val="78697B"/>
        </a:buClr>
        <a:buSzPct val="128000"/>
        <a:buFont typeface="Georgia" panose="02040502050405020303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fontAlgn="base">
        <a:spcBef>
          <a:spcPct val="0"/>
        </a:spcBef>
        <a:spcAft>
          <a:spcPct val="0"/>
        </a:spcAft>
        <a:buClr>
          <a:srgbClr val="78697B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Constantia" panose="02030602050306030303" pitchFamily="18" charset="0"/>
        </a:defRPr>
      </a:lvl2pPr>
      <a:lvl3pPr marL="319088" indent="-319088" algn="r" rtl="0" fontAlgn="base">
        <a:spcBef>
          <a:spcPct val="0"/>
        </a:spcBef>
        <a:spcAft>
          <a:spcPct val="0"/>
        </a:spcAft>
        <a:buClr>
          <a:srgbClr val="78697B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Constantia" panose="02030602050306030303" pitchFamily="18" charset="0"/>
        </a:defRPr>
      </a:lvl3pPr>
      <a:lvl4pPr marL="319088" indent="-319088" algn="r" rtl="0" fontAlgn="base">
        <a:spcBef>
          <a:spcPct val="0"/>
        </a:spcBef>
        <a:spcAft>
          <a:spcPct val="0"/>
        </a:spcAft>
        <a:buClr>
          <a:srgbClr val="78697B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Constantia" panose="02030602050306030303" pitchFamily="18" charset="0"/>
        </a:defRPr>
      </a:lvl4pPr>
      <a:lvl5pPr marL="319088" indent="-319088" algn="r" rtl="0" fontAlgn="base">
        <a:spcBef>
          <a:spcPct val="0"/>
        </a:spcBef>
        <a:spcAft>
          <a:spcPct val="0"/>
        </a:spcAft>
        <a:buClr>
          <a:srgbClr val="78697B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Constantia" panose="02030602050306030303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fontAlgn="base">
        <a:spcBef>
          <a:spcPct val="20000"/>
        </a:spcBef>
        <a:spcAft>
          <a:spcPts val="300"/>
        </a:spcAft>
        <a:buClr>
          <a:srgbClr val="78697B"/>
        </a:buClr>
        <a:buSzPct val="130000"/>
        <a:buFont typeface="Georgia" panose="02040502050405020303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fontAlgn="base">
        <a:spcBef>
          <a:spcPct val="20000"/>
        </a:spcBef>
        <a:spcAft>
          <a:spcPts val="300"/>
        </a:spcAft>
        <a:buClr>
          <a:srgbClr val="78697B"/>
        </a:buClr>
        <a:buSzPct val="130000"/>
        <a:buFont typeface="Georgia" panose="02040502050405020303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fontAlgn="base">
        <a:spcBef>
          <a:spcPct val="20000"/>
        </a:spcBef>
        <a:spcAft>
          <a:spcPts val="300"/>
        </a:spcAft>
        <a:buClr>
          <a:srgbClr val="78697B"/>
        </a:buClr>
        <a:buSzPct val="130000"/>
        <a:buFont typeface="Georgia" panose="02040502050405020303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fontAlgn="base">
        <a:spcBef>
          <a:spcPct val="20000"/>
        </a:spcBef>
        <a:spcAft>
          <a:spcPts val="300"/>
        </a:spcAft>
        <a:buClr>
          <a:srgbClr val="78697B"/>
        </a:buClr>
        <a:buSzPct val="130000"/>
        <a:buFont typeface="Georgia" panose="02040502050405020303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fontAlgn="base">
        <a:spcBef>
          <a:spcPct val="20000"/>
        </a:spcBef>
        <a:spcAft>
          <a:spcPts val="300"/>
        </a:spcAft>
        <a:buClr>
          <a:srgbClr val="78697B"/>
        </a:buClr>
        <a:buSzPct val="130000"/>
        <a:buFont typeface="Georgia" panose="02040502050405020303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hyperlink" Target="http://images.yandex.ru/yandsearch?p=10&amp;text=%D1%84%D0%BE%D1%82%D0%BE%20%20%D0%B0%D1%80%D0%BC%D0%B0%D1%82%D1%83%D1%80%D0%BD%D0%BE%D0%B3%D0%BE%20%D0%BF%D1%80%D0%BE%D1%81%D1%82%D1%80%D0%B0%D0%BD%D1%81%D1%82%D0%B2%D0%B5%D0%BD%D0%BD%D0%BE%D0%B3%D0%BE%20%D0%BA%D0%B0%D1%80%D0%BA%D0%B0%D1%81%D0%B0&amp;img_url=http://osnovanie.by/images/karkasi%20new/Gabbie_027_1.gif&amp;pos=310&amp;uinfo=sw-1263-sh-909-fw-1038-fh-598-pd-1&amp;rpt=simage" TargetMode="Externa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images.yandex.ru/yandsearch?p=8&amp;text=%D1%84%D0%BE%D1%82%D0%BE%20%20%D0%B0%D1%80%D0%BC%D0%B0%D1%82%D1%83%D1%80%D0%BD%D0%BE%D0%B3%D0%BE%20%D0%BF%D1%80%D0%BE%D1%81%D1%82%D1%80%D0%B0%D0%BD%D1%81%D1%82%D0%B2%D0%B5%D0%BD%D0%BD%D0%BE%D0%B3%D0%BE%20%D0%BA%D0%B0%D1%80%D0%BA%D0%B0%D1%81%D0%B0&amp;img_url=http://www.us.spk.ru/sp/heap/_gnutye_armaturnye_elementy.gif&amp;pos=245&amp;uinfo=sw-1263-sh-909-fw-1038-fh-598-pd-1&amp;rpt=simage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http://stroy-spravka.ru/gallery/organizacia_proizvodstva/image8_7.gif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http://img.encyc.yandex.net/illustrations/bse/pictures/02467/641010.jpg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images.yandex.ru/yandsearch?text=%D1%84%D0%BE%D1%82%D0%BE%20%D1%82%D1%80%D0%B0%D0%BD%D1%81%D0%BF%D0%BE%D1%80%D1%82%D0%B8%D1%80%D0%BE%D0%B2%D0%BA%D0%B8%20%20%D0%B0%D1%80%D0%BC%D0%B0%D1%82%D1%83%D1%80%D0%BD%D1%8B%D1%85%20%D0%B8%D0%B7%D0%B4%D0%B5%D0%BB%D0%B8%D0%B9&amp;img_url=http://i00.i.aliimg.com/img/company/v0/20/08/79/200879470_aboutus.jpg&amp;pos=26&amp;uinfo=sw-1263-sh-909-fw-1038-fh-598-pd-1&amp;rpt=simage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hyperlink" Target="http://images.yandex.ru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" TargetMode="External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sterovoi.ru/zhelezobeton" TargetMode="External"/><Relationship Id="rId2" Type="http://schemas.openxmlformats.org/officeDocument/2006/relationships/hyperlink" Target="https://best-stroy.ru/statya_chto-takoe-zhelezobeton_666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-beton.com/articles/about-beton/zhelezobeton-chto-eto-takoe-i-dlya-chego-on-ispolzuetsya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images.yandex.ru/yandsearch?text=%D1%84%D0%BE%D1%82%D0%BE%20%D0%B0%D1%80%D0%BC%D0%B0%D1%82%D1%83%D1%80%D0%BD%D1%8B%D1%85%20%D0%B8%D0%B7%D0%B4%D0%B5%D0%BB%D0%B8%D0%B9&amp;img_url=http://www.centrmetall.ru/_galleries/armaturne_izdeliya/prut-2.jpg&amp;pos=1&amp;uinfo=sw-1263-sh-909-fw-1038-fh-598-pd-1&amp;rpt=simage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hyperlink" Target="http://images.yandex.r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3920169C-1E28-43C5-BF8B-5A99E1F7B6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9592" y="1772816"/>
            <a:ext cx="7175351" cy="1793167"/>
          </a:xfrm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143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FD735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/>
            </a:r>
            <a:br>
              <a:rPr lang="ru-RU" sz="4000" b="1" dirty="0">
                <a:ln w="1143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FD735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</a:br>
            <a:r>
              <a:rPr lang="ru-RU" sz="4000" b="1" dirty="0">
                <a:ln w="1143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FD735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ЖЕЛЕЗОБЕТОННЫЕ</a:t>
            </a:r>
            <a:br>
              <a:rPr lang="ru-RU" sz="4000" b="1" dirty="0">
                <a:ln w="1143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FD735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</a:br>
            <a:r>
              <a:rPr lang="ru-RU" b="1" dirty="0">
                <a:ln w="1143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FD735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конструкции</a:t>
            </a:r>
            <a:r>
              <a:rPr lang="ru-RU" sz="5400" b="1" dirty="0">
                <a:ln w="1143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FD735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/>
            </a:r>
            <a:br>
              <a:rPr lang="ru-RU" sz="5400" b="1" dirty="0">
                <a:ln w="1143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FD735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427984" y="602128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ln w="1143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FD735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Преподаватель: Антипина Т.В.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6742006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88640"/>
            <a:ext cx="8280920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143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Виды    арматуры</a:t>
            </a:r>
          </a:p>
        </p:txBody>
      </p:sp>
      <p:sp>
        <p:nvSpPr>
          <p:cNvPr id="13315" name="Прямоугольник 2"/>
          <p:cNvSpPr>
            <a:spLocks noChangeArrowheads="1"/>
          </p:cNvSpPr>
          <p:nvPr/>
        </p:nvSpPr>
        <p:spPr bwMode="auto">
          <a:xfrm>
            <a:off x="250825" y="1028700"/>
            <a:ext cx="8893175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63525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just"/>
            <a:r>
              <a:rPr lang="ru-RU" altLang="ru-RU">
                <a:latin typeface="Arial" panose="020B0604020202020204" pitchFamily="34" charset="0"/>
              </a:rPr>
              <a:t>Арматуру железобетонного элемента разделяют на </a:t>
            </a:r>
            <a:r>
              <a:rPr lang="ru-RU" altLang="ru-RU">
                <a:solidFill>
                  <a:srgbClr val="FF0000"/>
                </a:solidFill>
                <a:latin typeface="Arial" panose="020B0604020202020204" pitchFamily="34" charset="0"/>
              </a:rPr>
              <a:t>рабочую</a:t>
            </a:r>
            <a:r>
              <a:rPr lang="ru-RU" altLang="ru-RU">
                <a:latin typeface="Arial" panose="020B0604020202020204" pitchFamily="34" charset="0"/>
              </a:rPr>
              <a:t>, устанавливаемую по расчету, и </a:t>
            </a:r>
            <a:r>
              <a:rPr lang="ru-RU" altLang="ru-RU">
                <a:solidFill>
                  <a:srgbClr val="FF0000"/>
                </a:solidFill>
                <a:latin typeface="Arial" panose="020B0604020202020204" pitchFamily="34" charset="0"/>
              </a:rPr>
              <a:t>монтажную</a:t>
            </a:r>
            <a:r>
              <a:rPr lang="ru-RU" altLang="ru-RU">
                <a:latin typeface="Arial" panose="020B0604020202020204" pitchFamily="34" charset="0"/>
              </a:rPr>
              <a:t> </a:t>
            </a:r>
            <a:r>
              <a:rPr lang="ru-RU" altLang="ru-RU">
                <a:solidFill>
                  <a:srgbClr val="FF0000"/>
                </a:solidFill>
                <a:latin typeface="Arial" panose="020B0604020202020204" pitchFamily="34" charset="0"/>
              </a:rPr>
              <a:t>(распределительную)</a:t>
            </a:r>
            <a:r>
              <a:rPr lang="ru-RU" altLang="ru-RU">
                <a:latin typeface="Arial" panose="020B0604020202020204" pitchFamily="34" charset="0"/>
              </a:rPr>
              <a:t>, устанавливаемую по конструктивным соображениям. </a:t>
            </a:r>
          </a:p>
          <a:p>
            <a:pPr algn="just"/>
            <a:r>
              <a:rPr lang="ru-RU" altLang="ru-RU">
                <a:latin typeface="Arial" panose="020B0604020202020204" pitchFamily="34" charset="0"/>
              </a:rPr>
              <a:t>Рабочая арматура воспринимает нагрузки внешние и от собственной массы конструкции. </a:t>
            </a:r>
          </a:p>
          <a:p>
            <a:pPr algn="just"/>
            <a:r>
              <a:rPr lang="ru-RU" altLang="ru-RU">
                <a:latin typeface="Arial" panose="020B0604020202020204" pitchFamily="34" charset="0"/>
              </a:rPr>
              <a:t>Распределительная арматура обеспечивает совместную работу всего арматурного каркаса посредством распределения нагрузок между стержнями рабочей арматуры. Распределительная арматура соединяется с рабочей при помощи сварки или проволочной скрутки, в результате чего образуется арматурная сетка или каркас. </a:t>
            </a:r>
          </a:p>
        </p:txBody>
      </p:sp>
      <p:pic>
        <p:nvPicPr>
          <p:cNvPr id="13316" name="Picture 3" descr="http://outbel.ru/uploads/belgorod/116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3644900"/>
            <a:ext cx="3879850" cy="321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0"/>
            <a:ext cx="5378450" cy="685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388" y="773113"/>
            <a:ext cx="8856662" cy="203041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b="1" dirty="0">
                <a:solidFill>
                  <a:srgbClr val="FF0000"/>
                </a:solidFill>
                <a:latin typeface="Arial" pitchFamily="34" charset="0"/>
              </a:rPr>
              <a:t> Отдельные стержни </a:t>
            </a:r>
            <a:r>
              <a:rPr lang="ru-RU" dirty="0">
                <a:latin typeface="Arial" pitchFamily="34" charset="0"/>
              </a:rPr>
              <a:t>– это рабочая арматура, воспринимающая основные растягивающие усилия, стержни могут быть прямые и гнутые. Прямые гладкие стержни для лучшего сцепления их с бетоном часто выполняются с загибами на концах. Стержни периодического профиля выполняются без загибов. Гнутые стержни выполняются переходящими из верхней зоны конструкции в нижнюю и обратно.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dirty="0">
              <a:latin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16632"/>
            <a:ext cx="8280920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143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Классификация    арматуры</a:t>
            </a:r>
          </a:p>
        </p:txBody>
      </p:sp>
      <p:pic>
        <p:nvPicPr>
          <p:cNvPr id="15364" name="Picture 4" descr="http://spb.doski.ru/i/51/29/512991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263" y="3148013"/>
            <a:ext cx="4703762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950" y="188913"/>
            <a:ext cx="8640763" cy="36925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58775" indent="-358775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0000"/>
                </a:solidFill>
                <a:latin typeface="Arial" pitchFamily="34" charset="0"/>
              </a:rPr>
              <a:t>2. Сетки</a:t>
            </a:r>
            <a:r>
              <a:rPr lang="ru-RU" b="1" dirty="0">
                <a:latin typeface="Arial" pitchFamily="34" charset="0"/>
              </a:rPr>
              <a:t> </a:t>
            </a:r>
            <a:r>
              <a:rPr lang="ru-RU" dirty="0">
                <a:latin typeface="Arial" pitchFamily="34" charset="0"/>
              </a:rPr>
              <a:t>– сварные арматурные изделия, которые выполняются в виде полотнищ или рулонов, сваренных между собой продольных и поперечных стержней, расположенных равномерно.</a:t>
            </a:r>
          </a:p>
          <a:p>
            <a:pPr marL="358775" indent="-358775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Arial" pitchFamily="34" charset="0"/>
            </a:endParaRPr>
          </a:p>
          <a:p>
            <a:pPr marL="358775" indent="-1588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" pitchFamily="34" charset="0"/>
              </a:rPr>
              <a:t> Поперечные стержни служат для более равномерного распределения нагрузки на рабочую арматуру, сохранения формы при бетонировании, а также для восприятия усадочных и температурных усилий в бетоне. </a:t>
            </a:r>
          </a:p>
          <a:p>
            <a:pPr marL="358775" indent="-1588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Arial" pitchFamily="34" charset="0"/>
            </a:endParaRPr>
          </a:p>
          <a:p>
            <a:pPr marL="358775" indent="-1588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" pitchFamily="34" charset="0"/>
              </a:rPr>
              <a:t>Сетки укладывают в нижнюю растянутую зону конструкции для равномерного распределения нагрузки. </a:t>
            </a:r>
          </a:p>
          <a:p>
            <a:pPr marL="358775" indent="-1588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Arial" pitchFamily="34" charset="0"/>
            </a:endParaRPr>
          </a:p>
          <a:p>
            <a:pPr marL="358775" indent="-1588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" pitchFamily="34" charset="0"/>
              </a:rPr>
              <a:t>Применяются для армирования таких конструкций, как плиты, панели, арки, оболочки.</a:t>
            </a:r>
          </a:p>
        </p:txBody>
      </p:sp>
      <p:pic>
        <p:nvPicPr>
          <p:cNvPr id="16387" name="Picture 5" descr="http://ruprom-image.s3.amazonaws.com/1211342_w640_h640_20463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404" t="5222" r="4012" b="16917"/>
          <a:stretch>
            <a:fillRect/>
          </a:stretch>
        </p:blipFill>
        <p:spPr bwMode="auto">
          <a:xfrm>
            <a:off x="2449513" y="3530600"/>
            <a:ext cx="3956050" cy="332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5438" y="404813"/>
            <a:ext cx="8785225" cy="28622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442913" indent="-442913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0000"/>
                </a:solidFill>
                <a:latin typeface="Arial" pitchFamily="34" charset="0"/>
              </a:rPr>
              <a:t>3. Каркасы плоские </a:t>
            </a:r>
            <a:r>
              <a:rPr lang="ru-RU" dirty="0">
                <a:latin typeface="Arial" pitchFamily="34" charset="0"/>
              </a:rPr>
              <a:t>состоят из продольных и поперечных стержней, расположенных в одной плоскости, причем продольные стержни могут быть расположены в один или два ряда. </a:t>
            </a:r>
          </a:p>
          <a:p>
            <a:pPr marL="442913" indent="-442913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Arial" pitchFamily="34" charset="0"/>
            </a:endParaRPr>
          </a:p>
          <a:p>
            <a:pPr marL="442913" indent="4763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" pitchFamily="34" charset="0"/>
              </a:rPr>
              <a:t>Продольные стержни могут располагаться по одну или обе стороны поперечного сечения. </a:t>
            </a:r>
          </a:p>
          <a:p>
            <a:pPr marL="442913" indent="4763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Arial" pitchFamily="34" charset="0"/>
            </a:endParaRPr>
          </a:p>
          <a:p>
            <a:pPr marL="442913" indent="4763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" pitchFamily="34" charset="0"/>
              </a:rPr>
              <a:t>Шаг их расположения может меняться.</a:t>
            </a:r>
          </a:p>
          <a:p>
            <a:pPr marL="442913" indent="4763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Arial" pitchFamily="34" charset="0"/>
            </a:endParaRPr>
          </a:p>
          <a:p>
            <a:pPr marL="442913" indent="4763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" pitchFamily="34" charset="0"/>
              </a:rPr>
              <a:t>Применяются для армирования балок, колонн, перемычек.</a:t>
            </a:r>
          </a:p>
        </p:txBody>
      </p:sp>
      <p:pic>
        <p:nvPicPr>
          <p:cNvPr id="17411" name="Picture 5" descr="http://www.rebar.ru/upload/catalog/ru/20120208112832_foto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0600" y="3271838"/>
            <a:ext cx="4687888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Прямоугольник 1"/>
          <p:cNvSpPr>
            <a:spLocks noChangeArrowheads="1"/>
          </p:cNvSpPr>
          <p:nvPr/>
        </p:nvSpPr>
        <p:spPr bwMode="auto">
          <a:xfrm>
            <a:off x="179388" y="333375"/>
            <a:ext cx="8713787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63525" indent="-263525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just"/>
            <a:r>
              <a:rPr lang="ru-RU" altLang="ru-RU" b="1">
                <a:solidFill>
                  <a:srgbClr val="FF0000"/>
                </a:solidFill>
                <a:latin typeface="Arial" panose="020B0604020202020204" pitchFamily="34" charset="0"/>
              </a:rPr>
              <a:t>4. Каркасы пространственные </a:t>
            </a:r>
            <a:r>
              <a:rPr lang="ru-RU" altLang="ru-RU">
                <a:latin typeface="Arial" panose="020B0604020202020204" pitchFamily="34" charset="0"/>
              </a:rPr>
              <a:t> – арматурные изделия, представляющие собой пространственную конструкцию из сваренных между собой плоских каркасов, поперечных стержней или изогнутых плоских каркасов или сеток.</a:t>
            </a:r>
          </a:p>
          <a:p>
            <a:pPr algn="just"/>
            <a:endParaRPr lang="ru-RU" altLang="ru-RU">
              <a:latin typeface="Arial" panose="020B0604020202020204" pitchFamily="34" charset="0"/>
            </a:endParaRPr>
          </a:p>
          <a:p>
            <a:pPr algn="just"/>
            <a:r>
              <a:rPr lang="ru-RU" altLang="ru-RU">
                <a:latin typeface="Arial" panose="020B0604020202020204" pitchFamily="34" charset="0"/>
              </a:rPr>
              <a:t>  Применяются для армирования балок, колонн, ригелей, опор электропередач.</a:t>
            </a:r>
          </a:p>
        </p:txBody>
      </p:sp>
      <p:pic>
        <p:nvPicPr>
          <p:cNvPr id="18435" name="Picture 3" descr="http://bel-fundament.3dn.ru/price-fund/bfm2.5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075" y="3802063"/>
            <a:ext cx="5641975" cy="306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5" descr="http://osnovanie.by/images/karkasi%20new/Gabbie_038_1.gif">
            <a:hlinkClick r:id="rId2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3644900"/>
            <a:ext cx="3171825" cy="210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7" descr="http://im7-tub-ru.yandex.net/i?id=1029524998-18-72&amp;n=21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963" y="2276475"/>
            <a:ext cx="3362325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Прямоугольник 1"/>
          <p:cNvSpPr>
            <a:spLocks noChangeArrowheads="1"/>
          </p:cNvSpPr>
          <p:nvPr/>
        </p:nvSpPr>
        <p:spPr bwMode="auto">
          <a:xfrm>
            <a:off x="552450" y="620713"/>
            <a:ext cx="79216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63525" indent="-263525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just"/>
            <a:r>
              <a:rPr lang="ru-RU" altLang="ru-RU" b="1">
                <a:solidFill>
                  <a:srgbClr val="FF0000"/>
                </a:solidFill>
                <a:latin typeface="Arial" panose="020B0604020202020204" pitchFamily="34" charset="0"/>
              </a:rPr>
              <a:t>5. Хомуты и поперечные стержни </a:t>
            </a:r>
            <a:r>
              <a:rPr lang="ru-RU" altLang="ru-RU">
                <a:latin typeface="Arial" panose="020B0604020202020204" pitchFamily="34" charset="0"/>
              </a:rPr>
              <a:t>обеспечивают зафиксированное положение рабочей арматуры и одновременно воспринимают часть усилий, могут быть открытыми и закрытыми.</a:t>
            </a:r>
          </a:p>
        </p:txBody>
      </p:sp>
      <p:pic>
        <p:nvPicPr>
          <p:cNvPr id="19459" name="Picture 3" descr="http://southboard.ru/sites/default/files/adsimg/01e9565ce-1024x768-234686179-orig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800" y="2035175"/>
            <a:ext cx="5784850" cy="403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Прямоугольник 1"/>
          <p:cNvSpPr>
            <a:spLocks noChangeArrowheads="1"/>
          </p:cNvSpPr>
          <p:nvPr/>
        </p:nvSpPr>
        <p:spPr bwMode="auto">
          <a:xfrm>
            <a:off x="395288" y="620713"/>
            <a:ext cx="83534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8775" indent="-358775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just"/>
            <a:r>
              <a:rPr lang="ru-RU" altLang="ru-RU" b="1">
                <a:solidFill>
                  <a:srgbClr val="FF0000"/>
                </a:solidFill>
                <a:latin typeface="Arial" panose="020B0604020202020204" pitchFamily="34" charset="0"/>
              </a:rPr>
              <a:t>6. Закладные детали </a:t>
            </a:r>
            <a:r>
              <a:rPr lang="ru-RU" altLang="ru-RU">
                <a:latin typeface="Arial" panose="020B0604020202020204" pitchFamily="34" charset="0"/>
              </a:rPr>
              <a:t>– арматурные изделия, которые служат для соединения отдельных железобетонных конструкций между собой и представляют собой закрепленные в бетоне пластины или стержни, выведенные на наружную поверхность изделия. </a:t>
            </a:r>
          </a:p>
        </p:txBody>
      </p:sp>
      <p:pic>
        <p:nvPicPr>
          <p:cNvPr id="20483" name="Picture 5" descr="http://rsk-tvoydom.spb.ru/images/stories/scatalog/zakladnye-detali/Seriya-1.400-15/mh105-mh116_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2312988"/>
            <a:ext cx="409575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620713"/>
            <a:ext cx="9039225" cy="515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Прямоугольник 1"/>
          <p:cNvSpPr>
            <a:spLocks noChangeArrowheads="1"/>
          </p:cNvSpPr>
          <p:nvPr/>
        </p:nvSpPr>
        <p:spPr bwMode="auto">
          <a:xfrm>
            <a:off x="539750" y="549275"/>
            <a:ext cx="8126413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just"/>
            <a:r>
              <a:rPr lang="ru-RU" altLang="ru-RU" b="1">
                <a:solidFill>
                  <a:srgbClr val="FF0000"/>
                </a:solidFill>
                <a:latin typeface="Arial" panose="020B0604020202020204" pitchFamily="34" charset="0"/>
              </a:rPr>
              <a:t>7. Подъемные монтажные петли </a:t>
            </a:r>
            <a:r>
              <a:rPr lang="ru-RU" altLang="ru-RU">
                <a:latin typeface="Arial" panose="020B0604020202020204" pitchFamily="34" charset="0"/>
              </a:rPr>
              <a:t>– арматурные изделия, применяемые для подъема и транспортировки железобетонных конструкций.</a:t>
            </a:r>
          </a:p>
          <a:p>
            <a:pPr algn="just"/>
            <a:endParaRPr lang="ru-RU" altLang="ru-RU">
              <a:latin typeface="Arial" panose="020B0604020202020204" pitchFamily="34" charset="0"/>
            </a:endParaRPr>
          </a:p>
          <a:p>
            <a:pPr algn="just"/>
            <a:r>
              <a:rPr lang="ru-RU" altLang="ru-RU">
                <a:latin typeface="Arial" panose="020B0604020202020204" pitchFamily="34" charset="0"/>
              </a:rPr>
              <a:t>Отсутствуют в монолитных конструкциях, изготавливаемых на месте строительства. </a:t>
            </a:r>
          </a:p>
        </p:txBody>
      </p:sp>
      <p:pic>
        <p:nvPicPr>
          <p:cNvPr id="22531" name="Picture 2" descr="http://im3-tub-ru.yandex.net/i?id=37319584-32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2663" y="2492375"/>
            <a:ext cx="2160587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115616" y="1556792"/>
            <a:ext cx="6912768" cy="4032448"/>
          </a:xfrm>
        </p:spPr>
        <p:txBody>
          <a:bodyPr>
            <a:normAutofit/>
          </a:bodyPr>
          <a:lstStyle/>
          <a:p>
            <a:r>
              <a:rPr lang="ru-RU" dirty="0" smtClean="0"/>
              <a:t>1 Определение</a:t>
            </a:r>
          </a:p>
          <a:p>
            <a:r>
              <a:rPr lang="ru-RU" dirty="0" smtClean="0"/>
              <a:t>2 Классификация по способу изготовления</a:t>
            </a:r>
          </a:p>
          <a:p>
            <a:r>
              <a:rPr lang="ru-RU" dirty="0" smtClean="0"/>
              <a:t>3 Технология изготовления ЖБИ</a:t>
            </a:r>
          </a:p>
          <a:p>
            <a:r>
              <a:rPr lang="ru-RU" dirty="0" smtClean="0"/>
              <a:t>4 Виды арматуры</a:t>
            </a:r>
          </a:p>
          <a:p>
            <a:r>
              <a:rPr lang="ru-RU" dirty="0" smtClean="0"/>
              <a:t>5 Классы арматурной стали</a:t>
            </a:r>
          </a:p>
          <a:p>
            <a:r>
              <a:rPr lang="ru-RU" dirty="0" smtClean="0"/>
              <a:t>6 Список литературы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99592" y="548681"/>
            <a:ext cx="7175351" cy="936104"/>
          </a:xfrm>
        </p:spPr>
        <p:txBody>
          <a:bodyPr/>
          <a:lstStyle/>
          <a:p>
            <a:r>
              <a:rPr lang="ru-RU" dirty="0" smtClean="0"/>
              <a:t>План</a:t>
            </a: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87325"/>
            <a:ext cx="5737225" cy="537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Прямоугольник 1"/>
          <p:cNvSpPr>
            <a:spLocks noChangeArrowheads="1"/>
          </p:cNvSpPr>
          <p:nvPr/>
        </p:nvSpPr>
        <p:spPr bwMode="auto">
          <a:xfrm>
            <a:off x="3419475" y="5578475"/>
            <a:ext cx="29527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r>
              <a:rPr lang="ru-RU" altLang="ru-RU">
                <a:latin typeface="Arial" panose="020B0604020202020204" pitchFamily="34" charset="0"/>
              </a:rPr>
              <a:t>1 – рабочая арматура;</a:t>
            </a:r>
          </a:p>
          <a:p>
            <a:r>
              <a:rPr lang="ru-RU" altLang="ru-RU">
                <a:latin typeface="Arial" panose="020B0604020202020204" pitchFamily="34" charset="0"/>
              </a:rPr>
              <a:t>2 – монтажная арматура;</a:t>
            </a:r>
          </a:p>
          <a:p>
            <a:r>
              <a:rPr lang="ru-RU" altLang="ru-RU">
                <a:latin typeface="Arial" panose="020B0604020202020204" pitchFamily="34" charset="0"/>
              </a:rPr>
              <a:t>3 – вязальная проволока;</a:t>
            </a:r>
          </a:p>
          <a:p>
            <a:r>
              <a:rPr lang="ru-RU" altLang="ru-RU">
                <a:latin typeface="Arial" panose="020B0604020202020204" pitchFamily="34" charset="0"/>
              </a:rPr>
              <a:t>4 – хомуты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stroy-spravka.ru/gallery/organizacia_proizvodstva/image8_7.gif"/>
          <p:cNvPicPr>
            <a:picLocks noChangeAspect="1" noChangeArrowheads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0"/>
            <a:ext cx="4968875" cy="493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Прямоугольник 1"/>
          <p:cNvSpPr>
            <a:spLocks noChangeArrowheads="1"/>
          </p:cNvSpPr>
          <p:nvPr/>
        </p:nvSpPr>
        <p:spPr bwMode="auto">
          <a:xfrm>
            <a:off x="2354263" y="5013325"/>
            <a:ext cx="45720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/>
            <a:r>
              <a:rPr lang="ru-RU" altLang="ru-RU">
                <a:latin typeface="Arial" panose="020B0604020202020204" pitchFamily="34" charset="0"/>
              </a:rPr>
              <a:t>Виды арматурных сеток и каркасов:</a:t>
            </a:r>
          </a:p>
          <a:p>
            <a:pPr algn="just"/>
            <a:r>
              <a:rPr lang="ru-RU" altLang="ru-RU">
                <a:latin typeface="Arial" panose="020B0604020202020204" pitchFamily="34" charset="0"/>
              </a:rPr>
              <a:t/>
            </a:r>
            <a:br>
              <a:rPr lang="ru-RU" altLang="ru-RU">
                <a:latin typeface="Arial" panose="020B0604020202020204" pitchFamily="34" charset="0"/>
              </a:rPr>
            </a:br>
            <a:r>
              <a:rPr lang="ru-RU" altLang="ru-RU">
                <a:latin typeface="Arial" panose="020B0604020202020204" pitchFamily="34" charset="0"/>
              </a:rPr>
              <a:t>а, б, в — плоские; </a:t>
            </a:r>
          </a:p>
          <a:p>
            <a:pPr algn="just"/>
            <a:r>
              <a:rPr lang="ru-RU" altLang="ru-RU">
                <a:latin typeface="Arial" panose="020B0604020202020204" pitchFamily="34" charset="0"/>
              </a:rPr>
              <a:t>г, д, е — пространственные; </a:t>
            </a:r>
          </a:p>
          <a:p>
            <a:pPr algn="just"/>
            <a:r>
              <a:rPr lang="ru-RU" altLang="ru-RU">
                <a:latin typeface="Arial" panose="020B0604020202020204" pitchFamily="34" charset="0"/>
              </a:rPr>
              <a:t>ж — круглый; </a:t>
            </a:r>
          </a:p>
          <a:p>
            <a:pPr algn="just"/>
            <a:r>
              <a:rPr lang="ru-RU" altLang="ru-RU">
                <a:latin typeface="Arial" panose="020B0604020202020204" pitchFamily="34" charset="0"/>
              </a:rPr>
              <a:t>и — гнутый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16632"/>
            <a:ext cx="8280920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143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Классы   арматурной   стали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58775" y="836613"/>
            <a:ext cx="8497888" cy="5078412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358775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" pitchFamily="34" charset="0"/>
              </a:rPr>
              <a:t>В зависимости от механических свойств арматурная сталь делится на классы: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rgbClr val="FF0000"/>
                </a:solidFill>
                <a:latin typeface="Arial" pitchFamily="34" charset="0"/>
              </a:rPr>
              <a:t>а) стержневая</a:t>
            </a:r>
            <a:r>
              <a:rPr lang="ru-RU" dirty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ru-RU" b="1" dirty="0">
                <a:solidFill>
                  <a:srgbClr val="FF0000"/>
                </a:solidFill>
                <a:latin typeface="Arial" pitchFamily="34" charset="0"/>
              </a:rPr>
              <a:t>(ГОСТ 5781-82):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</a:rPr>
              <a:t>горячекатаная гладкая </a:t>
            </a:r>
            <a:r>
              <a:rPr lang="ru-RU" b="1" dirty="0">
                <a:latin typeface="Arial" pitchFamily="34" charset="0"/>
              </a:rPr>
              <a:t>А240</a:t>
            </a:r>
            <a:r>
              <a:rPr lang="ru-RU" dirty="0">
                <a:latin typeface="Arial" pitchFamily="34" charset="0"/>
              </a:rPr>
              <a:t>; нормативное сопротивление арматуры равно 2400 кг/см2;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</a:rPr>
              <a:t>горячекатаная периодического профиля</a:t>
            </a:r>
            <a:r>
              <a:rPr lang="ru-RU" dirty="0">
                <a:latin typeface="Arial" pitchFamily="34" charset="0"/>
              </a:rPr>
              <a:t>: </a:t>
            </a:r>
            <a:r>
              <a:rPr lang="ru-RU" b="1" dirty="0">
                <a:latin typeface="Arial" pitchFamily="34" charset="0"/>
              </a:rPr>
              <a:t>А300</a:t>
            </a:r>
            <a:r>
              <a:rPr lang="ru-RU" dirty="0">
                <a:latin typeface="Arial" pitchFamily="34" charset="0"/>
              </a:rPr>
              <a:t>, </a:t>
            </a:r>
            <a:r>
              <a:rPr lang="ru-RU" b="1" dirty="0">
                <a:latin typeface="Arial" pitchFamily="34" charset="0"/>
              </a:rPr>
              <a:t>А400</a:t>
            </a:r>
            <a:r>
              <a:rPr lang="ru-RU" dirty="0">
                <a:latin typeface="Arial" pitchFamily="34" charset="0"/>
              </a:rPr>
              <a:t>, </a:t>
            </a:r>
            <a:r>
              <a:rPr lang="ru-RU" b="1" dirty="0">
                <a:latin typeface="Arial" pitchFamily="34" charset="0"/>
              </a:rPr>
              <a:t>А600</a:t>
            </a:r>
            <a:r>
              <a:rPr lang="ru-RU" dirty="0">
                <a:latin typeface="Arial" pitchFamily="34" charset="0"/>
              </a:rPr>
              <a:t>, </a:t>
            </a:r>
            <a:r>
              <a:rPr lang="ru-RU" b="1" dirty="0">
                <a:latin typeface="Arial" pitchFamily="34" charset="0"/>
              </a:rPr>
              <a:t>А800 </a:t>
            </a:r>
            <a:r>
              <a:rPr lang="ru-RU" dirty="0">
                <a:latin typeface="Arial" pitchFamily="34" charset="0"/>
              </a:rPr>
              <a:t>и </a:t>
            </a:r>
            <a:r>
              <a:rPr lang="ru-RU" b="1" dirty="0">
                <a:latin typeface="Arial" pitchFamily="34" charset="0"/>
              </a:rPr>
              <a:t>А1000 </a:t>
            </a:r>
            <a:r>
              <a:rPr lang="ru-RU" dirty="0">
                <a:solidFill>
                  <a:srgbClr val="FF0000"/>
                </a:solidFill>
                <a:latin typeface="Arial" pitchFamily="34" charset="0"/>
              </a:rPr>
              <a:t>(ГОСТ 5781-82*)</a:t>
            </a:r>
            <a:r>
              <a:rPr lang="ru-RU" dirty="0">
                <a:latin typeface="Arial" pitchFamily="34" charset="0"/>
              </a:rPr>
              <a:t>; нормативное сопротивление арматуры составляет от 3000 кг/см2 до 6000 кг/см2;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</a:rPr>
              <a:t>термически и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  <a:latin typeface="Arial" pitchFamily="34" charset="0"/>
              </a:rPr>
              <a:t>термомеханически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</a:rPr>
              <a:t> упрочненная периодического профиля</a:t>
            </a:r>
            <a:r>
              <a:rPr lang="ru-RU" dirty="0">
                <a:latin typeface="Arial" pitchFamily="34" charset="0"/>
              </a:rPr>
              <a:t> </a:t>
            </a:r>
            <a:r>
              <a:rPr lang="ru-RU" b="1" dirty="0">
                <a:latin typeface="Arial" pitchFamily="34" charset="0"/>
              </a:rPr>
              <a:t>А600</a:t>
            </a:r>
            <a:r>
              <a:rPr lang="ru-RU" dirty="0">
                <a:latin typeface="Arial" pitchFamily="34" charset="0"/>
              </a:rPr>
              <a:t>, </a:t>
            </a:r>
            <a:r>
              <a:rPr lang="ru-RU" b="1" dirty="0">
                <a:latin typeface="Arial" pitchFamily="34" charset="0"/>
              </a:rPr>
              <a:t>А800 </a:t>
            </a:r>
            <a:r>
              <a:rPr lang="ru-RU" dirty="0">
                <a:latin typeface="Arial" pitchFamily="34" charset="0"/>
              </a:rPr>
              <a:t>и </a:t>
            </a:r>
            <a:r>
              <a:rPr lang="ru-RU" b="1" dirty="0">
                <a:latin typeface="Arial" pitchFamily="34" charset="0"/>
              </a:rPr>
              <a:t>А1000 </a:t>
            </a:r>
            <a:r>
              <a:rPr lang="ru-RU" dirty="0">
                <a:solidFill>
                  <a:srgbClr val="FF0000"/>
                </a:solidFill>
                <a:latin typeface="Arial" pitchFamily="34" charset="0"/>
              </a:rPr>
              <a:t>(ГОСТ 5781-82*)</a:t>
            </a:r>
            <a:r>
              <a:rPr lang="ru-RU" dirty="0">
                <a:latin typeface="Arial" pitchFamily="34" charset="0"/>
              </a:rPr>
              <a:t>; нормативное сопротивление арматуры составляет от 3000 до 6000 кг/см;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Arial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0000"/>
                </a:solidFill>
                <a:latin typeface="Arial" pitchFamily="34" charset="0"/>
              </a:rPr>
              <a:t>б)</a:t>
            </a:r>
            <a:r>
              <a:rPr lang="ru-RU" dirty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ru-RU" b="1" i="1" dirty="0">
                <a:solidFill>
                  <a:srgbClr val="FF0000"/>
                </a:solidFill>
                <a:latin typeface="Arial" pitchFamily="34" charset="0"/>
              </a:rPr>
              <a:t>проволочная:</a:t>
            </a:r>
            <a:endParaRPr lang="ru-RU" dirty="0">
              <a:solidFill>
                <a:srgbClr val="FF0000"/>
              </a:solidFill>
              <a:latin typeface="Arial" pitchFamily="34" charset="0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</a:rPr>
              <a:t>холоднотянутая  проволока  периодического  профиля</a:t>
            </a:r>
            <a:r>
              <a:rPr lang="ru-RU" dirty="0">
                <a:latin typeface="Arial" pitchFamily="34" charset="0"/>
              </a:rPr>
              <a:t>   </a:t>
            </a:r>
            <a:r>
              <a:rPr lang="ru-RU" b="1" dirty="0">
                <a:latin typeface="Arial" pitchFamily="34" charset="0"/>
              </a:rPr>
              <a:t>В500  (</a:t>
            </a:r>
            <a:r>
              <a:rPr lang="ru-RU" b="1" dirty="0" err="1">
                <a:latin typeface="Arial" pitchFamily="34" charset="0"/>
              </a:rPr>
              <a:t>Вр</a:t>
            </a:r>
            <a:r>
              <a:rPr lang="ru-RU" b="1" dirty="0">
                <a:latin typeface="Arial" pitchFamily="34" charset="0"/>
              </a:rPr>
              <a:t>-I)  </a:t>
            </a:r>
            <a:r>
              <a:rPr lang="ru-RU" dirty="0">
                <a:solidFill>
                  <a:srgbClr val="FF0000"/>
                </a:solidFill>
                <a:latin typeface="Arial" pitchFamily="34" charset="0"/>
              </a:rPr>
              <a:t>ГОСТ 6727-80)</a:t>
            </a:r>
            <a:r>
              <a:rPr lang="ru-RU" dirty="0">
                <a:latin typeface="Arial" pitchFamily="34" charset="0"/>
              </a:rPr>
              <a:t>; 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</a:rPr>
              <a:t>высокопрочная периодического профиля </a:t>
            </a:r>
            <a:r>
              <a:rPr lang="ru-RU" b="1" dirty="0">
                <a:latin typeface="Arial" pitchFamily="34" charset="0"/>
              </a:rPr>
              <a:t>Вр1200,1500 </a:t>
            </a:r>
            <a:r>
              <a:rPr lang="ru-RU" dirty="0">
                <a:solidFill>
                  <a:srgbClr val="FF0000"/>
                </a:solidFill>
                <a:latin typeface="Arial" pitchFamily="34" charset="0"/>
              </a:rPr>
              <a:t>(ГОСТ 7348-81)</a:t>
            </a:r>
            <a:r>
              <a:rPr lang="ru-RU" dirty="0">
                <a:latin typeface="Arial" pitchFamily="34" charset="0"/>
              </a:rPr>
              <a:t>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Arial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0000"/>
                </a:solidFill>
                <a:latin typeface="Arial" pitchFamily="34" charset="0"/>
              </a:rPr>
              <a:t>в)</a:t>
            </a:r>
            <a:r>
              <a:rPr lang="ru-RU" dirty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ru-RU" b="1" i="1" dirty="0">
                <a:solidFill>
                  <a:srgbClr val="FF0000"/>
                </a:solidFill>
                <a:latin typeface="Arial" pitchFamily="34" charset="0"/>
              </a:rPr>
              <a:t>арматурные канаты:</a:t>
            </a:r>
            <a:r>
              <a:rPr lang="ru-RU" dirty="0">
                <a:latin typeface="Arial" pitchFamily="34" charset="0"/>
              </a:rPr>
              <a:t> </a:t>
            </a:r>
            <a:r>
              <a:rPr lang="ru-RU" b="1" dirty="0">
                <a:latin typeface="Arial" pitchFamily="34" charset="0"/>
              </a:rPr>
              <a:t>К1400 </a:t>
            </a:r>
            <a:r>
              <a:rPr lang="ru-RU" dirty="0">
                <a:latin typeface="Arial" pitchFamily="34" charset="0"/>
              </a:rPr>
              <a:t>и </a:t>
            </a:r>
            <a:r>
              <a:rPr lang="ru-RU" b="1" dirty="0">
                <a:latin typeface="Arial" pitchFamily="34" charset="0"/>
              </a:rPr>
              <a:t>К1500</a:t>
            </a:r>
            <a:r>
              <a:rPr lang="ru-RU" dirty="0">
                <a:latin typeface="Arial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img.encyc.yandex.net/illustrations/bse/pictures/02467/641010.jpg">
            <a:hlinkClick r:id="rId2"/>
          </p:cNvPr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14288"/>
            <a:ext cx="4748213" cy="510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Прямоугольник 1"/>
          <p:cNvSpPr>
            <a:spLocks noChangeArrowheads="1"/>
          </p:cNvSpPr>
          <p:nvPr/>
        </p:nvSpPr>
        <p:spPr bwMode="auto">
          <a:xfrm>
            <a:off x="1908175" y="5300663"/>
            <a:ext cx="48958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just"/>
            <a:r>
              <a:rPr lang="ru-RU" altLang="ru-RU">
                <a:latin typeface="Arial" panose="020B0604020202020204" pitchFamily="34" charset="0"/>
              </a:rPr>
              <a:t>1, 2 — арматура периодического профиля;</a:t>
            </a:r>
          </a:p>
          <a:p>
            <a:pPr algn="just"/>
            <a:r>
              <a:rPr lang="ru-RU" altLang="ru-RU">
                <a:latin typeface="Arial" panose="020B0604020202020204" pitchFamily="34" charset="0"/>
              </a:rPr>
              <a:t>3 — проволока периодического профиля; </a:t>
            </a:r>
          </a:p>
          <a:p>
            <a:pPr algn="just"/>
            <a:r>
              <a:rPr lang="ru-RU" altLang="ru-RU">
                <a:latin typeface="Arial" panose="020B0604020202020204" pitchFamily="34" charset="0"/>
              </a:rPr>
              <a:t>4 — семипроволочная прядь; </a:t>
            </a:r>
          </a:p>
          <a:p>
            <a:pPr algn="just"/>
            <a:r>
              <a:rPr lang="ru-RU" altLang="ru-RU">
                <a:latin typeface="Arial" panose="020B0604020202020204" pitchFamily="34" charset="0"/>
              </a:rPr>
              <a:t>5 — двухпрядный канат.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ChangeArrowheads="1"/>
          </p:cNvSpPr>
          <p:nvPr/>
        </p:nvSpPr>
        <p:spPr bwMode="auto">
          <a:xfrm>
            <a:off x="611188" y="188913"/>
            <a:ext cx="7993062" cy="203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indent="357188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just"/>
            <a:r>
              <a:rPr lang="ru-RU" altLang="ru-RU">
                <a:latin typeface="Arial" panose="020B0604020202020204" pitchFamily="34" charset="0"/>
                <a:ea typeface="Times New Roman" panose="02020603050405020304" pitchFamily="18" charset="0"/>
              </a:rPr>
              <a:t>Арматурная сталь диаметром до 12 мм относится к категории </a:t>
            </a:r>
            <a:r>
              <a:rPr lang="ru-RU" altLang="ru-RU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легкой арматуры</a:t>
            </a:r>
            <a:r>
              <a:rPr lang="ru-RU" altLang="ru-RU">
                <a:latin typeface="Arial" panose="020B0604020202020204" pitchFamily="34" charset="0"/>
                <a:ea typeface="Times New Roman" panose="02020603050405020304" pitchFamily="18" charset="0"/>
              </a:rPr>
              <a:t> и поступает в мотках (бухтах).</a:t>
            </a:r>
          </a:p>
          <a:p>
            <a:pPr algn="just"/>
            <a:endParaRPr lang="ru-RU" altLang="ru-RU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/>
            <a:r>
              <a:rPr lang="ru-RU" altLang="ru-RU">
                <a:latin typeface="Arial" panose="020B0604020202020204" pitchFamily="34" charset="0"/>
                <a:ea typeface="Times New Roman" panose="02020603050405020304" pitchFamily="18" charset="0"/>
              </a:rPr>
              <a:t>Арматура диаметром свыше 12 мм поставляется в прутках и считается </a:t>
            </a:r>
            <a:r>
              <a:rPr lang="ru-RU" altLang="ru-RU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тяжелой арматурой</a:t>
            </a:r>
            <a:r>
              <a:rPr lang="ru-RU" altLang="ru-RU"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</a:p>
          <a:p>
            <a:pPr algn="just"/>
            <a:endParaRPr lang="ru-RU" altLang="ru-RU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/>
            <a:r>
              <a:rPr lang="ru-RU" altLang="ru-RU">
                <a:latin typeface="Arial" panose="020B0604020202020204" pitchFamily="34" charset="0"/>
                <a:ea typeface="Times New Roman" panose="02020603050405020304" pitchFamily="18" charset="0"/>
              </a:rPr>
              <a:t>Уголки, швеллеры,  двутавры  используются как </a:t>
            </a:r>
            <a:r>
              <a:rPr lang="ru-RU" altLang="ru-RU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жесткая арматура</a:t>
            </a:r>
            <a:r>
              <a:rPr lang="ru-RU" altLang="ru-RU"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ru-RU" altLang="ru-RU">
              <a:latin typeface="Arial" panose="020B0604020202020204" pitchFamily="34" charset="0"/>
            </a:endParaRPr>
          </a:p>
        </p:txBody>
      </p:sp>
      <p:pic>
        <p:nvPicPr>
          <p:cNvPr id="27651" name="Picture 3" descr="http://im8-tub-ru.yandex.net/i?id=25878937-48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4105275"/>
            <a:ext cx="3816350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5" descr="http://2s2b.ru/upload/normal/armatura_optom_196538.jpe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1420"/>
          <a:stretch>
            <a:fillRect/>
          </a:stretch>
        </p:blipFill>
        <p:spPr bwMode="auto">
          <a:xfrm>
            <a:off x="107950" y="2713038"/>
            <a:ext cx="3168650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9" descr="http://www.metaprom.ru/market_foto/1300276139foto1_big.jpg">
            <a:hlinkClick r:id="rId4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8347" b="8327"/>
          <a:stretch>
            <a:fillRect/>
          </a:stretch>
        </p:blipFill>
        <p:spPr bwMode="auto">
          <a:xfrm>
            <a:off x="5724525" y="2751138"/>
            <a:ext cx="3324225" cy="207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ChangeArrowheads="1"/>
          </p:cNvSpPr>
          <p:nvPr/>
        </p:nvSpPr>
        <p:spPr bwMode="auto">
          <a:xfrm rot="10800000" flipV="1">
            <a:off x="468313" y="188913"/>
            <a:ext cx="8207375" cy="258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indent="268288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just"/>
            <a:r>
              <a:rPr lang="ru-RU" altLang="ru-RU">
                <a:latin typeface="Arial" panose="020B0604020202020204" pitchFamily="34" charset="0"/>
                <a:ea typeface="Times New Roman" panose="02020603050405020304" pitchFamily="18" charset="0"/>
              </a:rPr>
              <a:t>При изготовлении железобетонных конструкций с целью предохранения арматуры от коррозии и воздействия внешней среды создается </a:t>
            </a:r>
            <a:r>
              <a:rPr lang="ru-RU" altLang="ru-RU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защитный слой бетона</a:t>
            </a:r>
            <a:r>
              <a:rPr lang="ru-RU" altLang="ru-RU"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</a:p>
          <a:p>
            <a:pPr algn="just"/>
            <a:endParaRPr lang="ru-RU" altLang="ru-RU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/>
            <a:r>
              <a:rPr lang="ru-RU" altLang="ru-RU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Толщина защитного слоя </a:t>
            </a:r>
            <a:r>
              <a:rPr lang="ru-RU" altLang="ru-RU">
                <a:latin typeface="Arial" panose="020B0604020202020204" pitchFamily="34" charset="0"/>
                <a:ea typeface="Times New Roman" panose="02020603050405020304" pitchFamily="18" charset="0"/>
              </a:rPr>
              <a:t>зависит от диаметра рабочей арматуры, марки бетона, вида конструкции, воздействия вредных факторов и </a:t>
            </a:r>
            <a:r>
              <a:rPr lang="ru-RU" altLang="ru-RU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принимается в пределах от 10 до 70 мм</a:t>
            </a:r>
            <a:r>
              <a:rPr lang="ru-RU" altLang="ru-RU"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</a:p>
          <a:p>
            <a:pPr algn="just"/>
            <a:endParaRPr lang="ru-RU" altLang="ru-RU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/>
            <a:r>
              <a:rPr lang="ru-RU" altLang="ru-RU">
                <a:latin typeface="Arial" panose="020B0604020202020204" pitchFamily="34" charset="0"/>
                <a:ea typeface="Times New Roman" panose="02020603050405020304" pitchFamily="18" charset="0"/>
              </a:rPr>
              <a:t>Величина его должна быть указана на чертеже схемы опалубки </a:t>
            </a:r>
          </a:p>
        </p:txBody>
      </p:sp>
      <p:pic>
        <p:nvPicPr>
          <p:cNvPr id="2867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3716338"/>
            <a:ext cx="5584825" cy="290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6" descr="http://d.topic.lt/Fm_fi/images/picsw/022008/21/marazmi/64_marazmi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9760" t="37955" r="27747" b="11182"/>
          <a:stretch>
            <a:fillRect/>
          </a:stretch>
        </p:blipFill>
        <p:spPr bwMode="auto">
          <a:xfrm>
            <a:off x="0" y="2852738"/>
            <a:ext cx="3260725" cy="270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16632"/>
            <a:ext cx="8280920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143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Маркировка 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143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железобетонных     изделий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5288" y="1557338"/>
            <a:ext cx="8424862" cy="2862262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357188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" pitchFamily="34" charset="0"/>
              </a:rPr>
              <a:t>Каждой железобетонной конструкции присваивается марка в соответствии с </a:t>
            </a:r>
            <a:r>
              <a:rPr lang="ru-RU" dirty="0">
                <a:solidFill>
                  <a:srgbClr val="FF0000"/>
                </a:solidFill>
                <a:latin typeface="Arial" pitchFamily="34" charset="0"/>
              </a:rPr>
              <a:t>ГОСТ 23.009-78 «Конструкции и изделия бетонные и железобетонные сборные. Условные обозначения (марки)».</a:t>
            </a:r>
          </a:p>
          <a:p>
            <a:pPr indent="357188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0000"/>
              </a:solidFill>
              <a:latin typeface="Arial" pitchFamily="34" charset="0"/>
            </a:endParaRPr>
          </a:p>
          <a:p>
            <a:pPr indent="357188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" pitchFamily="34" charset="0"/>
              </a:rPr>
              <a:t>Согласно этому стандарту марка железобетонного элемента состоит из буквенно-цифровых групп, которые содержат:</a:t>
            </a:r>
          </a:p>
          <a:p>
            <a:pPr indent="357188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Arial" pitchFamily="34" charset="0"/>
            </a:endParaRPr>
          </a:p>
          <a:p>
            <a:pPr marL="285750" indent="-28575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dirty="0">
                <a:latin typeface="Arial" pitchFamily="34" charset="0"/>
              </a:rPr>
              <a:t>обозначения типа конструкции;</a:t>
            </a:r>
          </a:p>
          <a:p>
            <a:pPr marL="285750" indent="-28575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dirty="0">
                <a:latin typeface="Arial" pitchFamily="34" charset="0"/>
              </a:rPr>
              <a:t>определяющие габаритные размеры (длину, ширину, высоту, толщину).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8313" y="115888"/>
            <a:ext cx="8280400" cy="4802187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357188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" pitchFamily="34" charset="0"/>
              </a:rPr>
              <a:t>Обозначения типа конструкции и элемента в марках состоят из условного буквенного обозначения, для чего следует применять прописные буквы. Как правило, оно состоит из начальных букв названий соответствующих элементов (балки фундаментные – БФ; панели стеновые –ПС; кольца для колодцев – КЦ; площадки лестничные – ПЛ и т.д.).</a:t>
            </a:r>
          </a:p>
          <a:p>
            <a:pPr indent="357188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Arial" pitchFamily="34" charset="0"/>
            </a:endParaRPr>
          </a:p>
          <a:p>
            <a:pPr indent="357188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" pitchFamily="34" charset="0"/>
              </a:rPr>
              <a:t>Указываемые в марках определяющие габаритные размеры для данной конструкции или элемента следует указывать в метрах или дециметрах. Для мелкоразмерных элементов допускается указание в сантиметрах.</a:t>
            </a:r>
          </a:p>
          <a:p>
            <a:pPr indent="357188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Arial" pitchFamily="34" charset="0"/>
            </a:endParaRPr>
          </a:p>
          <a:p>
            <a:pPr indent="357188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" pitchFamily="34" charset="0"/>
              </a:rPr>
              <a:t>Цифровые обозначения двух или трех определяющих размеров (например, длины, ширины и высоты) разделяются точкой.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Arial" pitchFamily="34" charset="0"/>
            </a:endParaRPr>
          </a:p>
          <a:p>
            <a:pPr indent="357188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" pitchFamily="34" charset="0"/>
              </a:rPr>
              <a:t>Марку следует записывать в одну строку.</a:t>
            </a:r>
          </a:p>
          <a:p>
            <a:pPr indent="357188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Arial" pitchFamily="34" charset="0"/>
            </a:endParaRPr>
          </a:p>
          <a:p>
            <a:pPr indent="357188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" pitchFamily="34" charset="0"/>
              </a:rPr>
              <a:t>Марка конструкции и элемента должна заканчиваться обозначением стандарта или технических условий.</a:t>
            </a:r>
          </a:p>
        </p:txBody>
      </p:sp>
      <p:sp>
        <p:nvSpPr>
          <p:cNvPr id="30723" name="Прямоугольник 2"/>
          <p:cNvSpPr>
            <a:spLocks noChangeArrowheads="1"/>
          </p:cNvSpPr>
          <p:nvPr/>
        </p:nvSpPr>
        <p:spPr bwMode="auto">
          <a:xfrm>
            <a:off x="34925" y="4919663"/>
            <a:ext cx="9109075" cy="163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/>
            <a:r>
              <a:rPr lang="ru-RU" altLang="ru-RU" sz="2000">
                <a:solidFill>
                  <a:srgbClr val="002060"/>
                </a:solidFill>
                <a:latin typeface="Arial" panose="020B0604020202020204" pitchFamily="34" charset="0"/>
              </a:rPr>
              <a:t>Лестничная площадка длиной 2500 мм и шириной 1220 мм:</a:t>
            </a:r>
          </a:p>
          <a:p>
            <a:pPr algn="ctr"/>
            <a:r>
              <a:rPr lang="ru-RU" altLang="ru-RU" sz="2000">
                <a:solidFill>
                  <a:srgbClr val="FF0000"/>
                </a:solidFill>
                <a:latin typeface="Arial" panose="020B0604020202020204" pitchFamily="34" charset="0"/>
              </a:rPr>
              <a:t>ЛП 25.12 ГОСТ 9818-72</a:t>
            </a:r>
          </a:p>
          <a:p>
            <a:pPr algn="ctr"/>
            <a:endParaRPr lang="ru-RU" altLang="ru-RU" sz="200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algn="ctr"/>
            <a:r>
              <a:rPr lang="ru-RU" altLang="ru-RU" sz="200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000">
                <a:solidFill>
                  <a:srgbClr val="002060"/>
                </a:solidFill>
                <a:latin typeface="Arial" panose="020B0604020202020204" pitchFamily="34" charset="0"/>
              </a:rPr>
              <a:t>Фундаментный блок длиной 2380 мм, шириной 400 мм и высотой 580 мм:</a:t>
            </a:r>
          </a:p>
          <a:p>
            <a:pPr algn="ctr"/>
            <a:r>
              <a:rPr lang="ru-RU" altLang="ru-RU" sz="2000">
                <a:solidFill>
                  <a:srgbClr val="FF0000"/>
                </a:solidFill>
                <a:latin typeface="Arial" panose="020B0604020202020204" pitchFamily="34" charset="0"/>
              </a:rPr>
              <a:t>ФБ 24.4.6 ГОСТ 13574-78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16632"/>
            <a:ext cx="8280920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143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Классификация 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143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железобетонных     изделий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5288" y="1484313"/>
            <a:ext cx="8424862" cy="3970337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357188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" pitchFamily="34" charset="0"/>
              </a:rPr>
              <a:t>Все железобетонные конструкции по способу изготовления делятся на монолитные и сборные.</a:t>
            </a:r>
          </a:p>
          <a:p>
            <a:pPr indent="357188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Arial" pitchFamily="34" charset="0"/>
            </a:endParaRPr>
          </a:p>
          <a:p>
            <a:pPr indent="357188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0000"/>
                </a:solidFill>
                <a:latin typeface="Arial" pitchFamily="34" charset="0"/>
              </a:rPr>
              <a:t>Монолитные конструкции </a:t>
            </a:r>
            <a:r>
              <a:rPr lang="ru-RU" dirty="0">
                <a:latin typeface="Arial" pitchFamily="34" charset="0"/>
              </a:rPr>
              <a:t>выполняют полностью на строительной площадке в том месте здания или сооружения, где они предусмотрены проектом. В настоящее время из монолитного железобетона строят целые здания. </a:t>
            </a:r>
          </a:p>
          <a:p>
            <a:pPr indent="357188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Arial" pitchFamily="34" charset="0"/>
            </a:endParaRPr>
          </a:p>
          <a:p>
            <a:pPr indent="357188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0000"/>
                </a:solidFill>
                <a:latin typeface="Arial" pitchFamily="34" charset="0"/>
              </a:rPr>
              <a:t>Сборные конструкции </a:t>
            </a:r>
            <a:r>
              <a:rPr lang="ru-RU" dirty="0">
                <a:latin typeface="Arial" pitchFamily="34" charset="0"/>
              </a:rPr>
              <a:t>изготавливают на специальных заводах и доставляют к месту строительства в готовом виде. </a:t>
            </a:r>
          </a:p>
          <a:p>
            <a:pPr indent="357188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Arial" pitchFamily="34" charset="0"/>
            </a:endParaRPr>
          </a:p>
          <a:p>
            <a:pPr indent="357188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" pitchFamily="34" charset="0"/>
              </a:rPr>
              <a:t>Конструкции из сборного железобетона лучшего качества; их применение позволяет сокращать сроки строительства, хотя и несколько удорожает его.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A4A31BF-B80F-4E94-9BC7-A858CECFF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5920" y="44624"/>
            <a:ext cx="6511925" cy="1143000"/>
          </a:xfrm>
        </p:spPr>
        <p:txBody>
          <a:bodyPr/>
          <a:lstStyle/>
          <a:p>
            <a:r>
              <a:rPr lang="ru-RU" dirty="0"/>
              <a:t>Список литературы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F3D20AC-23BC-4D2C-8429-B56FEBCAF79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221482" y="1916832"/>
            <a:ext cx="6400800" cy="4353664"/>
          </a:xfrm>
        </p:spPr>
        <p:txBody>
          <a:bodyPr/>
          <a:lstStyle/>
          <a:p>
            <a:r>
              <a:rPr lang="ru-RU" sz="2400" dirty="0"/>
              <a:t>Лопатто А. Артур </a:t>
            </a:r>
            <a:r>
              <a:rPr lang="ru-RU" sz="2400" dirty="0" err="1"/>
              <a:t>Фердинандович</a:t>
            </a:r>
            <a:r>
              <a:rPr lang="ru-RU" sz="2400" dirty="0"/>
              <a:t> </a:t>
            </a:r>
            <a:r>
              <a:rPr lang="ru-RU" sz="2400" dirty="0" err="1"/>
              <a:t>Лолейт</a:t>
            </a:r>
            <a:r>
              <a:rPr lang="ru-RU" sz="2400" dirty="0"/>
              <a:t>. </a:t>
            </a:r>
          </a:p>
          <a:p>
            <a:r>
              <a:rPr lang="ru-RU" sz="2400" dirty="0"/>
              <a:t>К истории отечественного железобетона. — М.: </a:t>
            </a:r>
            <a:r>
              <a:rPr lang="ru-RU" sz="2400" dirty="0" err="1"/>
              <a:t>Стройиздат</a:t>
            </a:r>
            <a:r>
              <a:rPr lang="ru-RU" sz="2400" dirty="0"/>
              <a:t>.</a:t>
            </a:r>
          </a:p>
          <a:p>
            <a:r>
              <a:rPr lang="en-US" sz="2400" dirty="0">
                <a:hlinkClick r:id="rId2"/>
              </a:rPr>
              <a:t>https://best-stroy.ru/statya_chto-takoe-zhelezobeton_666</a:t>
            </a:r>
            <a:endParaRPr lang="ru-RU" sz="2400" dirty="0"/>
          </a:p>
          <a:p>
            <a:r>
              <a:rPr lang="en-US" sz="2400" dirty="0">
                <a:hlinkClick r:id="rId3"/>
              </a:rPr>
              <a:t>https://www.masterovoi.ru/zhelezobeton</a:t>
            </a:r>
            <a:endParaRPr lang="ru-RU" sz="2400" dirty="0"/>
          </a:p>
          <a:p>
            <a:r>
              <a:rPr lang="en-US" sz="2400" dirty="0">
                <a:hlinkClick r:id="rId4"/>
              </a:rPr>
              <a:t>https://i-beton.com/articles/about-beton/zhelezobeton-chto-eto-takoe-i-dlya-chego-on-ispolzuetsya/</a:t>
            </a:r>
            <a:endParaRPr lang="ru-RU" sz="2400" dirty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7756350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Прямоугольник 1"/>
          <p:cNvSpPr>
            <a:spLocks noChangeArrowheads="1"/>
          </p:cNvSpPr>
          <p:nvPr/>
        </p:nvSpPr>
        <p:spPr bwMode="auto">
          <a:xfrm>
            <a:off x="395288" y="333375"/>
            <a:ext cx="8497887" cy="313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63525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just"/>
            <a:r>
              <a:rPr lang="ru-RU" altLang="ru-RU">
                <a:latin typeface="Arial" panose="020B0604020202020204" pitchFamily="34" charset="0"/>
              </a:rPr>
              <a:t>Согласно </a:t>
            </a:r>
            <a:r>
              <a:rPr lang="ru-RU" altLang="ru-RU">
                <a:solidFill>
                  <a:srgbClr val="FF0000"/>
                </a:solidFill>
                <a:latin typeface="Arial" panose="020B0604020202020204" pitchFamily="34" charset="0"/>
              </a:rPr>
              <a:t>ГОСТ   21.501-93</a:t>
            </a:r>
            <a:r>
              <a:rPr lang="ru-RU" altLang="ru-RU">
                <a:latin typeface="Arial" panose="020B0604020202020204" pitchFamily="34" charset="0"/>
              </a:rPr>
              <a:t>, под </a:t>
            </a:r>
            <a:r>
              <a:rPr lang="ru-RU" altLang="ru-RU">
                <a:solidFill>
                  <a:srgbClr val="FF0000"/>
                </a:solidFill>
                <a:latin typeface="Arial" panose="020B0604020202020204" pitchFamily="34" charset="0"/>
              </a:rPr>
              <a:t>строительной конструкцией </a:t>
            </a:r>
            <a:r>
              <a:rPr lang="ru-RU" altLang="ru-RU">
                <a:latin typeface="Arial" panose="020B0604020202020204" pitchFamily="34" charset="0"/>
              </a:rPr>
              <a:t>понимают часть здания или сооружения функционального назначения (каркас здания, покрытие, перекрытие и т.п.).</a:t>
            </a:r>
          </a:p>
          <a:p>
            <a:pPr algn="just"/>
            <a:endParaRPr lang="ru-RU" altLang="ru-RU">
              <a:latin typeface="Arial" panose="020B0604020202020204" pitchFamily="34" charset="0"/>
            </a:endParaRPr>
          </a:p>
          <a:p>
            <a:pPr algn="just"/>
            <a:r>
              <a:rPr lang="ru-RU" altLang="ru-RU">
                <a:latin typeface="Arial" panose="020B0604020202020204" pitchFamily="34" charset="0"/>
              </a:rPr>
              <a:t>Конструкция состоит из элементов, взаимно связанных в процессе строительных работ.</a:t>
            </a:r>
          </a:p>
          <a:p>
            <a:pPr algn="just"/>
            <a:endParaRPr lang="ru-RU" altLang="ru-RU">
              <a:latin typeface="Arial" panose="020B0604020202020204" pitchFamily="34" charset="0"/>
            </a:endParaRPr>
          </a:p>
          <a:p>
            <a:pPr algn="just"/>
            <a:r>
              <a:rPr lang="ru-RU" altLang="ru-RU">
                <a:solidFill>
                  <a:srgbClr val="FF0000"/>
                </a:solidFill>
                <a:latin typeface="Arial" panose="020B0604020202020204" pitchFamily="34" charset="0"/>
              </a:rPr>
              <a:t>Строительным изделием </a:t>
            </a:r>
            <a:r>
              <a:rPr lang="ru-RU" altLang="ru-RU">
                <a:latin typeface="Arial" panose="020B0604020202020204" pitchFamily="34" charset="0"/>
              </a:rPr>
              <a:t>считается элемент строительной конструкции (колонна, ригель, плита перекрытия, панель стены, арматурный каркас и т.п.), изготовленный не на месте установки.</a:t>
            </a:r>
          </a:p>
          <a:p>
            <a:pPr algn="just"/>
            <a:endParaRPr lang="ru-RU" altLang="ru-RU">
              <a:latin typeface="Arial" panose="020B0604020202020204" pitchFamily="34" charset="0"/>
            </a:endParaRPr>
          </a:p>
        </p:txBody>
      </p:sp>
      <p:pic>
        <p:nvPicPr>
          <p:cNvPr id="6147" name="Picture 3" descr="http://www.neobroker.ru/img-org/tovar-43754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3138" y="4837113"/>
            <a:ext cx="2849562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5" descr="http://primamedia.ru/files/143062.jpg">
            <a:hlinkClick r:id="rId2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3068638"/>
            <a:ext cx="2581275" cy="174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7" descr="http://www.stroyrekonstrukciya.ru/img/content/modpage/anons/l/193.jpg">
            <a:hlinkClick r:id="rId2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3213100"/>
            <a:ext cx="3311525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Прямоугольник 1"/>
          <p:cNvSpPr>
            <a:spLocks noChangeArrowheads="1"/>
          </p:cNvSpPr>
          <p:nvPr/>
        </p:nvSpPr>
        <p:spPr bwMode="auto">
          <a:xfrm>
            <a:off x="323850" y="196850"/>
            <a:ext cx="8351838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63525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just"/>
            <a:r>
              <a:rPr lang="ru-RU" altLang="ru-RU" sz="2000">
                <a:solidFill>
                  <a:srgbClr val="FF0000"/>
                </a:solidFill>
                <a:latin typeface="Arial" panose="020B0604020202020204" pitchFamily="34" charset="0"/>
              </a:rPr>
              <a:t>Железобетонная конструкция</a:t>
            </a:r>
            <a:r>
              <a:rPr lang="ru-RU" altLang="ru-RU" sz="2000">
                <a:latin typeface="Arial" panose="020B0604020202020204" pitchFamily="34" charset="0"/>
              </a:rPr>
              <a:t>, как следует из самого названия, представляет собой сочетание двух различных по своим механическим характеристикам материалов – железа (стали) и бетона. </a:t>
            </a:r>
          </a:p>
          <a:p>
            <a:pPr algn="just"/>
            <a:endParaRPr lang="ru-RU" altLang="ru-RU" sz="2000">
              <a:latin typeface="Arial" panose="020B0604020202020204" pitchFamily="34" charset="0"/>
            </a:endParaRPr>
          </a:p>
          <a:p>
            <a:pPr algn="just"/>
            <a:r>
              <a:rPr lang="ru-RU" altLang="ru-RU" sz="2000">
                <a:solidFill>
                  <a:srgbClr val="FF0000"/>
                </a:solidFill>
                <a:latin typeface="Arial" panose="020B0604020202020204" pitchFamily="34" charset="0"/>
              </a:rPr>
              <a:t>Бетон</a:t>
            </a:r>
            <a:r>
              <a:rPr lang="ru-RU" altLang="ru-RU" sz="2000">
                <a:latin typeface="Arial" panose="020B0604020202020204" pitchFamily="34" charset="0"/>
              </a:rPr>
              <a:t> – это искусственный каменный материал, получаемый в результате твердения смеси, состоящей из песка, крупного заполнителя (щебня или гравия), цемента и воды. </a:t>
            </a:r>
          </a:p>
          <a:p>
            <a:pPr algn="just"/>
            <a:endParaRPr lang="ru-RU" altLang="ru-RU" sz="2000">
              <a:latin typeface="Arial" panose="020B0604020202020204" pitchFamily="34" charset="0"/>
            </a:endParaRPr>
          </a:p>
          <a:p>
            <a:pPr algn="just"/>
            <a:r>
              <a:rPr lang="ru-RU" altLang="ru-RU" sz="2000">
                <a:latin typeface="Arial" panose="020B0604020202020204" pitchFamily="34" charset="0"/>
              </a:rPr>
              <a:t>Бетон, как всякий камень, выдерживает большие усилия, возникающие при сжатии, и очень малые усилия при растяжении и изгибе. </a:t>
            </a:r>
          </a:p>
          <a:p>
            <a:pPr algn="just"/>
            <a:endParaRPr lang="ru-RU" altLang="ru-RU" sz="2000">
              <a:latin typeface="Arial" panose="020B0604020202020204" pitchFamily="34" charset="0"/>
            </a:endParaRPr>
          </a:p>
          <a:p>
            <a:pPr algn="just"/>
            <a:r>
              <a:rPr lang="ru-RU" altLang="ru-RU" sz="2000">
                <a:latin typeface="Arial" panose="020B0604020202020204" pitchFamily="34" charset="0"/>
              </a:rPr>
              <a:t>Для усиления сопротивления на растяжение и изгиб в конструкцию включают </a:t>
            </a:r>
            <a:r>
              <a:rPr lang="ru-RU" altLang="ru-RU" sz="2000">
                <a:solidFill>
                  <a:srgbClr val="FF0000"/>
                </a:solidFill>
                <a:latin typeface="Arial" panose="020B0604020202020204" pitchFamily="34" charset="0"/>
              </a:rPr>
              <a:t>стальную арматуру</a:t>
            </a:r>
            <a:r>
              <a:rPr lang="ru-RU" altLang="ru-RU" sz="2000">
                <a:latin typeface="Arial" panose="020B0604020202020204" pitchFamily="34" charset="0"/>
              </a:rPr>
              <a:t>.</a:t>
            </a:r>
          </a:p>
          <a:p>
            <a:pPr algn="just"/>
            <a:endParaRPr lang="ru-RU" altLang="ru-RU" sz="2000">
              <a:latin typeface="Arial" panose="020B0604020202020204" pitchFamily="34" charset="0"/>
            </a:endParaRPr>
          </a:p>
          <a:p>
            <a:pPr algn="just"/>
            <a:r>
              <a:rPr lang="ru-RU" altLang="ru-RU" sz="2000">
                <a:latin typeface="Arial" panose="020B0604020202020204" pitchFamily="34" charset="0"/>
              </a:rPr>
              <a:t> Бетон при затвердевании прочно сцепляется со сталью, и под действием внешних сил оба материала работают совместно. Бетон предохраняет заключенную в нем сталь от коррозии и резких колебаний температуры.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Прямоугольник 1"/>
          <p:cNvSpPr>
            <a:spLocks noChangeArrowheads="1"/>
          </p:cNvSpPr>
          <p:nvPr/>
        </p:nvSpPr>
        <p:spPr bwMode="auto">
          <a:xfrm>
            <a:off x="307975" y="404813"/>
            <a:ext cx="8497888" cy="170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ru-RU" altLang="ru-RU">
                <a:latin typeface="Arial" panose="020B0604020202020204" pitchFamily="34" charset="0"/>
              </a:rPr>
              <a:t>По способу изготовления или индустриализации железобетонные конструкции разделяются на </a:t>
            </a:r>
            <a:r>
              <a:rPr lang="ru-RU" altLang="ru-RU" b="1">
                <a:solidFill>
                  <a:srgbClr val="FF0000"/>
                </a:solidFill>
                <a:latin typeface="Arial" panose="020B0604020202020204" pitchFamily="34" charset="0"/>
              </a:rPr>
              <a:t>монолитные</a:t>
            </a:r>
            <a:r>
              <a:rPr lang="ru-RU" altLang="ru-RU">
                <a:latin typeface="Arial" panose="020B0604020202020204" pitchFamily="34" charset="0"/>
              </a:rPr>
              <a:t>, изготавливаемые на строительной площадке, и </a:t>
            </a:r>
            <a:r>
              <a:rPr lang="ru-RU" altLang="ru-RU" b="1">
                <a:solidFill>
                  <a:srgbClr val="FF0000"/>
                </a:solidFill>
                <a:latin typeface="Arial" panose="020B0604020202020204" pitchFamily="34" charset="0"/>
              </a:rPr>
              <a:t>сборно-монолитные</a:t>
            </a:r>
            <a:r>
              <a:rPr lang="ru-RU" altLang="ru-RU">
                <a:latin typeface="Arial" panose="020B0604020202020204" pitchFamily="34" charset="0"/>
              </a:rPr>
              <a:t>, производство которых осуществляется на заводах.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2776538"/>
            <a:ext cx="4752975" cy="40671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</p:pic>
      <p:pic>
        <p:nvPicPr>
          <p:cNvPr id="819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2776538"/>
            <a:ext cx="4008437" cy="406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8" y="476250"/>
            <a:ext cx="9072562" cy="63706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1700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+mn-cs"/>
              </a:rPr>
              <a:t>Подготавливают опалубку – это металлическая  форма, в которой изготавливают изделие – зачищают ее, смазывают, чтобы готовое изделие легко отходило от формы.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ru-RU" sz="1700" dirty="0">
              <a:solidFill>
                <a:schemeClr val="tx2">
                  <a:lumMod val="75000"/>
                </a:schemeClr>
              </a:solidFill>
              <a:latin typeface="Arial Narrow" pitchFamily="34" charset="0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dirty="0">
                <a:latin typeface="Arial Narrow" pitchFamily="34" charset="0"/>
                <a:cs typeface="+mn-cs"/>
              </a:rPr>
              <a:t>2. </a:t>
            </a:r>
            <a:r>
              <a:rPr lang="ru-RU" sz="1700" dirty="0">
                <a:solidFill>
                  <a:srgbClr val="05430B"/>
                </a:solidFill>
                <a:latin typeface="Arial Narrow" pitchFamily="34" charset="0"/>
                <a:cs typeface="+mn-cs"/>
              </a:rPr>
              <a:t>В форму укладывают арматуру, которая бывает разного профиля (круглая, рифленая, проволочная, разной толщины и длины). Арматурные изделия изготовляют отдельно в арматурном цеху.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700" dirty="0">
              <a:latin typeface="Arial Narrow" pitchFamily="34" charset="0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dirty="0">
                <a:latin typeface="Arial Narrow" pitchFamily="34" charset="0"/>
                <a:cs typeface="+mn-cs"/>
              </a:rPr>
              <a:t>3. </a:t>
            </a:r>
            <a:r>
              <a:rPr lang="ru-RU" sz="1700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+mn-cs"/>
              </a:rPr>
              <a:t>Форму устанавливают на </a:t>
            </a:r>
            <a:r>
              <a:rPr lang="ru-RU" sz="1700" dirty="0" err="1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+mn-cs"/>
              </a:rPr>
              <a:t>виброплощадку</a:t>
            </a:r>
            <a:r>
              <a:rPr lang="ru-RU" sz="1700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+mn-cs"/>
              </a:rPr>
              <a:t>, над которой расположен бункер с бетонной смесью определенной марки (в зависимости от марки бетона, получают изделия, способные выдерживать разные нагрузки).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700" dirty="0">
              <a:latin typeface="Arial Narrow" pitchFamily="34" charset="0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dirty="0">
                <a:latin typeface="Arial Narrow" pitchFamily="34" charset="0"/>
                <a:cs typeface="+mn-cs"/>
              </a:rPr>
              <a:t>4. </a:t>
            </a:r>
            <a:r>
              <a:rPr lang="ru-RU" sz="1700" dirty="0">
                <a:solidFill>
                  <a:srgbClr val="05430B"/>
                </a:solidFill>
                <a:latin typeface="Arial Narrow" pitchFamily="34" charset="0"/>
                <a:cs typeface="+mn-cs"/>
              </a:rPr>
              <a:t>В форму укладывается бетонная смесь заданного объема, который предварительно рассчитывается. Затем все это </a:t>
            </a:r>
            <a:r>
              <a:rPr lang="ru-RU" sz="1700" dirty="0" err="1">
                <a:solidFill>
                  <a:srgbClr val="05430B"/>
                </a:solidFill>
                <a:latin typeface="Arial Narrow" pitchFamily="34" charset="0"/>
                <a:cs typeface="+mn-cs"/>
              </a:rPr>
              <a:t>утромбовывается</a:t>
            </a:r>
            <a:r>
              <a:rPr lang="ru-RU" sz="1700" dirty="0">
                <a:solidFill>
                  <a:srgbClr val="05430B"/>
                </a:solidFill>
                <a:latin typeface="Arial Narrow" pitchFamily="34" charset="0"/>
                <a:cs typeface="+mn-cs"/>
              </a:rPr>
              <a:t> на </a:t>
            </a:r>
            <a:r>
              <a:rPr lang="ru-RU" sz="1700" dirty="0" err="1">
                <a:solidFill>
                  <a:srgbClr val="05430B"/>
                </a:solidFill>
                <a:latin typeface="Arial Narrow" pitchFamily="34" charset="0"/>
                <a:cs typeface="+mn-cs"/>
              </a:rPr>
              <a:t>виброплощадке</a:t>
            </a:r>
            <a:r>
              <a:rPr lang="ru-RU" sz="1700" dirty="0">
                <a:solidFill>
                  <a:srgbClr val="05430B"/>
                </a:solidFill>
                <a:latin typeface="Arial Narrow" pitchFamily="34" charset="0"/>
                <a:cs typeface="+mn-cs"/>
              </a:rPr>
              <a:t>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700" dirty="0">
              <a:solidFill>
                <a:schemeClr val="tx2">
                  <a:lumMod val="75000"/>
                </a:schemeClr>
              </a:solidFill>
              <a:latin typeface="Arial Narrow" pitchFamily="34" charset="0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dirty="0">
                <a:latin typeface="Arial Narrow" pitchFamily="34" charset="0"/>
                <a:cs typeface="+mn-cs"/>
              </a:rPr>
              <a:t>5. </a:t>
            </a:r>
            <a:r>
              <a:rPr lang="ru-RU" sz="1700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+mn-cs"/>
              </a:rPr>
              <a:t>Форму отправляют в сушильную камеру.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700" dirty="0">
              <a:solidFill>
                <a:schemeClr val="tx2">
                  <a:lumMod val="75000"/>
                </a:schemeClr>
              </a:solidFill>
              <a:latin typeface="Arial Narrow" pitchFamily="34" charset="0"/>
              <a:cs typeface="+mn-cs"/>
            </a:endParaRPr>
          </a:p>
          <a:p>
            <a:pPr indent="263525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dirty="0">
                <a:solidFill>
                  <a:srgbClr val="002060"/>
                </a:solidFill>
                <a:latin typeface="Arial Narrow" pitchFamily="34" charset="0"/>
                <a:cs typeface="+mn-cs"/>
              </a:rPr>
              <a:t>Устанавливают контрольный срок твердения бетона, после которого бетон можно подвергать расчетной нагрузке. Для бетона, изготовленного в условиях стройки и твердеющего в естественных условиях, такой срок равен 28-30 суток.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dirty="0">
                <a:solidFill>
                  <a:srgbClr val="002060"/>
                </a:solidFill>
                <a:latin typeface="Arial Narrow" pitchFamily="34" charset="0"/>
                <a:cs typeface="+mn-cs"/>
              </a:rPr>
              <a:t>В некоторых случаях можно допустить более долгий срок твердения бетона – при возведении морских сооружений, дамб, плотин, набережных,  мостов  и т. п.  В этих  случаях  в  расчетах  можно  учитывать 90-суточную прочность бетона; она примерно на 20% выше 28-суточной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dirty="0">
                <a:solidFill>
                  <a:srgbClr val="0070C0"/>
                </a:solidFill>
                <a:latin typeface="Arial Narrow" pitchFamily="34" charset="0"/>
                <a:cs typeface="+mn-cs"/>
              </a:rPr>
              <a:t>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dirty="0">
                <a:latin typeface="Arial Narrow" pitchFamily="34" charset="0"/>
                <a:cs typeface="+mn-cs"/>
              </a:rPr>
              <a:t>6. </a:t>
            </a:r>
            <a:r>
              <a:rPr lang="ru-RU" sz="1700" dirty="0">
                <a:solidFill>
                  <a:srgbClr val="05430B"/>
                </a:solidFill>
                <a:latin typeface="Arial Narrow" pitchFamily="34" charset="0"/>
                <a:cs typeface="+mn-cs"/>
              </a:rPr>
              <a:t>После набора изделием определенной прочности, производят распалубку, и готовое изделие отправляется на склад готовой продукции.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29614"/>
            <a:ext cx="8280920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143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Технология   изготовления   ЖБИ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88640"/>
            <a:ext cx="8280920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143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Классификация   бетонов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42875" y="1700213"/>
            <a:ext cx="8785225" cy="3970337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63525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0000"/>
                </a:solidFill>
                <a:latin typeface="Arial" pitchFamily="34" charset="0"/>
              </a:rPr>
              <a:t>Бетоны классифицируются по массе и прочности, назначению и виду вяжущего вещества</a:t>
            </a:r>
            <a:r>
              <a:rPr lang="ru-RU" dirty="0">
                <a:latin typeface="Arial" pitchFamily="34" charset="0"/>
              </a:rPr>
              <a:t>. </a:t>
            </a:r>
          </a:p>
          <a:p>
            <a:pPr indent="263525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Arial" pitchFamily="34" charset="0"/>
            </a:endParaRPr>
          </a:p>
          <a:p>
            <a:pPr indent="263525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0000"/>
                </a:solidFill>
                <a:latin typeface="Arial" pitchFamily="34" charset="0"/>
              </a:rPr>
              <a:t>Различают тяжелые и легкие бетоны. </a:t>
            </a:r>
          </a:p>
          <a:p>
            <a:pPr indent="263525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0000"/>
              </a:solidFill>
              <a:latin typeface="Arial" pitchFamily="34" charset="0"/>
            </a:endParaRPr>
          </a:p>
          <a:p>
            <a:pPr indent="263525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0000"/>
                </a:solidFill>
                <a:latin typeface="Arial" pitchFamily="34" charset="0"/>
              </a:rPr>
              <a:t>Тяжелым</a:t>
            </a:r>
            <a:r>
              <a:rPr lang="ru-RU" dirty="0">
                <a:latin typeface="Arial" pitchFamily="34" charset="0"/>
              </a:rPr>
              <a:t> называется бетон плотностью 2200…2500 кг/м3, изготовленный на цементном вяжущем и плотном заполнителе (песок, щебень или гравий). Такой бетон (крупнозернистый) применяют в основном для несущих конструкций, а также для всех видов конструкций, к которым предъявляются требования водонепроницаемости, повышенной морозостойкости и т.д.</a:t>
            </a:r>
          </a:p>
          <a:p>
            <a:pPr indent="263525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Arial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0000"/>
                </a:solidFill>
                <a:latin typeface="Arial" pitchFamily="34" charset="0"/>
              </a:rPr>
              <a:t>Легким</a:t>
            </a:r>
            <a:r>
              <a:rPr lang="ru-RU" dirty="0">
                <a:latin typeface="Arial" pitchFamily="34" charset="0"/>
              </a:rPr>
              <a:t> называют бетон плотностью 500…2200 кг/м3. При его изготовлении используют пористые заполнители (шлак, пемза, керамзит, туф). Такие бетоны применяют в несущих и ограждающих конструкциях.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3688" y="333375"/>
            <a:ext cx="8640762" cy="5630863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42913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" pitchFamily="34" charset="0"/>
              </a:rPr>
              <a:t>В соответствии со сводом правил на изготовление бетонных и железобетонных  конструкций  без  предварительно  напряженной арматуры </a:t>
            </a:r>
            <a:r>
              <a:rPr lang="ru-RU" dirty="0">
                <a:solidFill>
                  <a:srgbClr val="FF0000"/>
                </a:solidFill>
                <a:latin typeface="Arial" pitchFamily="34" charset="0"/>
              </a:rPr>
              <a:t>СП 52-101-2003,  </a:t>
            </a:r>
            <a:r>
              <a:rPr lang="ru-RU" dirty="0">
                <a:latin typeface="Arial" pitchFamily="34" charset="0"/>
              </a:rPr>
              <a:t>все бетоны разделяют </a:t>
            </a:r>
            <a:r>
              <a:rPr lang="ru-RU" dirty="0">
                <a:solidFill>
                  <a:srgbClr val="FF0000"/>
                </a:solidFill>
                <a:latin typeface="Arial" pitchFamily="34" charset="0"/>
              </a:rPr>
              <a:t>на:</a:t>
            </a:r>
          </a:p>
          <a:p>
            <a:pPr indent="442913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0000"/>
              </a:solidFill>
              <a:latin typeface="Arial" pitchFamily="34" charset="0"/>
            </a:endParaRPr>
          </a:p>
          <a:p>
            <a:pPr indent="88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ru-RU" b="1" dirty="0">
                <a:solidFill>
                  <a:srgbClr val="FF0000"/>
                </a:solidFill>
                <a:latin typeface="Arial" pitchFamily="34" charset="0"/>
              </a:rPr>
              <a:t>классы по прочности:</a:t>
            </a:r>
          </a:p>
          <a:p>
            <a:pPr indent="442913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Arial" pitchFamily="34" charset="0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dirty="0">
                <a:latin typeface="Arial" pitchFamily="34" charset="0"/>
              </a:rPr>
              <a:t>сжатие В</a:t>
            </a:r>
            <a:r>
              <a:rPr lang="ru-RU" b="1" dirty="0">
                <a:latin typeface="Arial" pitchFamily="34" charset="0"/>
              </a:rPr>
              <a:t> </a:t>
            </a:r>
            <a:r>
              <a:rPr lang="ru-RU" dirty="0">
                <a:latin typeface="Arial" pitchFamily="34" charset="0"/>
              </a:rPr>
              <a:t>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dirty="0">
                <a:latin typeface="Arial" pitchFamily="34" charset="0"/>
              </a:rPr>
              <a:t>осевое растяжение </a:t>
            </a:r>
            <a:r>
              <a:rPr lang="ru-RU" dirty="0" err="1">
                <a:latin typeface="Arial" pitchFamily="34" charset="0"/>
              </a:rPr>
              <a:t>Вt</a:t>
            </a:r>
            <a:r>
              <a:rPr lang="ru-RU" dirty="0">
                <a:latin typeface="Arial" pitchFamily="34" charset="0"/>
              </a:rPr>
              <a:t> 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Arial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" pitchFamily="34" charset="0"/>
              </a:rPr>
              <a:t> </a:t>
            </a:r>
            <a:r>
              <a:rPr lang="ru-RU" b="1" dirty="0">
                <a:solidFill>
                  <a:srgbClr val="FF0000"/>
                </a:solidFill>
                <a:latin typeface="Arial" pitchFamily="34" charset="0"/>
              </a:rPr>
              <a:t>на марки по</a:t>
            </a:r>
            <a:r>
              <a:rPr lang="ru-RU" dirty="0">
                <a:solidFill>
                  <a:srgbClr val="FF0000"/>
                </a:solidFill>
                <a:latin typeface="Arial" pitchFamily="34" charset="0"/>
              </a:rPr>
              <a:t>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Arial" pitchFamily="34" charset="0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dirty="0">
                <a:latin typeface="Arial" pitchFamily="34" charset="0"/>
              </a:rPr>
              <a:t>морозостойкости </a:t>
            </a:r>
            <a:r>
              <a:rPr lang="ru-RU" b="1" dirty="0">
                <a:latin typeface="Arial" pitchFamily="34" charset="0"/>
              </a:rPr>
              <a:t>F</a:t>
            </a:r>
            <a:r>
              <a:rPr lang="ru-RU" dirty="0">
                <a:latin typeface="Arial" pitchFamily="34" charset="0"/>
              </a:rPr>
              <a:t>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dirty="0">
                <a:latin typeface="Arial" pitchFamily="34" charset="0"/>
              </a:rPr>
              <a:t>водонепроницаемости </a:t>
            </a:r>
            <a:r>
              <a:rPr lang="ru-RU" b="1" dirty="0">
                <a:latin typeface="Arial" pitchFamily="34" charset="0"/>
              </a:rPr>
              <a:t>W</a:t>
            </a:r>
            <a:r>
              <a:rPr lang="ru-RU" dirty="0">
                <a:latin typeface="Arial" pitchFamily="34" charset="0"/>
              </a:rPr>
              <a:t>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dirty="0">
                <a:latin typeface="Arial" pitchFamily="34" charset="0"/>
              </a:rPr>
              <a:t>средней плотности </a:t>
            </a:r>
            <a:r>
              <a:rPr lang="ru-RU" b="1" dirty="0">
                <a:latin typeface="Arial" pitchFamily="34" charset="0"/>
              </a:rPr>
              <a:t>D</a:t>
            </a:r>
            <a:r>
              <a:rPr lang="ru-RU" dirty="0">
                <a:latin typeface="Arial" pitchFamily="34" charset="0"/>
              </a:rPr>
              <a:t>.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dirty="0">
              <a:latin typeface="Arial" pitchFamily="34" charset="0"/>
            </a:endParaRPr>
          </a:p>
          <a:p>
            <a:pPr indent="442913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" pitchFamily="34" charset="0"/>
              </a:rPr>
              <a:t>Класс бетона по прочности – основная его характеристика. </a:t>
            </a:r>
          </a:p>
          <a:p>
            <a:pPr indent="442913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Arial" pitchFamily="34" charset="0"/>
            </a:endParaRPr>
          </a:p>
          <a:p>
            <a:pPr indent="442913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" pitchFamily="34" charset="0"/>
              </a:rPr>
              <a:t>Классы прочности бетона  согласно прочности эталонного образца (кубик с размером ребра 15 см, выдержанный в течение 28 дней при температуре 20</a:t>
            </a:r>
            <a:r>
              <a:rPr lang="ru-RU" baseline="30000" dirty="0">
                <a:latin typeface="Arial" pitchFamily="34" charset="0"/>
              </a:rPr>
              <a:t>0</a:t>
            </a:r>
            <a:r>
              <a:rPr lang="ru-RU" dirty="0">
                <a:latin typeface="Arial" pitchFamily="34" charset="0"/>
              </a:rPr>
              <a:t>С и относительной влажности 90-100%).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88640"/>
            <a:ext cx="8280920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143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Арматура   и   виды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143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 арматурных   изделий</a:t>
            </a:r>
          </a:p>
        </p:txBody>
      </p:sp>
      <p:pic>
        <p:nvPicPr>
          <p:cNvPr id="12291" name="Picture 2" descr="http://im3-tub-ru.yandex.net/i?id=98305512-19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" y="1557338"/>
            <a:ext cx="4292600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3" descr="http://www.bel-fundament.ru/img/bel-fundament_ru/bfz2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550" y="4271963"/>
            <a:ext cx="47625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535</TotalTime>
  <Words>1601</Words>
  <Application>Microsoft Office PowerPoint</Application>
  <PresentationFormat>Экран (4:3)</PresentationFormat>
  <Paragraphs>166</Paragraphs>
  <Slides>29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Воздушный поток</vt:lpstr>
      <vt:lpstr> ЖЕЛЕЗОБЕТОННЫЕ конструкции </vt:lpstr>
      <vt:lpstr>План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Список литературы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Злата</dc:creator>
  <cp:lastModifiedBy>avanesyan</cp:lastModifiedBy>
  <cp:revision>86</cp:revision>
  <dcterms:created xsi:type="dcterms:W3CDTF">2013-04-19T10:09:56Z</dcterms:created>
  <dcterms:modified xsi:type="dcterms:W3CDTF">2021-12-07T07:53:24Z</dcterms:modified>
</cp:coreProperties>
</file>