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9" r:id="rId14"/>
    <p:sldId id="267" r:id="rId15"/>
  </p:sldIdLst>
  <p:sldSz cx="18288000" cy="10287000"/>
  <p:notesSz cx="18288000" cy="10287000"/>
  <p:embeddedFontLst>
    <p:embeddedFont>
      <p:font typeface="Helvetica Neue" charset="0"/>
      <p:regular r:id="rId17"/>
      <p:bold r:id="rId18"/>
      <p:italic r:id="rId19"/>
      <p:boldItalic r:id="rId20"/>
    </p:embeddedFont>
    <p:embeddedFont>
      <p:font typeface="Arial Black" pitchFamily="34" charset="0"/>
      <p:bold r:id="rId21"/>
    </p:embeddedFont>
    <p:embeddedFont>
      <p:font typeface="Lucida Sans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630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20458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C2DB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016000" y="1008493"/>
            <a:ext cx="162560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50" b="0" i="0">
                <a:solidFill>
                  <a:srgbClr val="5C2DB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1016000" y="2168632"/>
            <a:ext cx="16256000" cy="526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5656507" y="2825570"/>
            <a:ext cx="6974984" cy="296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016000" y="1008493"/>
            <a:ext cx="162560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50" b="0" i="0">
                <a:solidFill>
                  <a:srgbClr val="5C2DB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016000" y="1008493"/>
            <a:ext cx="162560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50" b="0" i="0">
                <a:solidFill>
                  <a:srgbClr val="5C2DB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6000" y="1008493"/>
            <a:ext cx="162560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50" b="0" i="0" u="none" strike="noStrike" cap="none">
                <a:solidFill>
                  <a:srgbClr val="5C2DB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6000" y="2168632"/>
            <a:ext cx="16256000" cy="526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7"/>
          <p:cNvSpPr txBox="1"/>
          <p:nvPr/>
        </p:nvSpPr>
        <p:spPr>
          <a:xfrm>
            <a:off x="2033663" y="544670"/>
            <a:ext cx="14477788" cy="81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925" rIns="0" bIns="0" anchor="t" anchorCtr="0">
            <a:spAutoFit/>
          </a:bodyPr>
          <a:lstStyle/>
          <a:p>
            <a:pPr marL="12065" marR="5080" lvl="0" indent="0" algn="ctr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0" b="1" dirty="0">
                <a:solidFill>
                  <a:srgbClr val="B4A2D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Интеллектуальная и художественная жизнь России первой половины </a:t>
            </a:r>
            <a:r>
              <a:rPr lang="en-US" sz="11500" b="1" dirty="0">
                <a:solidFill>
                  <a:srgbClr val="B4A2D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XIX </a:t>
            </a:r>
            <a:r>
              <a:rPr lang="ru-RU" sz="11500" b="1" dirty="0">
                <a:solidFill>
                  <a:srgbClr val="B4A2D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в.</a:t>
            </a:r>
            <a:r>
              <a:rPr lang="en-US" sz="11500" b="1" dirty="0">
                <a:solidFill>
                  <a:srgbClr val="B4A2D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8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13049069" y="8486882"/>
            <a:ext cx="5826760" cy="108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8725" rIns="0" bIns="0" anchor="t" anchorCtr="0">
            <a:spAutoFit/>
          </a:bodyPr>
          <a:lstStyle/>
          <a:p>
            <a:pPr marL="12700" marR="5080" lvl="0" indent="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tx2"/>
                </a:solidFill>
                <a:latin typeface="Arial Black"/>
                <a:ea typeface="Arial Black"/>
                <a:cs typeface="Arial Black"/>
                <a:sym typeface="Arial Black"/>
              </a:rPr>
              <a:t>Преподаватель: </a:t>
            </a:r>
          </a:p>
          <a:p>
            <a:pPr marL="12700" marR="5080" lvl="0" indent="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tx2"/>
                </a:solidFill>
                <a:latin typeface="Arial Black"/>
                <a:ea typeface="Arial Black"/>
                <a:cs typeface="Arial Black"/>
                <a:sym typeface="Arial Black"/>
              </a:rPr>
              <a:t>Андреева Р.А</a:t>
            </a:r>
            <a:endParaRPr sz="3000" dirty="0">
              <a:solidFill>
                <a:schemeClr val="tx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F2F2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0" name="Google Shape;100;p15"/>
          <p:cNvGrpSpPr/>
          <p:nvPr/>
        </p:nvGrpSpPr>
        <p:grpSpPr>
          <a:xfrm>
            <a:off x="-334537" y="5"/>
            <a:ext cx="18845561" cy="9010180"/>
            <a:chOff x="3336344" y="1028705"/>
            <a:chExt cx="11610975" cy="7958181"/>
          </a:xfrm>
        </p:grpSpPr>
        <p:sp>
          <p:nvSpPr>
            <p:cNvPr id="101" name="Google Shape;101;p15"/>
            <p:cNvSpPr/>
            <p:nvPr/>
          </p:nvSpPr>
          <p:spPr>
            <a:xfrm>
              <a:off x="3336344" y="1028705"/>
              <a:ext cx="11610975" cy="7781925"/>
            </a:xfrm>
            <a:custGeom>
              <a:avLst/>
              <a:gdLst/>
              <a:ahLst/>
              <a:cxnLst/>
              <a:rect l="l" t="t" r="r" b="b"/>
              <a:pathLst>
                <a:path w="11610975" h="7781925" extrusionOk="0">
                  <a:moveTo>
                    <a:pt x="11610897" y="7781925"/>
                  </a:moveTo>
                  <a:lnTo>
                    <a:pt x="0" y="7781925"/>
                  </a:lnTo>
                  <a:lnTo>
                    <a:pt x="0" y="0"/>
                  </a:lnTo>
                  <a:lnTo>
                    <a:pt x="11610897" y="0"/>
                  </a:lnTo>
                  <a:lnTo>
                    <a:pt x="11610897" y="77819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02" name="Google Shape;10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42042" y="1123622"/>
              <a:ext cx="11401424" cy="78632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5"/>
          <p:cNvSpPr txBox="1"/>
          <p:nvPr/>
        </p:nvSpPr>
        <p:spPr>
          <a:xfrm>
            <a:off x="579863" y="9239788"/>
            <a:ext cx="17016760" cy="100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225" rIns="0" bIns="0" anchor="t" anchorCtr="0">
            <a:spAutoFit/>
          </a:bodyPr>
          <a:lstStyle/>
          <a:p>
            <a:pPr marL="2951480" marR="5080" lvl="0" indent="-293941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</a:rPr>
              <a:t>ЗДАНИЕ БИРЖИ — ЦЕНТРАЛЬНОЕ СТРОЕНИЕ АРХИТЕКТУРНОГО АНСАМБЛЯ СТРЕЛКИ  ВАСИЛЬЕВСКОГО ОСТРОВА В САНКТ-ПЕТЕРБУРГЕ.</a:t>
            </a:r>
            <a:endParaRPr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3736898" y="205613"/>
            <a:ext cx="10960410" cy="102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ЖИВОПИСЬ</a:t>
            </a:r>
            <a:endParaRPr sz="6600" dirty="0"/>
          </a:p>
        </p:txBody>
      </p:sp>
      <p:sp>
        <p:nvSpPr>
          <p:cNvPr id="109" name="Google Shape;109;p16"/>
          <p:cNvSpPr txBox="1"/>
          <p:nvPr/>
        </p:nvSpPr>
        <p:spPr>
          <a:xfrm>
            <a:off x="156117" y="1255309"/>
            <a:ext cx="18288000" cy="900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422275" lvl="0" indent="0" algn="just" rtl="0">
              <a:lnSpc>
                <a:spcPct val="115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Ярким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представителем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живописи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19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века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является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К.П.Брюллов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который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побывав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месте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трагически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погибшего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пеплом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Везувия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города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Помпеи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пишет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свой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шедевр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«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Последний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день</a:t>
            </a: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Помпеи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». В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живописи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того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времени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присутствовало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такое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направление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как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академизм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Это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значит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что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произведениям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была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присуща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театральность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пейзажей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наигранность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композиции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Академией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художеств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поощрялись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лишь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работы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в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которых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явно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сквозили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библейская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мифологическая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темы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Поэтому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многие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молодые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художники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становились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портретистами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Среди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них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хочется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выделить</a:t>
            </a: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О.А.Кипренского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 В.А.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Тропинина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Они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являются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лучшими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создателями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прижизненных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портретов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А.С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Пушкина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Тропинин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являясь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крепостным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крестьянином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в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своих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произведениях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изображая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простых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людей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выходцев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народа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старался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показать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их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внутреннюю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красоту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картина</a:t>
            </a: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Кружевница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»).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поддерживался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этого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направления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П.А.Федотов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художник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сатирик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автор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таких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картин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как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«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Вдовушка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», «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Сватовство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майора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».</a:t>
            </a:r>
            <a:endParaRPr sz="3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914116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4232366" y="9141169"/>
            <a:ext cx="11424245" cy="105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spAutoFit/>
          </a:bodyPr>
          <a:lstStyle/>
          <a:p>
            <a:pPr marL="1302385" marR="5080" lvl="0" indent="-1290320" rtl="0">
              <a:lnSpc>
                <a:spcPct val="1078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КРУПНОФОРМАТНАЯ КАРТИНА РУССКОГО ХУДОЖНИКА КАРЛА БРЮЛЛОВА,  РАБОТА НАД КОТОРОЙ БЫЛА ЗАВЕРШЕНА В 1833 ГОДУ.</a:t>
            </a:r>
            <a:r>
              <a:rPr lang="en-US" sz="20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1302385" marR="5080" lvl="0" indent="-1290320" rtl="0">
              <a:lnSpc>
                <a:spcPct val="1078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ХРАНИТСЯ В ГОСУДАРСТВЕННОМ РУССКОМ МУЗЕЕ В САНКТ-ПЕТЕРБУРГЕ</a:t>
            </a:r>
            <a:endParaRPr sz="20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157BE-7E56-46D3-868E-B36969A3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008493"/>
            <a:ext cx="16256000" cy="4039567"/>
          </a:xfrm>
        </p:spPr>
        <p:txBody>
          <a:bodyPr/>
          <a:lstStyle/>
          <a:p>
            <a:r>
              <a:rPr lang="ru-RU" sz="4400" dirty="0">
                <a:solidFill>
                  <a:srgbClr val="FFFFFF"/>
                </a:solidFill>
              </a:rPr>
              <a:t>КАРТИНАКАРТИНА РУССКОГО ХУДОЖНИКА  ВАСИЛИЯ АНДРЕЕВИЧА ТРОПИНИНА,  НАПИСАННАЯ В 1823 ГОДУ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>
                <a:solidFill>
                  <a:srgbClr val="FFFFFF"/>
                </a:solidFill>
              </a:rPr>
              <a:t> РУССКОГО ХУДОЖНИКА  ВАСИЛИЯ АНДРЕЕВИЧА ТРОПИНИНА,  НАПИСАННАЯ В 1823 ГОДУ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DC12BE-E4BB-43C2-BA0A-97D8B6C4F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Google Shape;115;p17">
            <a:extLst>
              <a:ext uri="{FF2B5EF4-FFF2-40B4-BE49-F238E27FC236}">
                <a16:creationId xmlns:a16="http://schemas.microsoft.com/office/drawing/2014/main" xmlns="" id="{5D936D6C-3967-4775-8153-BCEA5C4A45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7463"/>
            <a:ext cx="18288000" cy="100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E7B0B4F-DD14-48BA-87E8-6C4DB8C9D714}"/>
              </a:ext>
            </a:extLst>
          </p:cNvPr>
          <p:cNvSpPr/>
          <p:nvPr/>
        </p:nvSpPr>
        <p:spPr>
          <a:xfrm>
            <a:off x="5247811" y="9736400"/>
            <a:ext cx="9144000" cy="550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lvl="0" indent="-635" algn="ctr">
              <a:lnSpc>
                <a:spcPct val="109090"/>
              </a:lnSpc>
            </a:pPr>
            <a:r>
              <a:rPr lang="ru-RU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КАРТИНА РУССКОГО ХУДОЖНИКА  ВАСИЛИЯ АНДРЕЕВИЧА ТРОПИНИНА,  НАПИСАННАЯ В 1823 ГОДУ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102265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2497873" y="3846410"/>
            <a:ext cx="13693698" cy="1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100" rIns="0" bIns="0" anchor="t" anchorCtr="0">
            <a:spAutoFit/>
          </a:bodyPr>
          <a:lstStyle/>
          <a:p>
            <a:pPr marL="128270" marR="5080" lvl="0" indent="-116205" algn="ctr" rtl="0">
              <a:lnSpc>
                <a:spcPct val="1093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 err="1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Спасибо</a:t>
            </a:r>
            <a:r>
              <a:rPr lang="en-US" sz="88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9600" b="1" dirty="0" err="1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за</a:t>
            </a:r>
            <a:r>
              <a:rPr lang="en-US" sz="9600" b="1" dirty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9600" b="1" dirty="0" err="1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внимание</a:t>
            </a:r>
            <a:r>
              <a:rPr lang="en-US" sz="96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8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23024" y="0"/>
            <a:ext cx="18064976" cy="214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950" rIns="0" bIns="0" anchor="t" anchorCtr="0">
            <a:spAutoFit/>
          </a:bodyPr>
          <a:lstStyle/>
          <a:p>
            <a:pPr marL="12700" marR="5080" lvl="0" indent="0" algn="ctr" rtl="0">
              <a:lnSpc>
                <a:spcPct val="10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latin typeface="Lucida Sans"/>
                <a:ea typeface="Lucida Sans"/>
                <a:cs typeface="Lucida Sans"/>
                <a:sym typeface="Lucida Sans"/>
              </a:rPr>
              <a:t>Культура</a:t>
            </a:r>
            <a:r>
              <a:rPr lang="en-US" sz="6000" b="1" dirty="0">
                <a:latin typeface="Lucida Sans"/>
                <a:ea typeface="Lucida Sans"/>
                <a:cs typeface="Lucida Sans"/>
                <a:sym typeface="Lucida Sans"/>
              </a:rPr>
              <a:t> России </a:t>
            </a:r>
            <a:r>
              <a:rPr lang="en-US" sz="6000" b="1" dirty="0" err="1">
                <a:latin typeface="Lucida Sans"/>
                <a:ea typeface="Lucida Sans"/>
                <a:cs typeface="Lucida Sans"/>
                <a:sym typeface="Lucida Sans"/>
              </a:rPr>
              <a:t>первой</a:t>
            </a:r>
            <a:r>
              <a:rPr lang="en-US" sz="6000" b="1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6000" b="1" dirty="0" err="1">
                <a:latin typeface="Lucida Sans"/>
                <a:ea typeface="Lucida Sans"/>
                <a:cs typeface="Lucida Sans"/>
                <a:sym typeface="Lucida Sans"/>
              </a:rPr>
              <a:t>половины</a:t>
            </a:r>
            <a:r>
              <a:rPr lang="ru-RU" sz="6000" b="1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6000" b="1" dirty="0">
                <a:latin typeface="Helvetica Neue"/>
                <a:ea typeface="Helvetica Neue"/>
                <a:cs typeface="Helvetica Neue"/>
                <a:sym typeface="Helvetica Neue"/>
              </a:rPr>
              <a:t>19 «</a:t>
            </a:r>
            <a:r>
              <a:rPr lang="en-US" sz="6000" b="1" dirty="0" err="1">
                <a:latin typeface="Lucida Sans"/>
                <a:ea typeface="Lucida Sans"/>
                <a:cs typeface="Lucida Sans"/>
                <a:sym typeface="Lucida Sans"/>
              </a:rPr>
              <a:t>золотого</a:t>
            </a:r>
            <a:r>
              <a:rPr lang="en-US" sz="6000" b="1" dirty="0"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6000" b="1" dirty="0" err="1">
                <a:latin typeface="Lucida Sans"/>
                <a:ea typeface="Lucida Sans"/>
                <a:cs typeface="Lucida Sans"/>
                <a:sym typeface="Lucida Sans"/>
              </a:rPr>
              <a:t>века</a:t>
            </a:r>
            <a:r>
              <a:rPr lang="en-US" sz="6000" b="1" dirty="0">
                <a:latin typeface="Helvetica Neue"/>
                <a:ea typeface="Helvetica Neue"/>
                <a:cs typeface="Helvetica Neue"/>
                <a:sym typeface="Helvetica Neue"/>
              </a:rPr>
              <a:t>»</a:t>
            </a:r>
            <a:endParaRPr sz="6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200722" y="2127730"/>
            <a:ext cx="17576290" cy="721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век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для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России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ознаменовался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небывалым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подъемом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развитии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культуры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Этому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способствовало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множество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факторов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важнейшими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которых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была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победа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над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французами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1812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года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декабрьское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восстание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1825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года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У 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русского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народа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повысилась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национальная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гордость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в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стране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царил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дух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патриотизма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Все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более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ненавистным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становилось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крепостное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право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ru-RU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которое тянуло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Россию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назад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и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отставание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стран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Европы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плане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культурного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развития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это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время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Россия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своим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достижениям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ничуть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уступала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а 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может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даже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опережала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Старый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свет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Ведь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19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век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часто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называют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«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золотым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веком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»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русской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культуры</a:t>
            </a:r>
            <a:r>
              <a:rPr lang="ru-RU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4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9"/>
          <p:cNvGrpSpPr/>
          <p:nvPr/>
        </p:nvGrpSpPr>
        <p:grpSpPr>
          <a:xfrm>
            <a:off x="0" y="0"/>
            <a:ext cx="18288000" cy="9247187"/>
            <a:chOff x="2302690" y="1028701"/>
            <a:chExt cx="13687425" cy="7781925"/>
          </a:xfrm>
        </p:grpSpPr>
        <p:sp>
          <p:nvSpPr>
            <p:cNvPr id="59" name="Google Shape;59;p9"/>
            <p:cNvSpPr/>
            <p:nvPr/>
          </p:nvSpPr>
          <p:spPr>
            <a:xfrm>
              <a:off x="2302690" y="1028701"/>
              <a:ext cx="13687425" cy="7781925"/>
            </a:xfrm>
            <a:custGeom>
              <a:avLst/>
              <a:gdLst/>
              <a:ahLst/>
              <a:cxnLst/>
              <a:rect l="l" t="t" r="r" b="b"/>
              <a:pathLst>
                <a:path w="13687425" h="7781925" extrusionOk="0">
                  <a:moveTo>
                    <a:pt x="13687227" y="7781925"/>
                  </a:moveTo>
                  <a:lnTo>
                    <a:pt x="0" y="7781925"/>
                  </a:lnTo>
                  <a:lnTo>
                    <a:pt x="0" y="0"/>
                  </a:lnTo>
                  <a:lnTo>
                    <a:pt x="13687227" y="0"/>
                  </a:lnTo>
                  <a:lnTo>
                    <a:pt x="13687227" y="77819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60" name="Google Shape;60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15389" y="1135324"/>
              <a:ext cx="13458822" cy="7572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9"/>
          <p:cNvSpPr txBox="1"/>
          <p:nvPr/>
        </p:nvSpPr>
        <p:spPr>
          <a:xfrm>
            <a:off x="3271198" y="9247188"/>
            <a:ext cx="11436985" cy="99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spAutoFit/>
          </a:bodyPr>
          <a:lstStyle/>
          <a:p>
            <a:pPr marL="12700" marR="508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ВЕДУТА РУССКОГО ЖИВОПИСЦА ФЁДОРА ЯКОВЛЕВИЧА АЛЕКСЕЕВА,  НАПИСАННАЯ В 1801 ГОДУ</a:t>
            </a:r>
            <a:endParaRPr sz="28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3635297" y="0"/>
            <a:ext cx="10749775" cy="750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СИСТЕМА ОБРАЗОВАНИЯ</a:t>
            </a:r>
            <a:endParaRPr sz="4800" dirty="0"/>
          </a:p>
        </p:txBody>
      </p:sp>
      <p:sp>
        <p:nvSpPr>
          <p:cNvPr id="67" name="Google Shape;67;p10"/>
          <p:cNvSpPr txBox="1"/>
          <p:nvPr/>
        </p:nvSpPr>
        <p:spPr>
          <a:xfrm>
            <a:off x="490654" y="832878"/>
            <a:ext cx="17462808" cy="94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238759" algn="just">
              <a:lnSpc>
                <a:spcPct val="117800"/>
              </a:lnSpc>
            </a:pP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начале</a:t>
            </a:r>
            <a:r>
              <a:rPr lang="ru-RU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века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правительство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России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создает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1802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году</a:t>
            </a:r>
            <a:r>
              <a:rPr lang="ru-RU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Министерство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народного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просвещения</a:t>
            </a:r>
            <a:r>
              <a:rPr lang="ru-RU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ходе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реформы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учебные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заведения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стали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делиться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приходские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училища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уездные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училища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гимназии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университеты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В 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основу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реформ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были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положены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такие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принципы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как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бесплатность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бессословность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обучение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гимназиях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дававшее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право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поступление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университет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обучение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оставалось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доступным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лишь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дворянским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детям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Крестьяне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могли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обучаться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только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приходских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училищах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где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основном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преподавались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религиозные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предметы</a:t>
            </a:r>
            <a:r>
              <a:rPr lang="ru-RU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Неграмотность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среди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крестьян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оставалась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очень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высоком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уровне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В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отличие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начального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образования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высшее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достигло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больших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результатов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в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первой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половине</a:t>
            </a:r>
            <a:r>
              <a:rPr lang="ru-RU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века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открылось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семь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университетов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обучались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них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по-прежнему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только</a:t>
            </a:r>
            <a:r>
              <a:rPr lang="en-US" sz="40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40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дворяне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F2F2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"/>
            <a:ext cx="18287999" cy="932969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/>
          <p:nvPr/>
        </p:nvSpPr>
        <p:spPr>
          <a:xfrm>
            <a:off x="3086100" y="9329700"/>
            <a:ext cx="12115800" cy="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50" rIns="0" bIns="0" anchor="t" anchorCtr="0">
            <a:spAutoFit/>
          </a:bodyPr>
          <a:lstStyle/>
          <a:p>
            <a:pPr marL="12700" marR="508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Г. ЧЕЛЯБИНСК ПЕРВОЕ ПРИХОДСКОЕ УЧИЛИЩЕ.  </a:t>
            </a:r>
            <a:endParaRPr sz="2800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2700" marR="5080" lvl="0" indent="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СЕЙЧАС - СПЕЦИАЛЬНАЯ МУЗЫКАЛЬНАЯ ШКОЛА</a:t>
            </a:r>
            <a:endParaRPr sz="28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3657599" y="89210"/>
            <a:ext cx="10705171" cy="102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НАУКА И</a:t>
            </a:r>
            <a:r>
              <a:rPr lang="ru-RU" sz="6600" dirty="0"/>
              <a:t> </a:t>
            </a:r>
            <a:r>
              <a:rPr lang="en-US" sz="6600" dirty="0"/>
              <a:t>ТЕХНИКА</a:t>
            </a:r>
            <a:endParaRPr sz="6600" dirty="0"/>
          </a:p>
        </p:txBody>
      </p:sp>
      <p:sp>
        <p:nvSpPr>
          <p:cNvPr id="80" name="Google Shape;80;p12"/>
          <p:cNvSpPr txBox="1"/>
          <p:nvPr/>
        </p:nvSpPr>
        <p:spPr>
          <a:xfrm>
            <a:off x="1" y="986598"/>
            <a:ext cx="18287999" cy="900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325120" lvl="0" indent="0" algn="just" rtl="0">
              <a:lnSpc>
                <a:spcPct val="115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1803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году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И.Ф.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Крузенштерном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совершается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первая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экспедиция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вокруг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света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Кронштадта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Аляски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Ф.Ф.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Беллингсгаузен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 М.П.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Лазарев</a:t>
            </a:r>
            <a:r>
              <a:rPr lang="ru-RU" sz="36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открывают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Антарктический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материк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1821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году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организовав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экспедицию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к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Южному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полюсу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В  1845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году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указу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Николая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создается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Русское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Географическое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общество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которое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существует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сих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пор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В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это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же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время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развивался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интерес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к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русской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истории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в 1818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году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выходит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многотомное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сочинение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«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История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государства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Российского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»,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созданное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Н.М.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Карамзиным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Физик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П.Л.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Шиллинг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изобретает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электромагнитный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телеграф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а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другой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Б.С.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Якоби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успехом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проводит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испытание</a:t>
            </a:r>
            <a:r>
              <a:rPr lang="ru-RU" sz="36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электрического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двигателя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над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которым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трудился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много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лет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В России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назревала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эпоха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капитализма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что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способствовало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усилению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развития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достижений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области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техники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В 1834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году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промышленные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инженеры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отец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сын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Е.А. и М.Е.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Черепановы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сконструировали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первый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России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паровоз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 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заложили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одну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первых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мире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железных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дорог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а в 1838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году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первые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поезда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пошли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маршруту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Петербург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Царское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dirty="0" err="1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Село</a:t>
            </a:r>
            <a:r>
              <a:rPr lang="en-US" sz="3600" dirty="0">
                <a:solidFill>
                  <a:srgbClr val="2F2F2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0"/>
            <a:ext cx="18288000" cy="9106163"/>
            <a:chOff x="3419716" y="1028700"/>
            <a:chExt cx="11449050" cy="8034850"/>
          </a:xfrm>
        </p:grpSpPr>
        <p:sp>
          <p:nvSpPr>
            <p:cNvPr id="86" name="Google Shape;86;p13"/>
            <p:cNvSpPr/>
            <p:nvPr/>
          </p:nvSpPr>
          <p:spPr>
            <a:xfrm>
              <a:off x="3419716" y="1028700"/>
              <a:ext cx="11449050" cy="7715250"/>
            </a:xfrm>
            <a:custGeom>
              <a:avLst/>
              <a:gdLst/>
              <a:ahLst/>
              <a:cxnLst/>
              <a:rect l="l" t="t" r="r" b="b"/>
              <a:pathLst>
                <a:path w="11449050" h="7715250" extrusionOk="0">
                  <a:moveTo>
                    <a:pt x="11448957" y="7715249"/>
                  </a:moveTo>
                  <a:lnTo>
                    <a:pt x="0" y="7715249"/>
                  </a:lnTo>
                  <a:lnTo>
                    <a:pt x="0" y="0"/>
                  </a:lnTo>
                  <a:lnTo>
                    <a:pt x="11448957" y="0"/>
                  </a:lnTo>
                  <a:lnTo>
                    <a:pt x="11448957" y="7715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87" name="Google Shape;87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57496" y="1219103"/>
              <a:ext cx="11172824" cy="78444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3"/>
          <p:cNvSpPr txBox="1"/>
          <p:nvPr/>
        </p:nvSpPr>
        <p:spPr>
          <a:xfrm>
            <a:off x="1675000" y="9106164"/>
            <a:ext cx="14938500" cy="118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14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</a:rPr>
              <a:t>ЭТО БЫЛ ПЕРВЫЙ ПАРОВОЗ В ИСТОРИИ РОССИЙСКОЙ ТЕХНИКИ,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FFFFFF"/>
                </a:solidFill>
              </a:rPr>
              <a:t>ПОСТРОЕННОГО ЧЕРЕПАНОВЫМИ. </a:t>
            </a:r>
            <a:endParaRPr sz="2200" b="1" dirty="0">
              <a:solidFill>
                <a:srgbClr val="FFFFFF"/>
              </a:solidFill>
            </a:endParaRPr>
          </a:p>
          <a:p>
            <a:pPr marL="12700" marR="0" lvl="0" indent="0" algn="ctr" rtl="0">
              <a:lnSpc>
                <a:spcPct val="114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</a:rPr>
              <a:t>СЕЙЧАС МОДЕЛЬ ЭТОГО ПАРОВОЗА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FFFFFF"/>
                </a:solidFill>
              </a:rPr>
              <a:t>ХРАНИТСЯ В ЦЕНТРАЛЬНОМ МУЗЕЕ ЖЕЛЕЗНОДОРОЖНОГО ТРАНСПОРТА В  САНКТ-ПЕТЕРБУРГЕ</a:t>
            </a:r>
            <a:endParaRPr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389100" y="0"/>
            <a:ext cx="9509700" cy="102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ТЕАТР И МУЗЫКА</a:t>
            </a:r>
            <a:endParaRPr sz="6600" dirty="0"/>
          </a:p>
        </p:txBody>
      </p:sp>
      <p:sp>
        <p:nvSpPr>
          <p:cNvPr id="94" name="Google Shape;94;p14"/>
          <p:cNvSpPr txBox="1"/>
          <p:nvPr/>
        </p:nvSpPr>
        <p:spPr>
          <a:xfrm>
            <a:off x="156117" y="1052470"/>
            <a:ext cx="18131883" cy="836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61975" lvl="0" indent="0" algn="l" rtl="0">
              <a:lnSpc>
                <a:spcPct val="115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2F2F2F"/>
                </a:solidFill>
              </a:rPr>
              <a:t>В </a:t>
            </a:r>
            <a:r>
              <a:rPr lang="en-US" sz="4000" dirty="0" err="1">
                <a:solidFill>
                  <a:srgbClr val="2F2F2F"/>
                </a:solidFill>
              </a:rPr>
              <a:t>жизнь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русского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общества</a:t>
            </a:r>
            <a:r>
              <a:rPr lang="en-US" sz="4000" dirty="0">
                <a:solidFill>
                  <a:srgbClr val="2F2F2F"/>
                </a:solidFill>
              </a:rPr>
              <a:t> в </a:t>
            </a:r>
            <a:r>
              <a:rPr lang="en-US" sz="4000" dirty="0" err="1">
                <a:solidFill>
                  <a:srgbClr val="2F2F2F"/>
                </a:solidFill>
              </a:rPr>
              <a:t>этот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период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прочно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входит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театр</a:t>
            </a:r>
            <a:r>
              <a:rPr lang="en-US" sz="4000" dirty="0">
                <a:solidFill>
                  <a:srgbClr val="2F2F2F"/>
                </a:solidFill>
              </a:rPr>
              <a:t>. </a:t>
            </a:r>
            <a:r>
              <a:rPr lang="en-US" sz="4000" dirty="0" err="1">
                <a:solidFill>
                  <a:srgbClr val="2F2F2F"/>
                </a:solidFill>
              </a:rPr>
              <a:t>Появляются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талантливые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актеры</a:t>
            </a:r>
            <a:r>
              <a:rPr lang="en-US" sz="4000" dirty="0">
                <a:solidFill>
                  <a:srgbClr val="2F2F2F"/>
                </a:solidFill>
              </a:rPr>
              <a:t>,  </a:t>
            </a:r>
            <a:r>
              <a:rPr lang="en-US" sz="4000" dirty="0" err="1">
                <a:solidFill>
                  <a:srgbClr val="2F2F2F"/>
                </a:solidFill>
              </a:rPr>
              <a:t>многие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из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которых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были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из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крепостных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крестьян</a:t>
            </a:r>
            <a:r>
              <a:rPr lang="en-US" sz="4000" dirty="0">
                <a:solidFill>
                  <a:srgbClr val="2F2F2F"/>
                </a:solidFill>
              </a:rPr>
              <a:t>. </a:t>
            </a:r>
            <a:r>
              <a:rPr lang="en-US" sz="4000" dirty="0" err="1">
                <a:solidFill>
                  <a:srgbClr val="2F2F2F"/>
                </a:solidFill>
              </a:rPr>
              <a:t>Самым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известным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из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них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является</a:t>
            </a:r>
            <a:r>
              <a:rPr lang="en-US" sz="4000" dirty="0">
                <a:solidFill>
                  <a:srgbClr val="2F2F2F"/>
                </a:solidFill>
              </a:rPr>
              <a:t> М.С. </a:t>
            </a:r>
            <a:r>
              <a:rPr lang="en-US" sz="4000" dirty="0" err="1">
                <a:solidFill>
                  <a:srgbClr val="2F2F2F"/>
                </a:solidFill>
              </a:rPr>
              <a:t>Щепкин</a:t>
            </a:r>
            <a:r>
              <a:rPr lang="en-US" sz="4000" dirty="0">
                <a:solidFill>
                  <a:srgbClr val="2F2F2F"/>
                </a:solidFill>
              </a:rPr>
              <a:t>.  </a:t>
            </a:r>
            <a:r>
              <a:rPr lang="en-US" sz="4000" dirty="0" err="1">
                <a:solidFill>
                  <a:srgbClr val="2F2F2F"/>
                </a:solidFill>
              </a:rPr>
              <a:t>Примечательными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событиями</a:t>
            </a:r>
            <a:r>
              <a:rPr lang="en-US" sz="4000" dirty="0">
                <a:solidFill>
                  <a:srgbClr val="2F2F2F"/>
                </a:solidFill>
              </a:rPr>
              <a:t> в </a:t>
            </a:r>
            <a:r>
              <a:rPr lang="en-US" sz="4000" dirty="0" err="1">
                <a:solidFill>
                  <a:srgbClr val="2F2F2F"/>
                </a:solidFill>
              </a:rPr>
              <a:t>театральной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жизни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того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времени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были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постановка</a:t>
            </a:r>
            <a:r>
              <a:rPr lang="en-US" sz="4000" dirty="0">
                <a:solidFill>
                  <a:srgbClr val="2F2F2F"/>
                </a:solidFill>
              </a:rPr>
              <a:t> «</a:t>
            </a:r>
            <a:r>
              <a:rPr lang="en-US" sz="4000" dirty="0" err="1">
                <a:solidFill>
                  <a:srgbClr val="2F2F2F"/>
                </a:solidFill>
              </a:rPr>
              <a:t>Ревизора</a:t>
            </a:r>
            <a:r>
              <a:rPr lang="en-US" sz="4000" dirty="0">
                <a:solidFill>
                  <a:srgbClr val="2F2F2F"/>
                </a:solidFill>
              </a:rPr>
              <a:t>»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2F2F2F"/>
                </a:solidFill>
              </a:rPr>
              <a:t>Гоголя</a:t>
            </a:r>
            <a:r>
              <a:rPr lang="en-US" sz="4000" dirty="0">
                <a:solidFill>
                  <a:srgbClr val="2F2F2F"/>
                </a:solidFill>
              </a:rPr>
              <a:t>, </a:t>
            </a:r>
            <a:r>
              <a:rPr lang="en-US" sz="4000" dirty="0" err="1">
                <a:solidFill>
                  <a:srgbClr val="2F2F2F"/>
                </a:solidFill>
              </a:rPr>
              <a:t>который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никогда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бы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не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прошел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цензуру</a:t>
            </a:r>
            <a:r>
              <a:rPr lang="en-US" sz="4000" dirty="0">
                <a:solidFill>
                  <a:srgbClr val="2F2F2F"/>
                </a:solidFill>
              </a:rPr>
              <a:t>, </a:t>
            </a:r>
            <a:r>
              <a:rPr lang="en-US" sz="4000" dirty="0" err="1">
                <a:solidFill>
                  <a:srgbClr val="2F2F2F"/>
                </a:solidFill>
              </a:rPr>
              <a:t>если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бы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не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вмешался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Николай</a:t>
            </a:r>
            <a:r>
              <a:rPr lang="en-US" sz="4000" dirty="0">
                <a:solidFill>
                  <a:srgbClr val="2F2F2F"/>
                </a:solidFill>
              </a:rPr>
              <a:t> I, </a:t>
            </a:r>
            <a:r>
              <a:rPr lang="en-US" sz="4000" dirty="0" err="1">
                <a:solidFill>
                  <a:srgbClr val="2F2F2F"/>
                </a:solidFill>
              </a:rPr>
              <a:t>отнесшийся</a:t>
            </a:r>
            <a:r>
              <a:rPr lang="en-US" sz="4000" dirty="0">
                <a:solidFill>
                  <a:srgbClr val="2F2F2F"/>
                </a:solidFill>
              </a:rPr>
              <a:t> с  </a:t>
            </a:r>
            <a:r>
              <a:rPr lang="en-US" sz="4000" dirty="0" err="1">
                <a:solidFill>
                  <a:srgbClr val="2F2F2F"/>
                </a:solidFill>
              </a:rPr>
              <a:t>юмором</a:t>
            </a:r>
            <a:r>
              <a:rPr lang="en-US" sz="4000" dirty="0">
                <a:solidFill>
                  <a:srgbClr val="2F2F2F"/>
                </a:solidFill>
              </a:rPr>
              <a:t> к </a:t>
            </a:r>
            <a:r>
              <a:rPr lang="en-US" sz="4000" dirty="0" err="1">
                <a:solidFill>
                  <a:srgbClr val="2F2F2F"/>
                </a:solidFill>
              </a:rPr>
              <a:t>этой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комедии</a:t>
            </a:r>
            <a:r>
              <a:rPr lang="en-US" sz="4000" dirty="0">
                <a:solidFill>
                  <a:srgbClr val="2F2F2F"/>
                </a:solidFill>
              </a:rPr>
              <a:t>: «</a:t>
            </a:r>
            <a:r>
              <a:rPr lang="en-US" sz="4000" dirty="0" err="1">
                <a:solidFill>
                  <a:srgbClr val="2F2F2F"/>
                </a:solidFill>
              </a:rPr>
              <a:t>Всем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досталось</a:t>
            </a:r>
            <a:r>
              <a:rPr lang="en-US" sz="4000" dirty="0">
                <a:solidFill>
                  <a:srgbClr val="2F2F2F"/>
                </a:solidFill>
              </a:rPr>
              <a:t>, а </a:t>
            </a:r>
            <a:r>
              <a:rPr lang="en-US" sz="4000" dirty="0" err="1">
                <a:solidFill>
                  <a:srgbClr val="2F2F2F"/>
                </a:solidFill>
              </a:rPr>
              <a:t>мне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более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всех</a:t>
            </a:r>
            <a:r>
              <a:rPr lang="en-US" sz="4000" dirty="0">
                <a:solidFill>
                  <a:srgbClr val="2F2F2F"/>
                </a:solidFill>
              </a:rPr>
              <a:t>!». </a:t>
            </a:r>
            <a:r>
              <a:rPr lang="en-US" sz="4000" dirty="0" err="1">
                <a:solidFill>
                  <a:srgbClr val="2F2F2F"/>
                </a:solidFill>
              </a:rPr>
              <a:t>Музыкальная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жизнь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того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времени</a:t>
            </a:r>
            <a:r>
              <a:rPr lang="en-US" sz="4000" dirty="0">
                <a:solidFill>
                  <a:srgbClr val="2F2F2F"/>
                </a:solidFill>
              </a:rPr>
              <a:t>  </a:t>
            </a:r>
            <a:r>
              <a:rPr lang="en-US" sz="4000" dirty="0" err="1">
                <a:solidFill>
                  <a:srgbClr val="2F2F2F"/>
                </a:solidFill>
              </a:rPr>
              <a:t>неотделима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от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творчества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великого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музыканта</a:t>
            </a:r>
            <a:r>
              <a:rPr lang="en-US" sz="4000" dirty="0">
                <a:solidFill>
                  <a:srgbClr val="2F2F2F"/>
                </a:solidFill>
              </a:rPr>
              <a:t> М.И. </a:t>
            </a:r>
            <a:r>
              <a:rPr lang="en-US" sz="4000" dirty="0" err="1">
                <a:solidFill>
                  <a:srgbClr val="2F2F2F"/>
                </a:solidFill>
              </a:rPr>
              <a:t>Глинки</a:t>
            </a:r>
            <a:r>
              <a:rPr lang="en-US" sz="4000" dirty="0">
                <a:solidFill>
                  <a:srgbClr val="2F2F2F"/>
                </a:solidFill>
              </a:rPr>
              <a:t>, </a:t>
            </a:r>
            <a:r>
              <a:rPr lang="en-US" sz="4000" dirty="0" err="1">
                <a:solidFill>
                  <a:srgbClr val="2F2F2F"/>
                </a:solidFill>
              </a:rPr>
              <a:t>первого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кто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начал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создавать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новую</a:t>
            </a:r>
            <a:r>
              <a:rPr lang="en-US" sz="4000" dirty="0">
                <a:solidFill>
                  <a:srgbClr val="2F2F2F"/>
                </a:solidFill>
              </a:rPr>
              <a:t>  </a:t>
            </a:r>
            <a:r>
              <a:rPr lang="en-US" sz="4000" dirty="0" err="1">
                <a:solidFill>
                  <a:srgbClr val="2F2F2F"/>
                </a:solidFill>
              </a:rPr>
              <a:t>национальную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русскую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музыку</a:t>
            </a:r>
            <a:r>
              <a:rPr lang="en-US" sz="4000" dirty="0">
                <a:solidFill>
                  <a:srgbClr val="2F2F2F"/>
                </a:solidFill>
              </a:rPr>
              <a:t>. </a:t>
            </a:r>
            <a:r>
              <a:rPr lang="en-US" sz="4000" dirty="0" err="1">
                <a:solidFill>
                  <a:srgbClr val="2F2F2F"/>
                </a:solidFill>
              </a:rPr>
              <a:t>Его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оперы</a:t>
            </a:r>
            <a:r>
              <a:rPr lang="en-US" sz="4000" dirty="0">
                <a:solidFill>
                  <a:srgbClr val="2F2F2F"/>
                </a:solidFill>
              </a:rPr>
              <a:t> «</a:t>
            </a:r>
            <a:r>
              <a:rPr lang="en-US" sz="4000" dirty="0" err="1">
                <a:solidFill>
                  <a:srgbClr val="2F2F2F"/>
                </a:solidFill>
              </a:rPr>
              <a:t>Жизнь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за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царя</a:t>
            </a:r>
            <a:r>
              <a:rPr lang="en-US" sz="4000" dirty="0">
                <a:solidFill>
                  <a:srgbClr val="2F2F2F"/>
                </a:solidFill>
              </a:rPr>
              <a:t>», «</a:t>
            </a:r>
            <a:r>
              <a:rPr lang="en-US" sz="4000" dirty="0" err="1">
                <a:solidFill>
                  <a:srgbClr val="2F2F2F"/>
                </a:solidFill>
              </a:rPr>
              <a:t>Руслан</a:t>
            </a:r>
            <a:r>
              <a:rPr lang="en-US" sz="4000" dirty="0">
                <a:solidFill>
                  <a:srgbClr val="2F2F2F"/>
                </a:solidFill>
              </a:rPr>
              <a:t> и </a:t>
            </a:r>
            <a:r>
              <a:rPr lang="en-US" sz="4000" dirty="0" err="1">
                <a:solidFill>
                  <a:srgbClr val="2F2F2F"/>
                </a:solidFill>
              </a:rPr>
              <a:t>Людмила</a:t>
            </a:r>
            <a:r>
              <a:rPr lang="en-US" sz="4000" dirty="0">
                <a:solidFill>
                  <a:srgbClr val="2F2F2F"/>
                </a:solidFill>
              </a:rPr>
              <a:t>» </a:t>
            </a:r>
            <a:r>
              <a:rPr lang="en-US" sz="4000" dirty="0" err="1">
                <a:solidFill>
                  <a:srgbClr val="2F2F2F"/>
                </a:solidFill>
              </a:rPr>
              <a:t>отличались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2F2F2F"/>
                </a:solidFill>
              </a:rPr>
              <a:t>яркими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красками</a:t>
            </a:r>
            <a:r>
              <a:rPr lang="en-US" sz="4000" dirty="0">
                <a:solidFill>
                  <a:srgbClr val="2F2F2F"/>
                </a:solidFill>
              </a:rPr>
              <a:t> и </a:t>
            </a:r>
            <a:r>
              <a:rPr lang="en-US" sz="4000" dirty="0" err="1">
                <a:solidFill>
                  <a:srgbClr val="2F2F2F"/>
                </a:solidFill>
              </a:rPr>
              <a:t>национальной</a:t>
            </a:r>
            <a:r>
              <a:rPr lang="en-US" sz="4000" dirty="0">
                <a:solidFill>
                  <a:srgbClr val="2F2F2F"/>
                </a:solidFill>
              </a:rPr>
              <a:t> </a:t>
            </a:r>
            <a:r>
              <a:rPr lang="en-US" sz="4000" dirty="0" err="1">
                <a:solidFill>
                  <a:srgbClr val="2F2F2F"/>
                </a:solidFill>
              </a:rPr>
              <a:t>самобытностью</a:t>
            </a:r>
            <a:r>
              <a:rPr lang="en-US" sz="4000" dirty="0">
                <a:solidFill>
                  <a:srgbClr val="2F2F2F"/>
                </a:solidFill>
              </a:rPr>
              <a:t>.</a:t>
            </a:r>
            <a:endParaRPr sz="4000" dirty="0"/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9141"/>
            <a:ext cx="17886556" cy="1754326"/>
          </a:xfrm>
        </p:spPr>
        <p:txBody>
          <a:bodyPr/>
          <a:lstStyle/>
          <a:p>
            <a:pPr marL="12700" lvl="0" algn="ctr"/>
            <a:r>
              <a:rPr lang="ru-RU" sz="6600" dirty="0"/>
              <a:t>АРХИТЕКТУРА И СКУЛЬПТУРА</a:t>
            </a:r>
            <a:br>
              <a:rPr lang="ru-RU" sz="6600" dirty="0"/>
            </a:b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6771" y="1436051"/>
            <a:ext cx="17172878" cy="8850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/>
            <a:r>
              <a:rPr lang="ru-RU" sz="5400" dirty="0">
                <a:solidFill>
                  <a:srgbClr val="2F2F2F"/>
                </a:solidFill>
              </a:rPr>
              <a:t>Первая половина 19 века – это время расцвета классицизма в архитектуре России. В это время  построены такие знаменитые здания как здание Биржи на Васильевском острове и др. Архитектура и  скульптура того времени активно переплетались между собой, дополняя одна другую. Наиболее</a:t>
            </a:r>
            <a:endParaRPr lang="ru-RU" sz="5400" dirty="0"/>
          </a:p>
          <a:p>
            <a:pPr marL="12700" marR="798830" lvl="0" algn="just">
              <a:lnSpc>
                <a:spcPct val="115700"/>
              </a:lnSpc>
            </a:pPr>
            <a:r>
              <a:rPr lang="ru-RU" sz="5400" dirty="0">
                <a:solidFill>
                  <a:srgbClr val="2F2F2F"/>
                </a:solidFill>
              </a:rPr>
              <a:t>известными скульпторами и мастерами архитектурами того времени являлись </a:t>
            </a:r>
            <a:r>
              <a:rPr lang="ru-RU" sz="5400" dirty="0" err="1">
                <a:solidFill>
                  <a:srgbClr val="2F2F2F"/>
                </a:solidFill>
              </a:rPr>
              <a:t>Андреян</a:t>
            </a:r>
            <a:r>
              <a:rPr lang="ru-RU" sz="5400" dirty="0">
                <a:solidFill>
                  <a:srgbClr val="2F2F2F"/>
                </a:solidFill>
              </a:rPr>
              <a:t> Захаров,  Карл Росси, Феодосий Щедрин, Иван </a:t>
            </a:r>
            <a:r>
              <a:rPr lang="ru-RU" sz="5400" dirty="0" err="1">
                <a:solidFill>
                  <a:srgbClr val="2F2F2F"/>
                </a:solidFill>
              </a:rPr>
              <a:t>Мартос</a:t>
            </a:r>
            <a:r>
              <a:rPr lang="ru-RU" sz="5400" dirty="0">
                <a:solidFill>
                  <a:srgbClr val="2F2F2F"/>
                </a:solidFill>
              </a:rPr>
              <a:t> и др.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604780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840</Words>
  <Application>Microsoft Office PowerPoint</Application>
  <PresentationFormat>Произвольный</PresentationFormat>
  <Paragraphs>27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Helvetica Neue</vt:lpstr>
      <vt:lpstr>Arial Black</vt:lpstr>
      <vt:lpstr>Lucida Sans</vt:lpstr>
      <vt:lpstr>Calibri</vt:lpstr>
      <vt:lpstr>Office Theme</vt:lpstr>
      <vt:lpstr>Слайд 1</vt:lpstr>
      <vt:lpstr>Культура России первой половины 19 «золотого века»</vt:lpstr>
      <vt:lpstr>Слайд 3</vt:lpstr>
      <vt:lpstr>СИСТЕМА ОБРАЗОВАНИЯ</vt:lpstr>
      <vt:lpstr>Слайд 5</vt:lpstr>
      <vt:lpstr>НАУКА И ТЕХНИКА</vt:lpstr>
      <vt:lpstr>Слайд 7</vt:lpstr>
      <vt:lpstr>ТЕАТР И МУЗЫКА</vt:lpstr>
      <vt:lpstr>АРХИТЕКТУРА И СКУЛЬПТУРА </vt:lpstr>
      <vt:lpstr>Слайд 10</vt:lpstr>
      <vt:lpstr>ЖИВОПИСЬ</vt:lpstr>
      <vt:lpstr>Слайд 12</vt:lpstr>
      <vt:lpstr>КАРТИНАКАРТИНА РУССКОГО ХУДОЖНИКА  ВАСИЛИЯ АНДРЕЕВИЧА ТРОПИНИНА,  НАПИСАННАЯ В 1823 ГОДУ  РУССКОГО ХУДОЖНИКА  ВАСИЛИЯ АНДРЕЕВИЧА ТРОПИНИНА,  НАПИСАННАЯ В 1823 ГОДУ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avanesyan</cp:lastModifiedBy>
  <cp:revision>7</cp:revision>
  <dcterms:modified xsi:type="dcterms:W3CDTF">2022-04-12T12:16:15Z</dcterms:modified>
</cp:coreProperties>
</file>