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76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61E25-C680-42DF-858B-FC11E997C08B}" type="datetimeFigureOut">
              <a:rPr lang="ru-RU" smtClean="0"/>
              <a:pPr/>
              <a:t>09.11.2022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2C70F18-4D6A-4BBC-81F4-8D1A5B368BC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 advTm="5000"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61E25-C680-42DF-858B-FC11E997C08B}" type="datetimeFigureOut">
              <a:rPr lang="ru-RU" smtClean="0"/>
              <a:pPr/>
              <a:t>09.11.2022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70F18-4D6A-4BBC-81F4-8D1A5B368B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5000"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61E25-C680-42DF-858B-FC11E997C08B}" type="datetimeFigureOut">
              <a:rPr lang="ru-RU" smtClean="0"/>
              <a:pPr/>
              <a:t>09.11.2022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70F18-4D6A-4BBC-81F4-8D1A5B368B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5000"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AF61E25-C680-42DF-858B-FC11E997C08B}" type="datetimeFigureOut">
              <a:rPr lang="ru-RU" smtClean="0"/>
              <a:pPr/>
              <a:t>09.11.2022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F2C70F18-4D6A-4BBC-81F4-8D1A5B368BC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  <p:transition advClick="0" advTm="5000"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61E25-C680-42DF-858B-FC11E997C08B}" type="datetimeFigureOut">
              <a:rPr lang="ru-RU" smtClean="0"/>
              <a:pPr/>
              <a:t>09.11.2022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70F18-4D6A-4BBC-81F4-8D1A5B368BC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Click="0" advTm="5000"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61E25-C680-42DF-858B-FC11E997C08B}" type="datetimeFigureOut">
              <a:rPr lang="ru-RU" smtClean="0"/>
              <a:pPr/>
              <a:t>09.11.2022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70F18-4D6A-4BBC-81F4-8D1A5B368BC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 advClick="0" advTm="5000"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70F18-4D6A-4BBC-81F4-8D1A5B368BC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61E25-C680-42DF-858B-FC11E997C08B}" type="datetimeFigureOut">
              <a:rPr lang="ru-RU" smtClean="0"/>
              <a:pPr/>
              <a:t>09.11.2022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Click="0" advTm="5000"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61E25-C680-42DF-858B-FC11E997C08B}" type="datetimeFigureOut">
              <a:rPr lang="ru-RU" smtClean="0"/>
              <a:pPr/>
              <a:t>09.11.2022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70F18-4D6A-4BBC-81F4-8D1A5B368BC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  <p:transition advClick="0" advTm="5000"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61E25-C680-42DF-858B-FC11E997C08B}" type="datetimeFigureOut">
              <a:rPr lang="ru-RU" smtClean="0"/>
              <a:pPr/>
              <a:t>09.11.2022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70F18-4D6A-4BBC-81F4-8D1A5B368B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5000"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AF61E25-C680-42DF-858B-FC11E997C08B}" type="datetimeFigureOut">
              <a:rPr lang="ru-RU" smtClean="0"/>
              <a:pPr/>
              <a:t>09.11.2022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2C70F18-4D6A-4BBC-81F4-8D1A5B368BC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 advTm="5000"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61E25-C680-42DF-858B-FC11E997C08B}" type="datetimeFigureOut">
              <a:rPr lang="ru-RU" smtClean="0"/>
              <a:pPr/>
              <a:t>09.11.2022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2C70F18-4D6A-4BBC-81F4-8D1A5B368BC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 advTm="5000"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AF61E25-C680-42DF-858B-FC11E997C08B}" type="datetimeFigureOut">
              <a:rPr lang="ru-RU" smtClean="0"/>
              <a:pPr/>
              <a:t>09.11.2022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F2C70F18-4D6A-4BBC-81F4-8D1A5B368BC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advClick="0" advTm="5000">
    <p:wedge/>
  </p:transition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gi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3886200"/>
            <a:ext cx="8215370" cy="2757510"/>
          </a:xfrm>
        </p:spPr>
        <p:txBody>
          <a:bodyPr/>
          <a:lstStyle/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sz="1600" dirty="0"/>
          </a:p>
          <a:p>
            <a:endParaRPr lang="ru-RU" sz="1600" dirty="0"/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xmlns="" id="{093F00F0-6FDD-496E-A24F-91B103579AD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Дисциплина: ИНФОРМАТИКА</a:t>
            </a:r>
            <a:br>
              <a:rPr lang="ru-RU" dirty="0"/>
            </a:br>
            <a:r>
              <a:rPr lang="ru-RU" sz="4000" dirty="0"/>
              <a:t>Преподаватель: Красноперова В.И.</a:t>
            </a:r>
          </a:p>
        </p:txBody>
      </p:sp>
    </p:spTree>
  </p:cSld>
  <p:clrMapOvr>
    <a:masterClrMapping/>
  </p:clrMapOvr>
  <p:transition advClick="0" advTm="5000">
    <p:wedge/>
    <p:sndAc>
      <p:stSnd>
        <p:snd r:embed="rId2" name="chimes.wav"/>
      </p:stSnd>
    </p:sndAc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  <a:p>
            <a:pPr algn="ctr">
              <a:buNone/>
            </a:pPr>
            <a:r>
              <a:rPr lang="ru-RU" dirty="0"/>
              <a:t>Можно назвать три способа написания алгоритмов:</a:t>
            </a:r>
          </a:p>
          <a:p>
            <a:pPr lvl="0"/>
            <a:r>
              <a:rPr lang="ru-RU" sz="2000" dirty="0"/>
              <a:t>на естественном языке (словесно-пошаговый);</a:t>
            </a:r>
          </a:p>
          <a:p>
            <a:pPr lvl="0"/>
            <a:r>
              <a:rPr lang="ru-RU" sz="2000" dirty="0"/>
              <a:t>на языке схем;</a:t>
            </a:r>
          </a:p>
          <a:p>
            <a:pPr lvl="0"/>
            <a:r>
              <a:rPr lang="ru-RU" sz="2000" dirty="0"/>
              <a:t>на алгоритмическом языке.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57158" y="357166"/>
            <a:ext cx="8229600" cy="800120"/>
          </a:xfrm>
        </p:spPr>
        <p:txBody>
          <a:bodyPr>
            <a:normAutofit/>
          </a:bodyPr>
          <a:lstStyle/>
          <a:p>
            <a:pPr algn="ctr"/>
            <a:r>
              <a:rPr lang="ru-RU" b="1" dirty="0"/>
              <a:t> </a:t>
            </a:r>
            <a:r>
              <a:rPr lang="ru-RU" sz="3200" b="1" dirty="0"/>
              <a:t>Способы описания алгоритмов</a:t>
            </a:r>
            <a:endParaRPr lang="ru-RU" sz="3200" dirty="0"/>
          </a:p>
        </p:txBody>
      </p:sp>
    </p:spTree>
  </p:cSld>
  <p:clrMapOvr>
    <a:masterClrMapping/>
  </p:clrMapOvr>
  <p:transition advClick="0" advTm="5000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357850"/>
          </a:xfrm>
        </p:spPr>
        <p:txBody>
          <a:bodyPr>
            <a:normAutofit/>
          </a:bodyPr>
          <a:lstStyle/>
          <a:p>
            <a:endParaRPr lang="ru-RU" sz="2100" b="1" i="1" dirty="0"/>
          </a:p>
          <a:p>
            <a:r>
              <a:rPr lang="ru-RU" sz="2100" b="1" i="1" dirty="0"/>
              <a:t>Константы</a:t>
            </a:r>
            <a:r>
              <a:rPr lang="ru-RU" sz="2100" dirty="0"/>
              <a:t> (постоянные) величины, значения которых не изменяются в процессе выполнения алгоритма. Например PI=3.14, G=9.7</a:t>
            </a:r>
          </a:p>
          <a:p>
            <a:r>
              <a:rPr lang="ru-RU" sz="2100" b="1" i="1" dirty="0"/>
              <a:t>Переменные - </a:t>
            </a:r>
            <a:r>
              <a:rPr lang="ru-RU" sz="2100" dirty="0"/>
              <a:t>величины, значение которых изменяется в процессе исполнения алгоритма..</a:t>
            </a:r>
          </a:p>
          <a:p>
            <a:pPr algn="ctr">
              <a:buNone/>
            </a:pPr>
            <a:endParaRPr lang="ru-RU" sz="2100" u="sng" dirty="0"/>
          </a:p>
          <a:p>
            <a:pPr algn="ctr">
              <a:buNone/>
            </a:pPr>
            <a:r>
              <a:rPr lang="ru-RU" sz="2100" u="sng" dirty="0"/>
              <a:t>Константы и переменные делятся на две группы: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1900" b="1" i="1" dirty="0"/>
              <a:t>Числовые</a:t>
            </a:r>
            <a:r>
              <a:rPr lang="ru-RU" sz="1900" dirty="0"/>
              <a:t>: целые и дробные (вещественные)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1900" b="1" i="1" dirty="0"/>
              <a:t>Текстовые (литерные или символьные)</a:t>
            </a:r>
            <a:endParaRPr lang="ru-RU" sz="1900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714380"/>
          </a:xfrm>
        </p:spPr>
        <p:txBody>
          <a:bodyPr>
            <a:normAutofit/>
          </a:bodyPr>
          <a:lstStyle/>
          <a:p>
            <a:pPr algn="ctr"/>
            <a:r>
              <a:rPr lang="ru-RU" sz="3200" dirty="0"/>
              <a:t>Типы данных</a:t>
            </a:r>
            <a:r>
              <a:rPr lang="en-US" sz="3200" dirty="0"/>
              <a:t>:</a:t>
            </a:r>
            <a:endParaRPr lang="ru-RU" sz="3200" dirty="0"/>
          </a:p>
        </p:txBody>
      </p:sp>
    </p:spTree>
  </p:cSld>
  <p:clrMapOvr>
    <a:masterClrMapping/>
  </p:clrMapOvr>
  <p:transition advClick="0" advTm="5000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3870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200" dirty="0"/>
              <a:t>В  алгоритмизации и программировании понятие переменной имеет триединый смысл: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200" dirty="0"/>
              <a:t>это имя (идентификатор);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200" dirty="0"/>
              <a:t>текущее значение;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200" dirty="0"/>
              <a:t>ячейка памяти, в которой хранится это значение.</a:t>
            </a:r>
          </a:p>
          <a:p>
            <a:pPr marL="457200" lvl="0" indent="-457200">
              <a:buFont typeface="+mj-lt"/>
              <a:buAutoNum type="arabicPeriod"/>
            </a:pPr>
            <a:endParaRPr lang="ru-RU" sz="2200" dirty="0"/>
          </a:p>
          <a:p>
            <a:pPr>
              <a:buNone/>
            </a:pPr>
            <a:r>
              <a:rPr lang="ru-RU" sz="2200" dirty="0"/>
              <a:t>Идентификатор числовой переменной состоит из букв латинского алфавита и цифр.</a:t>
            </a:r>
            <a:endParaRPr lang="en-US" sz="2200" dirty="0"/>
          </a:p>
          <a:p>
            <a:pPr>
              <a:buNone/>
            </a:pPr>
            <a:r>
              <a:rPr lang="ru-RU" sz="2200" dirty="0"/>
              <a:t> </a:t>
            </a:r>
            <a:r>
              <a:rPr lang="ru-RU" sz="2000" dirty="0"/>
              <a:t>Например: X, MASSIV2, PI.</a:t>
            </a:r>
          </a:p>
          <a:p>
            <a:pPr>
              <a:buNone/>
            </a:pPr>
            <a:r>
              <a:rPr lang="ru-RU" sz="2200" dirty="0"/>
              <a:t>Для обозначения символьной переменных после идентификатора ставится символ $. </a:t>
            </a:r>
          </a:p>
          <a:p>
            <a:pPr>
              <a:buNone/>
            </a:pPr>
            <a:r>
              <a:rPr lang="ru-RU" sz="2000" dirty="0"/>
              <a:t>Например B$, STROKA$.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785818"/>
          </a:xfrm>
        </p:spPr>
        <p:txBody>
          <a:bodyPr>
            <a:normAutofit/>
          </a:bodyPr>
          <a:lstStyle/>
          <a:p>
            <a:pPr algn="ctr"/>
            <a:r>
              <a:rPr lang="ru-RU" sz="3200" dirty="0"/>
              <a:t>Типы данных</a:t>
            </a:r>
            <a:r>
              <a:rPr lang="en-US" sz="3200" dirty="0"/>
              <a:t>:</a:t>
            </a:r>
            <a:endParaRPr lang="ru-RU" sz="3200" dirty="0"/>
          </a:p>
        </p:txBody>
      </p:sp>
    </p:spTree>
  </p:cSld>
  <p:clrMapOvr>
    <a:masterClrMapping/>
  </p:clrMapOvr>
  <p:transition advClick="0" advTm="5000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4452950"/>
          </a:xfrm>
        </p:spPr>
        <p:txBody>
          <a:bodyPr/>
          <a:lstStyle/>
          <a:p>
            <a:pPr>
              <a:buNone/>
            </a:pPr>
            <a:r>
              <a:rPr lang="ru-RU" sz="2000" dirty="0"/>
              <a:t>При записи вычислительных алгоритмов удобно использовать специальный</a:t>
            </a:r>
            <a:r>
              <a:rPr lang="ru-RU" sz="2000" b="1" dirty="0"/>
              <a:t> </a:t>
            </a:r>
            <a:r>
              <a:rPr lang="ru-RU" sz="2000" b="1" u="sng" dirty="0"/>
              <a:t>знак присваивания</a:t>
            </a:r>
            <a:r>
              <a:rPr lang="ru-RU" sz="2000" b="1" dirty="0"/>
              <a:t>:</a:t>
            </a:r>
            <a:r>
              <a:rPr lang="ru-RU" sz="2000" dirty="0"/>
              <a:t> =. Не путать со знаком "=" (равно) в математике. Этот знак используется для изображения особой операции — </a:t>
            </a:r>
            <a:r>
              <a:rPr lang="ru-RU" sz="2000" u="sng" dirty="0"/>
              <a:t>операции присваивания</a:t>
            </a:r>
            <a:r>
              <a:rPr lang="ru-RU" sz="2000" dirty="0"/>
              <a:t>.</a:t>
            </a:r>
          </a:p>
          <a:p>
            <a:pPr>
              <a:buNone/>
            </a:pPr>
            <a:endParaRPr lang="ru-RU" sz="2000" dirty="0"/>
          </a:p>
          <a:p>
            <a:pPr>
              <a:buNone/>
            </a:pPr>
            <a:r>
              <a:rPr lang="ru-RU" sz="2000" dirty="0"/>
              <a:t> По словарю Даля </a:t>
            </a:r>
            <a:r>
              <a:rPr lang="ru-RU" sz="2000" b="1" i="1" dirty="0"/>
              <a:t>«присвоить»</a:t>
            </a:r>
            <a:r>
              <a:rPr lang="ru-RU" sz="2000" dirty="0"/>
              <a:t> - означает «завладеть» чем-то чужим, отбить, отнять». В программировании «присвоить» означает нечто совсем иное, скорее что-то вроде «поделиться», «обменяться», «скопировать».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00034" y="357166"/>
            <a:ext cx="8229600" cy="657244"/>
          </a:xfrm>
        </p:spPr>
        <p:txBody>
          <a:bodyPr>
            <a:normAutofit/>
          </a:bodyPr>
          <a:lstStyle/>
          <a:p>
            <a:pPr algn="ctr"/>
            <a:r>
              <a:rPr lang="ru-RU" sz="3200" dirty="0"/>
              <a:t>Операция присваивания</a:t>
            </a:r>
          </a:p>
        </p:txBody>
      </p:sp>
    </p:spTree>
  </p:cSld>
  <p:clrMapOvr>
    <a:masterClrMapping/>
  </p:clrMapOvr>
  <p:transition advClick="0" advTm="5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095892"/>
          </a:xfrm>
        </p:spPr>
        <p:txBody>
          <a:bodyPr>
            <a:normAutofit/>
          </a:bodyPr>
          <a:lstStyle/>
          <a:p>
            <a:r>
              <a:rPr lang="ru-RU" sz="2400" i="1" u="sng" dirty="0"/>
              <a:t>Структурной элементарной единицей алгоритма </a:t>
            </a:r>
            <a:r>
              <a:rPr lang="ru-RU" sz="2400" dirty="0"/>
              <a:t>является </a:t>
            </a:r>
            <a:r>
              <a:rPr lang="ru-RU" sz="2400" i="1" u="sng" dirty="0"/>
              <a:t>простая команда</a:t>
            </a:r>
            <a:r>
              <a:rPr lang="ru-RU" sz="2400" dirty="0"/>
              <a:t>, обозначающая один элементарный шаг переработки или отображения информации. Простая команда на языке схем изображается в виде функционального блока.  Структурный подход к разработке алгоритмов определяет использование только базовых алгоритмических структур (конструкций): следование, ветвление, повторение, которые должны быть оформлены стандартным образом. Рассмотрим основные структуры алгоритма.</a:t>
            </a:r>
          </a:p>
          <a:p>
            <a:endParaRPr lang="ru-RU" dirty="0"/>
          </a:p>
        </p:txBody>
      </p:sp>
    </p:spTree>
  </p:cSld>
  <p:clrMapOvr>
    <a:masterClrMapping/>
  </p:clrMapOvr>
  <p:transition advClick="0" advTm="5000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C:\Users\Настя\Desktop\cl.gif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500042"/>
            <a:ext cx="1666875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2571736" y="571480"/>
            <a:ext cx="55721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Данный блок имеет </a:t>
            </a:r>
            <a:r>
              <a:rPr lang="ru-RU" i="1" dirty="0"/>
              <a:t>один вход</a:t>
            </a:r>
            <a:r>
              <a:rPr lang="ru-RU" dirty="0"/>
              <a:t> и </a:t>
            </a:r>
            <a:r>
              <a:rPr lang="ru-RU" i="1" dirty="0"/>
              <a:t>один выход</a:t>
            </a:r>
            <a:r>
              <a:rPr lang="ru-RU" dirty="0"/>
              <a:t>. Из простых команд и проверки условий образуются составные команды, имеющие более сложную структуру и тоже </a:t>
            </a:r>
            <a:r>
              <a:rPr lang="ru-RU" i="1" dirty="0"/>
              <a:t>один вход и один выход</a:t>
            </a:r>
            <a:r>
              <a:rPr lang="ru-RU" dirty="0"/>
              <a:t>. </a:t>
            </a:r>
          </a:p>
        </p:txBody>
      </p:sp>
      <p:pic>
        <p:nvPicPr>
          <p:cNvPr id="6" name="Рисунок 5" descr="C:\Users\Настя\Desktop\c100.gif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2285992"/>
            <a:ext cx="1647825" cy="150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2500298" y="2143116"/>
          <a:ext cx="6429420" cy="1911858"/>
        </p:xfrm>
        <a:graphic>
          <a:graphicData uri="http://schemas.openxmlformats.org/drawingml/2006/table">
            <a:tbl>
              <a:tblPr/>
              <a:tblGrid>
                <a:gridCol w="642942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17145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Constantia (Основной текст)"/>
                          <a:ea typeface="Times New Roman"/>
                          <a:cs typeface="Times New Roman"/>
                        </a:rPr>
                        <a:t>Команда</a:t>
                      </a:r>
                      <a:r>
                        <a:rPr lang="ru-RU" sz="1800" baseline="0" dirty="0">
                          <a:latin typeface="Constantia (Основной текст)"/>
                          <a:ea typeface="Times New Roman"/>
                          <a:cs typeface="Times New Roman"/>
                        </a:rPr>
                        <a:t> следования</a:t>
                      </a:r>
                      <a:r>
                        <a:rPr lang="ru-RU" sz="1800" dirty="0">
                          <a:latin typeface="Constantia (Основной текст)"/>
                          <a:ea typeface="Times New Roman"/>
                          <a:cs typeface="Times New Roman"/>
                        </a:rPr>
                        <a:t> состоит только из простых команд. На рисунке простые команды имеют условное обозначение </a:t>
                      </a:r>
                      <a:r>
                        <a:rPr lang="ru-RU" sz="1800" i="1" dirty="0">
                          <a:latin typeface="Constantia (Основной текст)"/>
                          <a:ea typeface="Times New Roman"/>
                          <a:cs typeface="Times New Roman"/>
                        </a:rPr>
                        <a:t>S1</a:t>
                      </a:r>
                      <a:r>
                        <a:rPr lang="ru-RU" sz="1800" dirty="0">
                          <a:latin typeface="Constantia (Основной текст)"/>
                          <a:ea typeface="Times New Roman"/>
                          <a:cs typeface="Times New Roman"/>
                        </a:rPr>
                        <a:t> и </a:t>
                      </a:r>
                      <a:r>
                        <a:rPr lang="ru-RU" sz="1800" i="1" dirty="0">
                          <a:latin typeface="Constantia (Основной текст)"/>
                          <a:ea typeface="Times New Roman"/>
                          <a:cs typeface="Times New Roman"/>
                        </a:rPr>
                        <a:t>S2</a:t>
                      </a:r>
                      <a:r>
                        <a:rPr lang="ru-RU" sz="1800" dirty="0">
                          <a:latin typeface="Constantia (Основной текст)"/>
                          <a:ea typeface="Times New Roman"/>
                          <a:cs typeface="Times New Roman"/>
                        </a:rPr>
                        <a:t>. Из команд следования образуются линейные алгоритмы. Примером линейного алгоритма будет нахождение суммы двух чисел, введенных с клавиатуры.</a:t>
                      </a:r>
                      <a:endParaRPr lang="ru-RU" sz="1800" dirty="0">
                        <a:latin typeface="Constantia (Основной текст)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pic>
        <p:nvPicPr>
          <p:cNvPr id="8" name="Рисунок 7" descr="C:\Users\Настя\Desktop\c101.gif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034" y="4429132"/>
            <a:ext cx="1785950" cy="1385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Прямоугольник 8"/>
          <p:cNvSpPr/>
          <p:nvPr/>
        </p:nvSpPr>
        <p:spPr>
          <a:xfrm>
            <a:off x="2500298" y="4286256"/>
            <a:ext cx="607223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 Команда </a:t>
            </a:r>
            <a:r>
              <a:rPr lang="ru-RU" b="1" i="1" dirty="0"/>
              <a:t>ветвления</a:t>
            </a:r>
            <a:r>
              <a:rPr lang="ru-RU" dirty="0"/>
              <a:t> - это составная команда алгоритма, в которой в зависимости от условия Р выполняется или одно </a:t>
            </a:r>
            <a:r>
              <a:rPr lang="ru-RU" i="1" dirty="0"/>
              <a:t>S1</a:t>
            </a:r>
            <a:r>
              <a:rPr lang="ru-RU" dirty="0"/>
              <a:t>, или другое </a:t>
            </a:r>
            <a:r>
              <a:rPr lang="ru-RU" i="1" dirty="0"/>
              <a:t>S2</a:t>
            </a:r>
            <a:r>
              <a:rPr lang="ru-RU" dirty="0"/>
              <a:t> действие. Из команд следования и команд ветвления составляются разветвляющиеся алгоритмы (</a:t>
            </a:r>
            <a:r>
              <a:rPr lang="ru-RU" dirty="0" err="1"/>
              <a:t>алгоритмы</a:t>
            </a:r>
            <a:r>
              <a:rPr lang="ru-RU" dirty="0"/>
              <a:t> ветвления). Примером разветвляющегося алгоритма будет нахождение большего из двух чисел, введенных с клавиатуры.</a:t>
            </a:r>
          </a:p>
        </p:txBody>
      </p:sp>
    </p:spTree>
  </p:cSld>
  <p:clrMapOvr>
    <a:masterClrMapping/>
  </p:clrMapOvr>
  <p:transition advClick="0" advTm="5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C:\Users\Настя\Desktop\c102.gif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1000108"/>
            <a:ext cx="1676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2428860" y="571480"/>
            <a:ext cx="6429404" cy="23554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Команда ветвления может быть полной и неполной формы. </a:t>
            </a:r>
            <a:r>
              <a:rPr lang="ru-RU" b="1" dirty="0"/>
              <a:t>Неполная форма </a:t>
            </a:r>
            <a:r>
              <a:rPr lang="ru-RU" dirty="0"/>
              <a:t>команды ветвления используется тогда, когда необходимо выполнять действие </a:t>
            </a:r>
            <a:r>
              <a:rPr lang="ru-RU" i="1" dirty="0"/>
              <a:t>S</a:t>
            </a:r>
            <a:r>
              <a:rPr lang="ru-RU" dirty="0"/>
              <a:t> только в случае соблюдения условия </a:t>
            </a:r>
            <a:r>
              <a:rPr lang="ru-RU" i="1" dirty="0"/>
              <a:t>P</a:t>
            </a:r>
            <a:r>
              <a:rPr lang="ru-RU" dirty="0"/>
              <a:t>. Если условие </a:t>
            </a:r>
            <a:r>
              <a:rPr lang="ru-RU" i="1" dirty="0"/>
              <a:t>P</a:t>
            </a:r>
            <a:r>
              <a:rPr lang="ru-RU" dirty="0"/>
              <a:t> не соблюдается, то команда ветвления завершает свою работу без выполнения действия. Примером команды ветвления неполной формы будет уменьшение в два раза только четного числа.</a:t>
            </a: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 rot="10800000" flipV="1">
            <a:off x="285720" y="3000372"/>
            <a:ext cx="8643998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1" u="sng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Команда</a:t>
            </a:r>
            <a:r>
              <a:rPr lang="ru-RU" sz="1400" i="1" u="sng" dirty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повторения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 - это составная команда алгоритма, в которой в зависимости от условия </a:t>
            </a:r>
            <a:r>
              <a:rPr kumimoji="0" lang="ru-RU" sz="14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Р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 возможно многократное выполнение действия </a:t>
            </a:r>
            <a:r>
              <a:rPr kumimoji="0" lang="ru-RU" sz="14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S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 Из команд следования и команд повторения составляются циклические алгоритмы (алгоритмы повторения).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Рисунок 6" descr="C:\Users\Настя\Desktop\clip_image100.gif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4143380"/>
            <a:ext cx="1676400" cy="154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2285984" y="3929066"/>
            <a:ext cx="642940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На рисунке представлена команда повторения с</a:t>
            </a:r>
            <a:r>
              <a:rPr lang="ru-RU" b="1" dirty="0"/>
              <a:t>предусловием</a:t>
            </a:r>
            <a:r>
              <a:rPr lang="ru-RU" dirty="0"/>
              <a:t>. Называется она так потому, что вначале проверяется условие, а уже затем выполняется действие. Причем действие выполняется, пока условие соблюдается. Пример циклического алгоритма может быть следующий. Пока с клавиатуры вводятся положительные числа, алгоритм выполняет нахождение их суммы.   </a:t>
            </a:r>
          </a:p>
        </p:txBody>
      </p:sp>
    </p:spTree>
  </p:cSld>
  <p:clrMapOvr>
    <a:masterClrMapping/>
  </p:clrMapOvr>
  <p:transition advClick="0" advTm="5000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2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049" grpId="0"/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2"/>
          <p:cNvSpPr>
            <a:spLocks noGrp="1"/>
          </p:cNvSpPr>
          <p:nvPr>
            <p:ph idx="1"/>
          </p:nvPr>
        </p:nvSpPr>
        <p:spPr>
          <a:xfrm>
            <a:off x="428625" y="214313"/>
            <a:ext cx="8229600" cy="6215062"/>
          </a:xfrm>
        </p:spPr>
        <p:txBody>
          <a:bodyPr>
            <a:normAutofit/>
          </a:bodyPr>
          <a:lstStyle/>
          <a:p>
            <a:r>
              <a:rPr lang="ru-RU" sz="2000" dirty="0"/>
              <a:t>Команда повторения с предусловием не является единственно возможной. Разновидностью команды повторения с предусловием является команда повторения с параметром. Она используется тогда, когда известно количество повторений действия. В блок-схеме команды повторения с параметром условие записывается не в ромбе, а в шестиугольнике. Примером циклического алгоритма с параметром будет нахождение суммы первых 20 натуральных чисел.</a:t>
            </a:r>
          </a:p>
        </p:txBody>
      </p:sp>
      <p:pic>
        <p:nvPicPr>
          <p:cNvPr id="6" name="Рисунок 5" descr="C:\Users\Настя\Desktop\c1001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3571876"/>
            <a:ext cx="1860048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2571736" y="3143248"/>
            <a:ext cx="628652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В команде повторения с постусловием вначале выполняется действие </a:t>
            </a:r>
            <a:r>
              <a:rPr lang="ru-RU" i="1" dirty="0"/>
              <a:t>S</a:t>
            </a:r>
            <a:r>
              <a:rPr lang="ru-RU" dirty="0"/>
              <a:t> и лишь затем, проверяется условие </a:t>
            </a:r>
            <a:r>
              <a:rPr lang="ru-RU" i="1" dirty="0"/>
              <a:t>P</a:t>
            </a:r>
            <a:r>
              <a:rPr lang="ru-RU" dirty="0"/>
              <a:t>. Причем действие повторяется до тех пор, пока условие не соблюдается. Примером команды повторения с постусловием будет уменьшение положительного числа до тех пор, пока оно неотрицательное. Как только число становится отрицательным, команда повторения заканчивает свою работу.</a:t>
            </a:r>
          </a:p>
        </p:txBody>
      </p:sp>
    </p:spTree>
  </p:cSld>
  <p:clrMapOvr>
    <a:masterClrMapping/>
  </p:clrMapOvr>
  <p:transition advClick="0" advTm="500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67396"/>
          </a:xfrm>
        </p:spPr>
        <p:txBody>
          <a:bodyPr>
            <a:normAutofit/>
          </a:bodyPr>
          <a:lstStyle/>
          <a:p>
            <a:r>
              <a:rPr lang="ru-RU" sz="2000" dirty="0"/>
              <a:t>Алгоритмом в информатике и программировании можно назвать, как целую программу, так и отдельный участок кода, выполняющий поставленную задачу. В отличие от составленных нами алгоритмов есть еще и, так называемые, фундаментальные алгоритмы, проверенные временем и выведенные учеными, математиками, либо просто хорошими программистами. </a:t>
            </a:r>
          </a:p>
          <a:p>
            <a:endParaRPr lang="ru-RU" sz="2000" dirty="0"/>
          </a:p>
          <a:p>
            <a:r>
              <a:rPr lang="ru-RU" sz="2000" dirty="0"/>
              <a:t>Существует большое количество подобных алгоритмов, которые предназначены для решения различных задач. К примеру, есть алгоритмы поиска в массивах, строках, структурах; алгоритмы сортировки, различные алгоритмы сжатия данных, криптографические алгоритмы, алгоритмы компьютерной графики и так далее.</a:t>
            </a:r>
          </a:p>
        </p:txBody>
      </p:sp>
    </p:spTree>
  </p:cSld>
  <p:clrMapOvr>
    <a:masterClrMapping/>
  </p:clrMapOvr>
  <p:transition advClick="0" advTm="5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dirty="0"/>
              <a:t>1) </a:t>
            </a:r>
            <a:r>
              <a:rPr lang="ru-RU" sz="2000" dirty="0"/>
              <a:t>О.Ефимова, В.Морозов, Н.Угринович Курс компьютерной технологии с основами информатики.</a:t>
            </a:r>
          </a:p>
          <a:p>
            <a:pPr>
              <a:buNone/>
            </a:pPr>
            <a:r>
              <a:rPr lang="ru-RU" sz="2000" dirty="0"/>
              <a:t>2) Могилев А.В., Пак Н.И., Хеннер Е.К. Информатика: учебное пособие для студентов педагогических вузов.</a:t>
            </a:r>
          </a:p>
          <a:p>
            <a:pPr>
              <a:buNone/>
            </a:pPr>
            <a:r>
              <a:rPr lang="ru-RU" sz="2000" dirty="0"/>
              <a:t>3) Макарова Н.В Информатика для 7-9 классов.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00034" y="357166"/>
            <a:ext cx="8229600" cy="928694"/>
          </a:xfrm>
        </p:spPr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sz="3600" dirty="0"/>
              <a:t>Литература</a:t>
            </a:r>
          </a:p>
        </p:txBody>
      </p:sp>
    </p:spTree>
  </p:cSld>
  <p:clrMapOvr>
    <a:masterClrMapping/>
  </p:clrMapOvr>
  <p:transition advClick="0" advTm="5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5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4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8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250000" y="250000"/>
                                    </p:animScale>
                                    <p:animMotion origin="layout" path="M 0.0000 0.0000 C 0.03802 0.0 0.1441 0.02341 0.1826 0.0915 C 0.22118 0.15964 0.24705 0.31256 0.2318 0.4083 C 0.21649 0.50394 0.20747 0.57948 0.0908 0.6661 C -0.02552 0.75279 -0.37517 0.88508 -0.4674 0.9289" pathEditMode="relative" ptsTypes="">
                                      <p:cBhvr>
                                        <p:cTn id="49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5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250000" y="250000"/>
                                    </p:animScale>
                                    <p:animMotion origin="layout" path="M 0.0000 0.0000 C 0.03802 0.0 0.1441 0.02341 0.1826 0.0915 C 0.22118 0.15964 0.24705 0.31256 0.2318 0.4083 C 0.21649 0.50394 0.20747 0.57948 0.0908 0.6661 C -0.02552 0.75279 -0.37517 0.88508 -0.4674 0.9289" pathEditMode="relative" ptsTypes="">
                                      <p:cBhvr>
                                        <p:cTn id="56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out" filter="fade">
                                      <p:cBhvr>
                                        <p:cTn id="5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2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250000" y="250000"/>
                                    </p:animScale>
                                    <p:animMotion origin="layout" path="M 0.0000 0.0000 C 0.03802 0.0 0.1441 0.02341 0.1826 0.0915 C 0.22118 0.15964 0.24705 0.31256 0.2318 0.4083 C 0.21649 0.50394 0.20747 0.57948 0.0908 0.6661 C -0.02552 0.75279 -0.37517 0.88508 -0.4674 0.9289" pathEditMode="relative" ptsTypes="">
                                      <p:cBhvr>
                                        <p:cTn id="63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out" filter="fade">
                                      <p:cBhvr>
                                        <p:cTn id="64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2" grpId="1" build="p"/>
      <p:bldP spid="3" grpId="0"/>
      <p:bldP spid="3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xmlns="" id="{27855453-805F-44F3-9BBF-DB063F724B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63144"/>
          </a:xfrm>
        </p:spPr>
        <p:txBody>
          <a:bodyPr>
            <a:normAutofit/>
          </a:bodyPr>
          <a:lstStyle/>
          <a:p>
            <a:pPr algn="ctr"/>
            <a:r>
              <a:rPr lang="ru-RU" sz="6000" dirty="0"/>
              <a:t>Алгоритмы и способы их описания</a:t>
            </a:r>
          </a:p>
        </p:txBody>
      </p:sp>
    </p:spTree>
    <p:extLst>
      <p:ext uri="{BB962C8B-B14F-4D97-AF65-F5344CB8AC3E}">
        <p14:creationId xmlns:p14="http://schemas.microsoft.com/office/powerpoint/2010/main" xmlns="" val="3383816225"/>
      </p:ext>
    </p:extLst>
  </p:cSld>
  <p:clrMapOvr>
    <a:masterClrMapping/>
  </p:clrMapOvr>
  <p:transition advClick="0" advTm="5000">
    <p:wedg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714488"/>
            <a:ext cx="8229600" cy="4976834"/>
          </a:xfrm>
        </p:spPr>
        <p:txBody>
          <a:bodyPr>
            <a:normAutofit/>
          </a:bodyPr>
          <a:lstStyle/>
          <a:p>
            <a:r>
              <a:rPr lang="ru-RU" sz="2000" dirty="0"/>
              <a:t>Одним из фундаментальных понятий в информатике является понятие </a:t>
            </a:r>
            <a:r>
              <a:rPr lang="ru-RU" sz="2000" i="1" dirty="0"/>
              <a:t>алгоритма</a:t>
            </a:r>
            <a:r>
              <a:rPr lang="ru-RU" sz="2000" dirty="0"/>
              <a:t>. Происхождение самого термина «алгоритм» связано с математикой. Это слово происходит от Algorithmi – латинского написания имени Мухаммеда аль-Хорезми (787 – 850) выдающегося математика средневекового Востока. </a:t>
            </a:r>
          </a:p>
          <a:p>
            <a:r>
              <a:rPr lang="ru-RU" sz="2000" dirty="0"/>
              <a:t>В своей книге "Об индийском счете" он сформулировал правила записи натуральных чисел с помощью арабских цифр и правила действий над ними столбиком. В дальнейшем алгоритмом стали называть точное предписание, определяющее последовательность действий, обеспечивающую получение требуемого результата из исходных данных.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07157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3100" b="1" dirty="0"/>
              <a:t>Что такое алгоритм в информатике?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  <p:transition advClick="0" advTm="5000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571612"/>
            <a:ext cx="8229600" cy="4881578"/>
          </a:xfrm>
        </p:spPr>
        <p:txBody>
          <a:bodyPr>
            <a:normAutofit/>
          </a:bodyPr>
          <a:lstStyle/>
          <a:p>
            <a:r>
              <a:rPr lang="ru-RU" sz="2000" dirty="0"/>
              <a:t>Алгоритм может быть предназначен для выполнения его человеком или автоматическим устройством. Создание алгоритма, пусть даже самого простого, - процесс творческий. В XII в. был выполнен латинский перевод его математического трактата, из которого европейцы узнали о десятичной позиционной системе счисления и правилах арифметики многозначных чисел. Именно эти правила в то время называли алгоритмами.</a:t>
            </a:r>
          </a:p>
          <a:p>
            <a:r>
              <a:rPr lang="ru-RU" sz="2000" dirty="0"/>
              <a:t>Данное выше определение алгоритма нельзя считать строгим – не вполне ясно, что такое «точное предписание» или «последовательность действий, обеспечивающая получение требуемого результата». Поэтому обычно формулируют несколько общих свойств алгоритмов, позволяющих отличать алгоритмы от других инструкций.</a:t>
            </a:r>
          </a:p>
          <a:p>
            <a:endParaRPr lang="ru-RU" sz="2000" dirty="0"/>
          </a:p>
          <a:p>
            <a:endParaRPr lang="ru-RU" sz="18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/>
              <a:t>Что такое алгоритм в информатике?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  <p:transition advClick="0" advTm="500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881578"/>
          </a:xfrm>
        </p:spPr>
        <p:txBody>
          <a:bodyPr>
            <a:normAutofit/>
          </a:bodyPr>
          <a:lstStyle/>
          <a:p>
            <a:endParaRPr lang="ru-RU" dirty="0"/>
          </a:p>
          <a:p>
            <a:r>
              <a:rPr lang="ru-RU" b="1" u="sng" dirty="0"/>
              <a:t>  </a:t>
            </a:r>
            <a:r>
              <a:rPr lang="ru-RU" sz="2000" b="1" u="sng" dirty="0"/>
              <a:t>Дискретность </a:t>
            </a:r>
            <a:r>
              <a:rPr lang="ru-RU" sz="2000" dirty="0"/>
              <a:t>(прерывность, раздельность) – алгоритм должен представлять процесс решения задачи как последовательное выполнение простых (или ранее определенных) шагов. Каждое действие, предусмотренное алгоритмом, исполняется только после того, как закончилось исполнение предыдущего.</a:t>
            </a:r>
          </a:p>
          <a:p>
            <a:endParaRPr lang="ru-RU" sz="2000" dirty="0"/>
          </a:p>
          <a:p>
            <a:r>
              <a:rPr lang="ru-RU" sz="2000" dirty="0"/>
              <a:t> </a:t>
            </a:r>
            <a:r>
              <a:rPr lang="ru-RU" sz="2000" b="1" u="sng" dirty="0"/>
              <a:t> Определенность </a:t>
            </a:r>
            <a:r>
              <a:rPr lang="ru-RU" sz="2000" dirty="0"/>
              <a:t>– каждое правило алгоритма должно быть четким, однозначным и не оставлять места для произвола. Благодаря этому свойству выполнение алгоритма носит механический характер и не требует никаких дополнительных указаний или сведений о решаемой задаче.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47708"/>
          </a:xfrm>
        </p:spPr>
        <p:txBody>
          <a:bodyPr>
            <a:normAutofit/>
          </a:bodyPr>
          <a:lstStyle/>
          <a:p>
            <a:pPr algn="ctr"/>
            <a:r>
              <a:rPr lang="ru-RU" sz="3200" dirty="0"/>
              <a:t>Свойства алгоритмов</a:t>
            </a:r>
            <a:r>
              <a:rPr lang="en-US" sz="3200" dirty="0"/>
              <a:t>:</a:t>
            </a:r>
            <a:endParaRPr lang="ru-RU" sz="3200" dirty="0"/>
          </a:p>
        </p:txBody>
      </p:sp>
    </p:spTree>
  </p:cSld>
  <p:clrMapOvr>
    <a:masterClrMapping/>
  </p:clrMapOvr>
  <p:transition advClick="0" advTm="5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z="2000" dirty="0"/>
          </a:p>
          <a:p>
            <a:r>
              <a:rPr lang="ru-RU" sz="2000" dirty="0"/>
              <a:t>  </a:t>
            </a:r>
            <a:r>
              <a:rPr lang="ru-RU" sz="2000" b="1" u="sng" dirty="0"/>
              <a:t>Результативность </a:t>
            </a:r>
            <a:r>
              <a:rPr lang="ru-RU" sz="2000" dirty="0"/>
              <a:t>(конечность) – алгоритм должен приводить к решению задачи за конечное число шагов.</a:t>
            </a:r>
          </a:p>
          <a:p>
            <a:endParaRPr lang="ru-RU" sz="2000" dirty="0"/>
          </a:p>
          <a:p>
            <a:r>
              <a:rPr lang="ru-RU" sz="2000" b="1" u="sng" dirty="0"/>
              <a:t>  Массовость </a:t>
            </a:r>
            <a:r>
              <a:rPr lang="ru-RU" sz="2000" dirty="0"/>
              <a:t>– алгоритм решения задачи разрабатывается в общем виде, то есть, он должен быть применим для некоторого класса задач, различающихся только исходными данными. При этом исходные данные могут выбираться из некоторой области, которая называется областью применимости алгоритма.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9146"/>
          </a:xfrm>
        </p:spPr>
        <p:txBody>
          <a:bodyPr/>
          <a:lstStyle/>
          <a:p>
            <a:pPr algn="ctr"/>
            <a:r>
              <a:rPr lang="ru-RU" sz="3200" dirty="0"/>
              <a:t>Свойства</a:t>
            </a:r>
            <a:r>
              <a:rPr lang="ru-RU" sz="4400" dirty="0"/>
              <a:t> </a:t>
            </a:r>
            <a:r>
              <a:rPr lang="ru-RU" sz="3200" dirty="0"/>
              <a:t>алгоритмов</a:t>
            </a:r>
            <a:r>
              <a:rPr lang="en-US" sz="4400" dirty="0"/>
              <a:t>:</a:t>
            </a:r>
            <a:endParaRPr lang="ru-RU" dirty="0"/>
          </a:p>
        </p:txBody>
      </p:sp>
    </p:spTree>
  </p:cSld>
  <p:clrMapOvr>
    <a:masterClrMapping/>
  </p:clrMapOvr>
  <p:transition advClick="0" advTm="500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357298"/>
            <a:ext cx="8501122" cy="4738702"/>
          </a:xfrm>
        </p:spPr>
        <p:txBody>
          <a:bodyPr>
            <a:normAutofit lnSpcReduction="10000"/>
          </a:bodyPr>
          <a:lstStyle/>
          <a:p>
            <a:r>
              <a:rPr lang="ru-RU" sz="2000" dirty="0"/>
              <a:t> </a:t>
            </a:r>
            <a:r>
              <a:rPr lang="ru-RU" sz="2200" b="1" u="sng" dirty="0"/>
              <a:t>Линейный</a:t>
            </a:r>
            <a:r>
              <a:rPr lang="ru-RU" sz="2200" b="1" i="1" dirty="0"/>
              <a:t> </a:t>
            </a:r>
            <a:r>
              <a:rPr lang="ru-RU" sz="2200" b="1" u="sng" dirty="0"/>
              <a:t>алгоритм </a:t>
            </a:r>
            <a:r>
              <a:rPr lang="ru-RU" sz="2200" b="1" i="1" dirty="0"/>
              <a:t>(последовательный) — описание действий, которые выполняются однократно в заданном порядке.</a:t>
            </a:r>
          </a:p>
          <a:p>
            <a:pPr>
              <a:buNone/>
            </a:pPr>
            <a:r>
              <a:rPr lang="ru-RU" sz="2000" dirty="0"/>
              <a:t>        Линейный алгоритм применяется при вычислении арифметического выражения, если в нем используются только действия сложения и вычитания.</a:t>
            </a:r>
            <a:endParaRPr lang="ru-RU" sz="2400" dirty="0"/>
          </a:p>
          <a:p>
            <a:r>
              <a:rPr lang="ru-RU" sz="2200" b="1" u="sng" dirty="0"/>
              <a:t>Циклический</a:t>
            </a:r>
            <a:r>
              <a:rPr lang="ru-RU" sz="2200" b="1" i="1" dirty="0"/>
              <a:t> </a:t>
            </a:r>
            <a:r>
              <a:rPr lang="ru-RU" sz="2200" b="1" u="sng" dirty="0"/>
              <a:t>алгоритм</a:t>
            </a:r>
            <a:r>
              <a:rPr lang="ru-RU" sz="2200" b="1" i="1" dirty="0"/>
              <a:t> — описание действий, которые должны по </a:t>
            </a:r>
            <a:r>
              <a:rPr lang="ru-RU" sz="2200" b="1" i="1" dirty="0" err="1"/>
              <a:t>вторяться</a:t>
            </a:r>
            <a:r>
              <a:rPr lang="ru-RU" sz="2200" b="1" i="1" dirty="0"/>
              <a:t> указанное число раз или пока не выполнено заданное условие. Перечень повторяющихся действий называется телом цикла.</a:t>
            </a:r>
            <a:endParaRPr lang="ru-RU" sz="2200" dirty="0"/>
          </a:p>
          <a:p>
            <a:pPr>
              <a:buNone/>
            </a:pPr>
            <a:r>
              <a:rPr lang="ru-RU" sz="1900" dirty="0"/>
              <a:t>        Многие процессы в окружающем мире основаны на многократном повторении одной и той же последовательности действий. Каждый год наступают весна, лето, осень и зима. Жизнь растений в течение года проходит одни и те же циклы. Подсчитывая число полных поворотов минутной или часовой стрелки, человек измеряет время.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357166"/>
            <a:ext cx="8229600" cy="77627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/>
              <a:t/>
            </a:r>
            <a:br>
              <a:rPr lang="ru-RU" sz="3600" b="1" dirty="0"/>
            </a:br>
            <a:r>
              <a:rPr lang="ru-RU" sz="3600" b="1" dirty="0"/>
              <a:t/>
            </a:r>
            <a:br>
              <a:rPr lang="ru-RU" sz="3600" b="1" dirty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sz="3600" b="1" dirty="0"/>
              <a:t>Виды алгоритмов</a:t>
            </a:r>
            <a:r>
              <a:rPr lang="en-US" sz="3600" b="1" dirty="0"/>
              <a:t>:</a:t>
            </a:r>
            <a:endParaRPr lang="ru-RU" sz="3600" dirty="0"/>
          </a:p>
        </p:txBody>
      </p:sp>
    </p:spTree>
  </p:cSld>
  <p:clrMapOvr>
    <a:masterClrMapping/>
  </p:clrMapOvr>
  <p:transition advClick="0" advTm="5000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881578"/>
          </a:xfrm>
        </p:spPr>
        <p:txBody>
          <a:bodyPr>
            <a:normAutofit/>
          </a:bodyPr>
          <a:lstStyle/>
          <a:p>
            <a:r>
              <a:rPr lang="ru-RU" sz="2000" b="1" u="sng" dirty="0"/>
              <a:t>Разветвляющийся алгоритм </a:t>
            </a:r>
            <a:r>
              <a:rPr lang="ru-RU" sz="2000" b="1" i="1" dirty="0"/>
              <a:t>— алгоритм, в котором в зависимости от условия выполняется либо одна, либо другая последовательность действий.</a:t>
            </a:r>
            <a:endParaRPr lang="ru-RU" sz="2000" dirty="0"/>
          </a:p>
          <a:p>
            <a:pPr>
              <a:buNone/>
            </a:pPr>
            <a:r>
              <a:rPr lang="ru-RU" sz="2000" dirty="0"/>
              <a:t>Примеры разветвляющих алгоритмов: если пошел дождь, то надо открыть зонт; если болит горло, то прогулку следует отменить</a:t>
            </a:r>
          </a:p>
          <a:p>
            <a:endParaRPr lang="ru-RU" sz="2000" b="1" u="sng" dirty="0"/>
          </a:p>
          <a:p>
            <a:r>
              <a:rPr lang="ru-RU" sz="2000" b="1" u="sng" dirty="0"/>
              <a:t>Вспомогательный алгоритм</a:t>
            </a:r>
            <a:r>
              <a:rPr lang="ru-RU" sz="2000" b="1" i="1" dirty="0"/>
              <a:t> — алгоритм, который можно использовать в других алгоритмах, указав только его имя.</a:t>
            </a:r>
            <a:endParaRPr lang="ru-RU" sz="2000" dirty="0"/>
          </a:p>
          <a:p>
            <a:pPr>
              <a:buNone/>
            </a:pPr>
            <a:r>
              <a:rPr lang="ru-RU" sz="2000" dirty="0"/>
              <a:t>Например: вы в детстве учились суммировать единицы, затем десятки, чтобы суммировать двузначные числа содержащие единицы вы не учились новому методу суммирования, а воспользовались старыми методами.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657244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/>
              <a:t>Виды алгоритмов</a:t>
            </a:r>
            <a:r>
              <a:rPr lang="en-US" sz="3200" b="1" dirty="0"/>
              <a:t>:</a:t>
            </a:r>
            <a:endParaRPr lang="ru-RU" sz="3200" dirty="0"/>
          </a:p>
        </p:txBody>
      </p:sp>
    </p:spTree>
  </p:cSld>
  <p:clrMapOvr>
    <a:masterClrMapping/>
  </p:clrMapOvr>
  <p:transition advClick="0" advTm="5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28596" y="1071546"/>
            <a:ext cx="8229600" cy="5214974"/>
          </a:xfrm>
        </p:spPr>
        <p:txBody>
          <a:bodyPr>
            <a:noAutofit/>
          </a:bodyPr>
          <a:lstStyle/>
          <a:p>
            <a:pPr>
              <a:buNone/>
            </a:pPr>
            <a:endParaRPr lang="ru-RU" sz="2000" b="1" u="sng" dirty="0"/>
          </a:p>
          <a:p>
            <a:pPr>
              <a:buNone/>
            </a:pPr>
            <a:endParaRPr lang="ru-RU" sz="2000" b="1" u="sng" dirty="0"/>
          </a:p>
          <a:p>
            <a:pPr>
              <a:buNone/>
            </a:pPr>
            <a:r>
              <a:rPr lang="ru-RU" sz="2000" b="1" u="sng" dirty="0"/>
              <a:t>1.</a:t>
            </a:r>
            <a:r>
              <a:rPr lang="ru-RU" sz="1800" u="sng" dirty="0"/>
              <a:t> </a:t>
            </a:r>
            <a:r>
              <a:rPr lang="ru-RU" sz="2000" i="1" u="sng" dirty="0"/>
              <a:t>Словесная форма </a:t>
            </a:r>
            <a:r>
              <a:rPr lang="ru-RU" sz="2000" i="1" dirty="0"/>
              <a:t>- </a:t>
            </a:r>
            <a:r>
              <a:rPr lang="ru-RU" sz="2000" dirty="0"/>
              <a:t>это форма описания алгоритма на естественном языке. Данная форма очень удобна, если нужно приближенно описать суть алгоритма. Однако при словесном описании не всегда удается ясно и точно выразить идею.</a:t>
            </a:r>
          </a:p>
          <a:p>
            <a:pPr>
              <a:buNone/>
            </a:pPr>
            <a:r>
              <a:rPr lang="ru-RU" sz="2000" b="1" u="sng" dirty="0"/>
              <a:t>2.</a:t>
            </a:r>
            <a:r>
              <a:rPr lang="ru-RU" sz="2000" u="sng" dirty="0"/>
              <a:t> </a:t>
            </a:r>
            <a:r>
              <a:rPr lang="ru-RU" sz="2000" i="1" u="sng" dirty="0"/>
              <a:t>Графическая форма </a:t>
            </a:r>
            <a:r>
              <a:rPr lang="ru-RU" sz="2000" dirty="0"/>
              <a:t>- изображение алгоритма в виде последовательности связанных между собой функциональных блоков, каждый из которых соответствует выполнению одного или нескольких действий.</a:t>
            </a:r>
          </a:p>
          <a:p>
            <a:pPr lvl="0">
              <a:buNone/>
            </a:pPr>
            <a:r>
              <a:rPr lang="ru-RU" sz="2000" b="1" u="sng" dirty="0"/>
              <a:t>3.</a:t>
            </a:r>
            <a:r>
              <a:rPr lang="ru-RU" sz="2000" u="sng" dirty="0"/>
              <a:t>  Графическая форма-</a:t>
            </a:r>
            <a:r>
              <a:rPr lang="ru-RU" sz="2000" dirty="0"/>
              <a:t>(</a:t>
            </a:r>
            <a:r>
              <a:rPr lang="ru-RU" sz="2000" b="1" dirty="0"/>
              <a:t>блок-схема</a:t>
            </a:r>
            <a:r>
              <a:rPr lang="ru-RU" sz="2000" dirty="0"/>
              <a:t>) способ</a:t>
            </a:r>
            <a:r>
              <a:rPr lang="ru-RU" sz="2000" b="1" dirty="0"/>
              <a:t> </a:t>
            </a:r>
            <a:r>
              <a:rPr lang="ru-RU" sz="2000" dirty="0"/>
              <a:t>записи алгоритмов с помощью специальных блоков (прямоугольников, ромбов, параллелограммов и т.д.) 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914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/>
            </a:r>
            <a:br>
              <a:rPr lang="ru-RU" b="1" dirty="0"/>
            </a:br>
            <a:r>
              <a:rPr lang="ru-RU" dirty="0"/>
              <a:t/>
            </a:r>
            <a:br>
              <a:rPr lang="ru-RU" dirty="0"/>
            </a:br>
            <a:r>
              <a:rPr lang="ru-RU" sz="3200" dirty="0"/>
              <a:t>Способы задания алгоритма</a:t>
            </a:r>
            <a:r>
              <a:rPr lang="en-US" sz="3200" dirty="0"/>
              <a:t>:</a:t>
            </a:r>
            <a:endParaRPr lang="ru-RU" dirty="0"/>
          </a:p>
        </p:txBody>
      </p:sp>
    </p:spTree>
  </p:cSld>
  <p:clrMapOvr>
    <a:masterClrMapping/>
  </p:clrMapOvr>
  <p:transition advClick="0" advTm="5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112</TotalTime>
  <Words>677</Words>
  <Application>Microsoft Office PowerPoint</Application>
  <PresentationFormat>Экран (4:3)</PresentationFormat>
  <Paragraphs>83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Бумажная</vt:lpstr>
      <vt:lpstr>Дисциплина: ИНФОРМАТИКА Преподаватель: Красноперова В.И.</vt:lpstr>
      <vt:lpstr>Слайд 2</vt:lpstr>
      <vt:lpstr>      Что такое алгоритм в информатике? </vt:lpstr>
      <vt:lpstr>Что такое алгоритм в информатике? </vt:lpstr>
      <vt:lpstr>Свойства алгоритмов:</vt:lpstr>
      <vt:lpstr>Свойства алгоритмов:</vt:lpstr>
      <vt:lpstr>   Виды алгоритмов:</vt:lpstr>
      <vt:lpstr>Виды алгоритмов:</vt:lpstr>
      <vt:lpstr>  Способы задания алгоритма:</vt:lpstr>
      <vt:lpstr> Способы описания алгоритмов</vt:lpstr>
      <vt:lpstr>Типы данных:</vt:lpstr>
      <vt:lpstr>Типы данных:</vt:lpstr>
      <vt:lpstr>Операция присваивания</vt:lpstr>
      <vt:lpstr>Слайд 14</vt:lpstr>
      <vt:lpstr>Слайд 15</vt:lpstr>
      <vt:lpstr>Слайд 16</vt:lpstr>
      <vt:lpstr>Слайд 17</vt:lpstr>
      <vt:lpstr>Слайд 18</vt:lpstr>
      <vt:lpstr> Литература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НКСЭ       Доклад по информатике на тему «Алгоритмы» подготовила студентка группы А-11 Жаркова Анастасия</dc:title>
  <dc:creator>Настя</dc:creator>
  <cp:lastModifiedBy>avanesyan</cp:lastModifiedBy>
  <cp:revision>13</cp:revision>
  <dcterms:created xsi:type="dcterms:W3CDTF">2011-10-02T11:58:23Z</dcterms:created>
  <dcterms:modified xsi:type="dcterms:W3CDTF">2022-11-09T06:28:42Z</dcterms:modified>
</cp:coreProperties>
</file>