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793385-E970-44E4-AB28-4A243A771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7D260F7-4E34-4634-8D0C-7EE776B2B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B6F72CA-A9CD-4C17-9AF1-3AEF4EA77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484B307-3524-4FCD-BF44-FED184DD1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7B4AEEA-3466-4D6A-9631-83943CD34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2185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995633-87E8-4575-A176-D29AA6BEB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7EE2E46-883E-4191-9BE6-5449A0CF48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D5EAD2-7FCA-422E-88A4-725B008DB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441F496-6A0A-476E-80E1-ECA8202A1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2E250C5-4475-462B-B965-1D091283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6927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71FE702-3785-4ADD-A38A-3666DBF5E2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2EB3F45-E3A1-4E98-B144-1742D2017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4C999D3-286B-4C4B-90E0-4E660AAE6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A945DFB-2EDB-4796-9CFC-62161F867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2901966-23D4-4720-9B41-560D7F720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663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60CE1F-F31F-421C-936F-DE7888144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4FE48CE-305E-4EEA-8C7E-A48AE5F7B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72615C7-7B85-4B41-A2C8-E85CCFD74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5992CBB-1801-4294-BE48-6FD537625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DB87A36-C83D-45C4-9CFA-3AF61B6AE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619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C1DA41-260D-4D3F-AF01-9A354369E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3294604-85F6-412A-8EFD-CBC465CAD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A97F6FF-B03C-4F95-8B9A-EB4DFFFB6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88D8CA1-C48E-42DF-A873-519B410BA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30B5B8F-D6C5-4225-9BB6-F0F6820D4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014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72790A-4B22-4A23-BBBB-130D73520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B6E9777-6729-4347-9352-A3E0A39530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EE9CBE1-CE5E-4536-ABC5-EB3361FC7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F8CE7F3-62DF-48EA-94B2-53DCEB3D0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4C85E7E-64FB-424A-85A2-B3A83F71F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15387CA-E770-491C-80F8-25EF024C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694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70C1C1-AC0D-40D5-A4AF-D63990BAB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0C2E537-DDC7-457C-9985-84BBA65E4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3E32741-654D-46C6-96A6-451C649CA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1A5BAD5-05AA-4416-A3A3-55C53463B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25D8D89-C73E-4B19-BFD0-75901B62D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4B9D37EF-77BB-4EEC-9054-F48ADB901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96C36A26-7D59-4452-882C-5BF0EB51D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F46822EB-5E98-41BC-A6C6-6AFF9F9C9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2067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DF627B-5C94-4FAF-9E41-2E4C44865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DBC3E09-3369-436E-9DFB-1796619A1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A51D7D8-2A5A-4702-979D-6F4375229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2F7066F-01FC-4ED9-9132-E175C5F23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9705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2B70E6FA-61B8-4596-AF4D-4BA91D470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80E6527-450A-40E9-95B0-BF18F98FD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26438F2-D142-4E34-A2EF-719F6F835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637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9BD582-CED9-4432-A3FB-430A49E64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7F687D0-D114-40FB-9F80-15439A7AF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52963B1-2259-4152-8A5C-F982311D56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E251FF8-0DB8-4A48-82D8-488B5E933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033D3E1-5589-4F80-8012-706672A0A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4F9A7BA-D42A-4AB7-BF6B-535DACF03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150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CF811A4-D2F8-443A-9CA3-D016FF758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50C4C39-F32E-4A30-BCE0-EE2FDAEB30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B9934A1-4E97-43A5-A5CE-7C5E335BC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0D98938-BAA6-4693-89BC-5449420C8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392567D-30F0-4B8D-836B-14F782E84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EC71E1B-1AB1-4C09-99C4-8513CCC62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883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33566C-FAEC-4EDD-B931-E9D079B31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2C72EC8-EE81-4D99-9C9D-CD4519DC6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607F1D8-62F5-4F0F-AD52-FD3A1454E2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EF45A-FD33-4EAC-B6E2-5297093E6E94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8EF3C2D-7094-47E8-B6B9-F401AE7D58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E6C08F3-D544-4149-BBFE-91AB34F630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FEBD0-1663-49BA-ADC2-47F5BB82B3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8008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nformaks.narod.ru/algo_pro.ht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informaks.narod.ru/system_baz.htm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nformaks.narod.ru/algo_pro.ht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0FDBFA4-2089-42E0-8903-FCA9B1008B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30629" y="-68621"/>
            <a:ext cx="12679923" cy="7122564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DBA485-5E44-49BB-9826-17DB68E5B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29730"/>
            <a:ext cx="9144000" cy="2387600"/>
          </a:xfrm>
        </p:spPr>
        <p:txBody>
          <a:bodyPr/>
          <a:lstStyle/>
          <a:p>
            <a:r>
              <a:rPr lang="ru-RU" dirty="0">
                <a:solidFill>
                  <a:schemeClr val="bg1">
                    <a:lumMod val="85000"/>
                  </a:schemeClr>
                </a:solidFill>
              </a:rPr>
              <a:t>Массивы. Вспомогательный алгоритм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172CD97-BD74-444A-9F00-A26983498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57210"/>
            <a:ext cx="9144000" cy="556853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bg1">
                    <a:lumMod val="85000"/>
                  </a:schemeClr>
                </a:solidFill>
              </a:rPr>
              <a:t>Сотникова Е.В. </a:t>
            </a:r>
            <a:br>
              <a:rPr lang="ru-RU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ru-RU" dirty="0">
                <a:solidFill>
                  <a:schemeClr val="bg1">
                    <a:lumMod val="85000"/>
                  </a:schemeClr>
                </a:solidFill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xmlns="" val="1671531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19E50AE-FE1F-49E7-8731-E371D6F7D6CA}"/>
              </a:ext>
            </a:extLst>
          </p:cNvPr>
          <p:cNvSpPr/>
          <p:nvPr/>
        </p:nvSpPr>
        <p:spPr>
          <a:xfrm>
            <a:off x="525624" y="1759154"/>
            <a:ext cx="1114075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 60 – 70-е годы прошлого века стали появляться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языки высокого уровня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– формальные языки, позволяющие записывать алгоритмы в привычном для человека виде. Такие языки строились на основе использования определённого набора символов – алфавита и строгих правил построения команд – синтаксиса.  Широкое распространение получили 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процедурные языки высоко уровня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 Самые известные процедурные языки - </a:t>
            </a:r>
            <a:r>
              <a:rPr lang="ru-RU" sz="2800" b="0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Basic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и </a:t>
            </a:r>
            <a:r>
              <a:rPr lang="ru-RU" sz="2800" b="0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Pascal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104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FD2AF9BB-9E7C-4FBF-AC78-2D05EE0010FC}"/>
              </a:ext>
            </a:extLst>
          </p:cNvPr>
          <p:cNvSpPr/>
          <p:nvPr/>
        </p:nvSpPr>
        <p:spPr>
          <a:xfrm>
            <a:off x="1" y="466493"/>
            <a:ext cx="1194318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Система программирования 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80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набор программ, необходимых для ввода, редактирования, отладки и исполнения программы, записанной с помощью одного из языков программирования.</a:t>
            </a:r>
          </a:p>
          <a:p>
            <a:pPr indent="342900" algn="just"/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 настоящее время наибольшей популярностью пользуются системы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объектно-ориентированного программирования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(</a:t>
            </a:r>
            <a:r>
              <a:rPr lang="ru-RU" sz="2800" b="0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Visual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ru-RU" sz="2800" b="0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Basic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2800" b="0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Delphi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). Разработка программы с помощью такой системы программирования состоит из двух этапов:</a:t>
            </a:r>
          </a:p>
          <a:p>
            <a:pPr indent="342900" algn="just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создание в визуальном режиме элементов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графического интерфейса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программы;</a:t>
            </a:r>
          </a:p>
          <a:p>
            <a:pPr indent="342900" algn="just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разработка программного кода.</a:t>
            </a:r>
          </a:p>
          <a:p>
            <a:pPr indent="342900" algn="just"/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Такой подход существенно облегчает создание программ, так как разработка графического интерфейса вручную (в процедурных языках) сложный и трудоёмкий процесс.</a:t>
            </a:r>
          </a:p>
        </p:txBody>
      </p:sp>
    </p:spTree>
    <p:extLst>
      <p:ext uri="{BB962C8B-B14F-4D97-AF65-F5344CB8AC3E}">
        <p14:creationId xmlns:p14="http://schemas.microsoft.com/office/powerpoint/2010/main" xmlns="" val="4256833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6E5C662-31BB-477A-B2D9-DFB2F90151DE}"/>
              </a:ext>
            </a:extLst>
          </p:cNvPr>
          <p:cNvSpPr/>
          <p:nvPr/>
        </p:nvSpPr>
        <p:spPr>
          <a:xfrm>
            <a:off x="-200008" y="282782"/>
            <a:ext cx="11676661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Операторы</a:t>
            </a:r>
          </a:p>
          <a:p>
            <a:pPr algn="ctr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Операторы описания и объявления</a:t>
            </a:r>
          </a:p>
          <a:p>
            <a:pPr algn="just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DIM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список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служит для описания переменных и массивов. Обязательно только описание массивов.</a:t>
            </a:r>
          </a:p>
          <a:p>
            <a:pPr algn="just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DECLARE SUB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имя 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28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формальные параметры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объявляет процедуру.</a:t>
            </a:r>
          </a:p>
          <a:p>
            <a:pPr algn="ctr"/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Операторы ввода данных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INPUT “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приглашение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”;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список переменных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служит для ввода данных с клавиатуры, например:</a:t>
            </a:r>
          </a:p>
          <a:p>
            <a:pPr algn="just"/>
            <a:r>
              <a:rPr lang="ru-RU" sz="28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       </a:t>
            </a:r>
            <a:r>
              <a:rPr lang="ru-RU" sz="2800" b="0" i="1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INPUT”Введите</a:t>
            </a:r>
            <a:r>
              <a:rPr lang="ru-RU" sz="28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 массу и ускорение”; </a:t>
            </a:r>
            <a:r>
              <a:rPr lang="ru-RU" sz="2800" b="0" i="1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m,a</a:t>
            </a:r>
            <a:endParaRPr lang="ru-RU" sz="28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Когда в программе встречается такой оператор, компьютер приостанавливает  выполнение программы, выдает на экран текст приглашения и ждет ввода данных. Данные вводятся с клавиатуры пользователем программы. Их количество и тип должны соответствовать списку переменных! </a:t>
            </a:r>
          </a:p>
        </p:txBody>
      </p:sp>
    </p:spTree>
    <p:extLst>
      <p:ext uri="{BB962C8B-B14F-4D97-AF65-F5344CB8AC3E}">
        <p14:creationId xmlns:p14="http://schemas.microsoft.com/office/powerpoint/2010/main" xmlns="" val="2299127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66535" y="-403332"/>
            <a:ext cx="12926964" cy="726133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0EF2020-68EF-44EB-BEA1-60409CE0F471}"/>
              </a:ext>
            </a:extLst>
          </p:cNvPr>
          <p:cNvSpPr/>
          <p:nvPr/>
        </p:nvSpPr>
        <p:spPr>
          <a:xfrm>
            <a:off x="335902" y="0"/>
            <a:ext cx="111220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DATA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список данных</a:t>
            </a:r>
          </a:p>
          <a:p>
            <a:pPr algn="just"/>
            <a:endParaRPr lang="ru-RU" sz="2400" b="0" i="0" dirty="0">
              <a:solidFill>
                <a:srgbClr val="92D05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READ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список переменных</a:t>
            </a:r>
            <a:endParaRPr lang="ru-RU" sz="2400" b="0" i="0" dirty="0">
              <a:solidFill>
                <a:srgbClr val="92D05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Служат для автоматического ввода данных из программы. Оператор  DATA  должен предшествовать оператору (или операторам)  READ. Чтение данных производится последовательно.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3B31D4A-C55A-448B-BBAF-68EFC223BB0A}"/>
              </a:ext>
            </a:extLst>
          </p:cNvPr>
          <p:cNvSpPr/>
          <p:nvPr/>
        </p:nvSpPr>
        <p:spPr>
          <a:xfrm>
            <a:off x="335902" y="2413337"/>
            <a:ext cx="1112209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 присваивания</a:t>
            </a:r>
          </a:p>
          <a:p>
            <a:pPr algn="just"/>
            <a:r>
              <a:rPr lang="ru-RU" sz="24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Имя переменной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=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выражение</a:t>
            </a:r>
            <a:endParaRPr lang="ru-RU" sz="2400" b="0" i="0" dirty="0">
              <a:solidFill>
                <a:srgbClr val="92D05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Присваивает переменной, имя которой находится слева от знака = (знак присваивания) значение выражения  находящегося справа. Старое значение переменной при этом теряется. Например:</a:t>
            </a:r>
          </a:p>
          <a:p>
            <a:pPr algn="just"/>
            <a:r>
              <a:rPr lang="ru-RU" sz="24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A = A + 1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Берется значение переменной А, к нему добавляется единица, полученное значение записывается обратно в переменную А</a:t>
            </a:r>
          </a:p>
        </p:txBody>
      </p:sp>
    </p:spTree>
    <p:extLst>
      <p:ext uri="{BB962C8B-B14F-4D97-AF65-F5344CB8AC3E}">
        <p14:creationId xmlns:p14="http://schemas.microsoft.com/office/powerpoint/2010/main" xmlns="" val="1656798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7482" y="-317241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EEC44269-A31E-4CEB-A11C-5B4E3F84A812}"/>
              </a:ext>
            </a:extLst>
          </p:cNvPr>
          <p:cNvSpPr/>
          <p:nvPr/>
        </p:nvSpPr>
        <p:spPr>
          <a:xfrm>
            <a:off x="338535" y="-56728"/>
            <a:ext cx="1110342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Операторы вывода данных.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PRINT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список вывода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служит для вывода текстовых и числовых  данных на экран. Список для вывода может включать в себя константы, переменные и выражения. Константы выводятся без изменений, вместо переменных и выражений печатаются их текущие значения. Совместно с PRINT  удобно использовать операторы LOCATE  COLOR. Например:</a:t>
            </a:r>
          </a:p>
          <a:p>
            <a:pPr algn="just"/>
            <a:r>
              <a:rPr lang="ru-RU" sz="24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COLOR 2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LOCATE 15, 35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PRINT  “Сила =”; F; “H”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 результате выполнения программы в центре экрана зелёным цветом будет выведено:</a:t>
            </a: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Сила = 129.81 H</a:t>
            </a:r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BEEP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выводит звуковой сигнал.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SOUND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частота, длительность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выводит звуковой сигнал заданной длительности и частоты.</a:t>
            </a:r>
          </a:p>
          <a:p>
            <a:pPr algn="just"/>
            <a:r>
              <a:rPr lang="ru-RU" sz="2400" b="1" i="0" dirty="0" err="1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PLAY”</a:t>
            </a:r>
            <a:r>
              <a:rPr lang="ru-RU" sz="2400" b="1" i="1" dirty="0" err="1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символьное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 выражение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”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позволяет создавать музыкальные фрагменты </a:t>
            </a:r>
          </a:p>
        </p:txBody>
      </p:sp>
    </p:spTree>
    <p:extLst>
      <p:ext uri="{BB962C8B-B14F-4D97-AF65-F5344CB8AC3E}">
        <p14:creationId xmlns:p14="http://schemas.microsoft.com/office/powerpoint/2010/main" xmlns="" val="1676104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674D008C-01C8-484A-8FA2-ECB15512BDB9}"/>
              </a:ext>
            </a:extLst>
          </p:cNvPr>
          <p:cNvSpPr/>
          <p:nvPr/>
        </p:nvSpPr>
        <p:spPr>
          <a:xfrm>
            <a:off x="0" y="428178"/>
            <a:ext cx="1164460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SCREEN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номер</a:t>
            </a:r>
            <a:r>
              <a:rPr lang="ru-RU" sz="24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включает графический режим. Допустимые номера режимов 1,2,8,9,12. Наилучшее качество изображения (640*480 пикселей, 16 цветов) обеспечивает  12 режим.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CLS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очищает экран.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LINE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x1, y1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)-(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x2, y2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),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цвет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рисует линию от точки Х1,У1 до Х2,У2 указанным цветом.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LINE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x1, y1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)-(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x2, y2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),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цвет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, b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рисует рамку с углами в точках Х1,У1 и Х2,У2 указанным цветом.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LINE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x1, y1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)-(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x2, y2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),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цвет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2400" b="1" i="0" dirty="0" err="1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bf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рисует закрашенный прямоугольник.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PSET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x, y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),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цвет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устанавливает точку.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CIRCLE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x, y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),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радиус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2400" b="1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цвет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рисует окружность с центром в точке Х,У указанного цвета и радиуса.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PAINT (</a:t>
            </a:r>
            <a:r>
              <a:rPr lang="ru-RU" sz="2400" b="1" i="1" dirty="0" err="1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x,y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),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c1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,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c2</a:t>
            </a:r>
            <a:r>
              <a:rPr lang="ru-RU" sz="24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- выполняет заливку начиная с точки Х,У цветом С1. Заливка ограничивается линией цвета С2.</a:t>
            </a:r>
          </a:p>
          <a:p>
            <a:pPr algn="just"/>
            <a:r>
              <a:rPr lang="ru-RU" sz="2400" b="1" i="0" dirty="0" err="1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DRAW”</a:t>
            </a:r>
            <a:r>
              <a:rPr lang="ru-RU" sz="2400" b="1" i="1" dirty="0" err="1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символьное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 выражение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”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– позволяет создавать сложные рисунки </a:t>
            </a:r>
          </a:p>
        </p:txBody>
      </p:sp>
    </p:spTree>
    <p:extLst>
      <p:ext uri="{BB962C8B-B14F-4D97-AF65-F5344CB8AC3E}">
        <p14:creationId xmlns:p14="http://schemas.microsoft.com/office/powerpoint/2010/main" xmlns="" val="124636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DF5DC55-E574-40D0-A22D-7D17182C69E8}"/>
              </a:ext>
            </a:extLst>
          </p:cNvPr>
          <p:cNvSpPr/>
          <p:nvPr/>
        </p:nvSpPr>
        <p:spPr>
          <a:xfrm>
            <a:off x="1268963" y="865343"/>
            <a:ext cx="1002107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Операторы переходов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RETURN</a:t>
            </a:r>
            <a:r>
              <a:rPr lang="ru-RU" sz="24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- возвращает управление после окончания подпрограммы, в основную программу.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EXIT</a:t>
            </a:r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- передает управление на строку, следующую за концом текущей структуры.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CALL  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Имя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(</a:t>
            </a:r>
            <a:r>
              <a:rPr lang="ru-RU" sz="24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фактические параметры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ru-RU" sz="24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- передает управление процедуре с указанным именем и фактическими параметрами.</a:t>
            </a:r>
          </a:p>
          <a:p>
            <a:pPr algn="just"/>
            <a:endParaRPr lang="ru-RU" sz="2400" b="0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ru-RU" sz="24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Оператор конца программы</a:t>
            </a:r>
          </a:p>
          <a:p>
            <a:pPr algn="just"/>
            <a:r>
              <a:rPr lang="ru-RU" sz="24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END</a:t>
            </a:r>
            <a:r>
              <a:rPr lang="ru-RU" sz="24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- завершает выполнение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xmlns="" val="4148959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80BABC86-A088-4834-9161-C6A25226DAA5}"/>
              </a:ext>
            </a:extLst>
          </p:cNvPr>
          <p:cNvSpPr/>
          <p:nvPr/>
        </p:nvSpPr>
        <p:spPr>
          <a:xfrm>
            <a:off x="609600" y="1097434"/>
            <a:ext cx="109728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/>
            <a:r>
              <a:rPr lang="ru-RU" sz="36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Вспомогательный алгоритм (подпрограмма, процедура)</a:t>
            </a:r>
            <a:r>
              <a:rPr lang="ru-RU" sz="32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32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</a:br>
            <a:endParaRPr lang="ru-RU" sz="3200" b="1" i="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indent="342900" algn="just"/>
            <a:r>
              <a:rPr lang="ru-RU" sz="3200" b="1" dirty="0">
                <a:solidFill>
                  <a:srgbClr val="92D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Вспомогательный алгоритм</a:t>
            </a:r>
            <a:r>
              <a:rPr lang="ru-RU" sz="3200" b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представляет собой модуль, к которому можно многократно обращаться из основного алгоритма. Использование вспомогательных алгоритмов может существенно уменьшить размер алгоритма и упростить его разработку.</a:t>
            </a:r>
          </a:p>
          <a:p>
            <a:pPr indent="342900"/>
            <a:r>
              <a:rPr lang="ru-RU" b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508086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4E2593C-F202-4ECE-9659-A881D45C85A3}"/>
              </a:ext>
            </a:extLst>
          </p:cNvPr>
          <p:cNvSpPr/>
          <p:nvPr/>
        </p:nvSpPr>
        <p:spPr>
          <a:xfrm>
            <a:off x="1751936" y="560744"/>
            <a:ext cx="82766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42900" algn="ctr"/>
            <a:r>
              <a:rPr lang="ru-RU" sz="32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Методы разработки сложных алгоритмов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EA9D34F-AE3C-4735-B2AE-78967F4F7205}"/>
              </a:ext>
            </a:extLst>
          </p:cNvPr>
          <p:cNvSpPr/>
          <p:nvPr/>
        </p:nvSpPr>
        <p:spPr>
          <a:xfrm>
            <a:off x="183025" y="1526358"/>
            <a:ext cx="1141444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1 Метод последовательной детализации задачи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(«сверху-вниз») состоит в том, что исходная сложная задача разбивается на подзадачи. Каждая из подзадач рассматривается и решается отдельно. Если какие-либо из подзадач сложны, они также разбиваются на подзадачи. Процесс продолжается до тех пор, пока подзадачи не сведутся  к элементарным. Решения отдельных подзадач затем собираются в единый алгоритм решения исходной задачи. 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6588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D1D3586B-B0BC-473F-8A27-1EA81AE10481}"/>
              </a:ext>
            </a:extLst>
          </p:cNvPr>
          <p:cNvSpPr/>
          <p:nvPr/>
        </p:nvSpPr>
        <p:spPr>
          <a:xfrm>
            <a:off x="413657" y="1759154"/>
            <a:ext cx="1136468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2 метод. Сборочный метод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(«снизу-вверх») заключается в создании множества программных модулей, реализующих решение типичных задач. При решении сложной задачи программист может использовать разработанные модули в качестве вспомогательных алгоритмов (процедур). Во многих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системах программирования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уже существуют подобные наборы модулей, что существенно упрощает и ускоряет создание сложного алгоритма.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420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1F08877-7898-4D6F-ACA1-77B314C27366}"/>
              </a:ext>
            </a:extLst>
          </p:cNvPr>
          <p:cNvSpPr/>
          <p:nvPr/>
        </p:nvSpPr>
        <p:spPr>
          <a:xfrm>
            <a:off x="0" y="525634"/>
            <a:ext cx="12192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/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Алгоритмы и процессы управления</a:t>
            </a:r>
            <a:b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</a:br>
            <a:endParaRPr lang="ru-RU" sz="2800" b="1" i="0" dirty="0">
              <a:solidFill>
                <a:srgbClr val="92D050"/>
              </a:solidFill>
              <a:effectLst/>
              <a:latin typeface="Times New Roman" panose="02020603050405020304" pitchFamily="18" charset="0"/>
            </a:endParaRPr>
          </a:p>
          <a:p>
            <a:pPr indent="342900" algn="just"/>
            <a:r>
              <a:rPr lang="ru-RU" sz="280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Управление - целенаправленное взаимодействие объектов, одни из которых являются управляющими, другие - управляемыми.</a:t>
            </a:r>
          </a:p>
          <a:p>
            <a:pPr indent="342900" algn="just"/>
            <a:r>
              <a:rPr lang="ru-RU" sz="280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 простейшем случае таких объектов два: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92BAE98-1FF5-4D92-BC23-B1128AC4D8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73956" y="3429000"/>
            <a:ext cx="9704117" cy="199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0042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95D7744-6B08-403F-ADF0-2755D50F12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57123" y="3744801"/>
            <a:ext cx="6877752" cy="2565724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D961189-49A3-4503-9E53-223D62AA9878}"/>
              </a:ext>
            </a:extLst>
          </p:cNvPr>
          <p:cNvSpPr/>
          <p:nvPr/>
        </p:nvSpPr>
        <p:spPr>
          <a:xfrm>
            <a:off x="155032" y="205371"/>
            <a:ext cx="1188193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Информация может передаваться в форме команд</a:t>
            </a:r>
            <a:r>
              <a:rPr lang="ru-RU" sz="2800" b="0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Последовательность команд по управлению объектом, приводящая к заранее поставленной цели, называется 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алгоритмом управления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</a:rPr>
              <a:t>О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бъект управления можно назвать исполнителем управляющего алгоритма. В рассмотренном примере, управляющий объект работает "не глядя" на то, что происходит с управляющим объектом (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управление без обратной связи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). Такая схема управления называется 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незамкнутой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 Другая схема управления может учитывать информацию о процессах, происходящих в объекте управления: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5514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6F53845-9E32-4C90-95EC-61A862A60B58}"/>
              </a:ext>
            </a:extLst>
          </p:cNvPr>
          <p:cNvSpPr/>
          <p:nvPr/>
        </p:nvSpPr>
        <p:spPr>
          <a:xfrm>
            <a:off x="348343" y="1328267"/>
            <a:ext cx="114953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/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 этом случае, алгоритм управления должен быть достаточно гибким, чтобы анализировать эту информацию и принимать решение о своих дальнейших действиях в зависимости от состояния объекта управления 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управление с обратной связью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Такая схема управления называется </a:t>
            </a:r>
            <a:r>
              <a:rPr lang="ru-RU" sz="2800" b="1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замкнутой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indent="342900" algn="just"/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Более подробно процессы управления изучаются рассматриваются </a:t>
            </a:r>
            <a:r>
              <a:rPr lang="ru-RU" sz="2800" b="1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кибернетикой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 Эта наука утверждает, что самые разнообразные процессы  управления в обществе, природе и технике происходят сходным образом, подчиняются одним и тем же принципам.</a:t>
            </a:r>
          </a:p>
        </p:txBody>
      </p:sp>
    </p:spTree>
    <p:extLst>
      <p:ext uri="{BB962C8B-B14F-4D97-AF65-F5344CB8AC3E}">
        <p14:creationId xmlns:p14="http://schemas.microsoft.com/office/powerpoint/2010/main" xmlns="" val="1688919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0FA5C53-4B9D-4AD6-975E-9FD8FEE8F2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2719" y="835090"/>
            <a:ext cx="10506561" cy="518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3556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A465F6-AA6E-4032-9E7A-4DDF53494D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73233" y="-317240"/>
            <a:ext cx="12926964" cy="726133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16FDD78-D0EC-4EA7-A006-F7F323FA5A22}"/>
              </a:ext>
            </a:extLst>
          </p:cNvPr>
          <p:cNvSpPr/>
          <p:nvPr/>
        </p:nvSpPr>
        <p:spPr>
          <a:xfrm>
            <a:off x="0" y="334071"/>
            <a:ext cx="1196184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Вся информация в компьютере, в том числе и компьютерные программы, представляется в двоичной форме ( 0 и 1). На заре компьютерной эры программисты вынуждены были составлять программы именно в таком виде. </a:t>
            </a:r>
            <a:r>
              <a:rPr lang="ru-RU" sz="2800" b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Такой способ программирования позволяет создать программу, состоящую непосредственно из команд процессора </a:t>
            </a:r>
            <a:r>
              <a:rPr lang="ru-RU" sz="2800" b="0" i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2800" b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язык машинных команд</a:t>
            </a:r>
            <a:r>
              <a:rPr lang="ru-RU" sz="2800" b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)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24E85F2-6EEC-46A8-B2C1-4D1980F320D9}"/>
              </a:ext>
            </a:extLst>
          </p:cNvPr>
          <p:cNvSpPr/>
          <p:nvPr/>
        </p:nvSpPr>
        <p:spPr>
          <a:xfrm>
            <a:off x="0" y="3084541"/>
            <a:ext cx="1168192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Написание и отладка такой программы всегда были чрезвычайно сложным и трудоёмким занятием. Для облегчения труда программистов были разработаны так называемые</a:t>
            </a:r>
            <a:r>
              <a:rPr lang="ru-RU" sz="28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ассемблеры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–</a:t>
            </a:r>
            <a:r>
              <a:rPr lang="ru-RU" sz="2800" b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 языки, которые позволяли записывать машинные команды с помощью команд, состоящих из символов обычного алфавита. 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 Языки машинных команд и ассемблеры относятся к </a:t>
            </a:r>
            <a:r>
              <a:rPr lang="ru-RU" sz="2800" b="1" i="1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языкам низкого уровня</a:t>
            </a:r>
            <a:r>
              <a:rPr lang="ru-RU" sz="2800" b="0" i="0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4103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187</Words>
  <Application>Microsoft Office PowerPoint</Application>
  <PresentationFormat>Произвольный</PresentationFormat>
  <Paragraphs>66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Массивы. Вспомогательный алгоритм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Массивы. Вспомогательный алгоритм</dc:title>
  <dc:creator>Сотникова Екатерина Владимировна</dc:creator>
  <cp:lastModifiedBy>avanesyan</cp:lastModifiedBy>
  <cp:revision>6</cp:revision>
  <dcterms:created xsi:type="dcterms:W3CDTF">2022-10-27T06:34:14Z</dcterms:created>
  <dcterms:modified xsi:type="dcterms:W3CDTF">2022-11-09T06:37:26Z</dcterms:modified>
</cp:coreProperties>
</file>