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9" r:id="rId2"/>
    <p:sldId id="271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orient="horz" pos="2260" userDrawn="1">
          <p15:clr>
            <a:srgbClr val="A4A3A4"/>
          </p15:clr>
        </p15:guide>
        <p15:guide id="3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009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-630" y="-96"/>
      </p:cViewPr>
      <p:guideLst>
        <p:guide orient="horz" pos="2160"/>
        <p:guide orient="horz" pos="22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5D05A-4329-477F-83B4-BD1F104E0ECF}" type="datetimeFigureOut">
              <a:rPr lang="ru-RU" smtClean="0"/>
              <a:pPr/>
              <a:t>17.11.2022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35BF3-B0D7-4BE3-A9A1-0450727C6BE7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867560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5D05A-4329-477F-83B4-BD1F104E0ECF}" type="datetimeFigureOut">
              <a:rPr lang="ru-RU" smtClean="0"/>
              <a:pPr/>
              <a:t>17.11.2022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35BF3-B0D7-4BE3-A9A1-0450727C6BE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670438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5D05A-4329-477F-83B4-BD1F104E0ECF}" type="datetimeFigureOut">
              <a:rPr lang="ru-RU" smtClean="0"/>
              <a:pPr/>
              <a:t>17.11.2022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35BF3-B0D7-4BE3-A9A1-0450727C6BE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665891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5D05A-4329-477F-83B4-BD1F104E0ECF}" type="datetimeFigureOut">
              <a:rPr lang="ru-RU" smtClean="0"/>
              <a:pPr/>
              <a:t>17.11.2022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35BF3-B0D7-4BE3-A9A1-0450727C6BE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13134277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5D05A-4329-477F-83B4-BD1F104E0ECF}" type="datetimeFigureOut">
              <a:rPr lang="ru-RU" smtClean="0"/>
              <a:pPr/>
              <a:t>17.11.2022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35BF3-B0D7-4BE3-A9A1-0450727C6BE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608574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5D05A-4329-477F-83B4-BD1F104E0ECF}" type="datetimeFigureOut">
              <a:rPr lang="ru-RU" smtClean="0"/>
              <a:pPr/>
              <a:t>17.11.2022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35BF3-B0D7-4BE3-A9A1-0450727C6BE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24006439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5D05A-4329-477F-83B4-BD1F104E0ECF}" type="datetimeFigureOut">
              <a:rPr lang="ru-RU" smtClean="0"/>
              <a:pPr/>
              <a:t>17.11.2022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35BF3-B0D7-4BE3-A9A1-0450727C6BE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375011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5D05A-4329-477F-83B4-BD1F104E0ECF}" type="datetimeFigureOut">
              <a:rPr lang="ru-RU" smtClean="0"/>
              <a:pPr/>
              <a:t>17.11.2022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35BF3-B0D7-4BE3-A9A1-0450727C6BE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80663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5D05A-4329-477F-83B4-BD1F104E0ECF}" type="datetimeFigureOut">
              <a:rPr lang="ru-RU" smtClean="0"/>
              <a:pPr/>
              <a:t>17.11.2022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35BF3-B0D7-4BE3-A9A1-0450727C6BE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74800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5D05A-4329-477F-83B4-BD1F104E0ECF}" type="datetimeFigureOut">
              <a:rPr lang="ru-RU" smtClean="0"/>
              <a:pPr/>
              <a:t>17.11.2022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35BF3-B0D7-4BE3-A9A1-0450727C6BE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912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5D05A-4329-477F-83B4-BD1F104E0ECF}" type="datetimeFigureOut">
              <a:rPr lang="ru-RU" smtClean="0"/>
              <a:pPr/>
              <a:t>17.11.2022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35BF3-B0D7-4BE3-A9A1-0450727C6BE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296447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5D05A-4329-477F-83B4-BD1F104E0ECF}" type="datetimeFigureOut">
              <a:rPr lang="ru-RU" smtClean="0"/>
              <a:pPr/>
              <a:t>17.11.2022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35BF3-B0D7-4BE3-A9A1-0450727C6BE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466101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5D05A-4329-477F-83B4-BD1F104E0ECF}" type="datetimeFigureOut">
              <a:rPr lang="ru-RU" smtClean="0"/>
              <a:pPr/>
              <a:t>17.11.2022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35BF3-B0D7-4BE3-A9A1-0450727C6BE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781430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5D05A-4329-477F-83B4-BD1F104E0ECF}" type="datetimeFigureOut">
              <a:rPr lang="ru-RU" smtClean="0"/>
              <a:pPr/>
              <a:t>17.11.2022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35BF3-B0D7-4BE3-A9A1-0450727C6BE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150736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5D05A-4329-477F-83B4-BD1F104E0ECF}" type="datetimeFigureOut">
              <a:rPr lang="ru-RU" smtClean="0"/>
              <a:pPr/>
              <a:t>17.11.2022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35BF3-B0D7-4BE3-A9A1-0450727C6BE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452329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5D05A-4329-477F-83B4-BD1F104E0ECF}" type="datetimeFigureOut">
              <a:rPr lang="ru-RU" smtClean="0"/>
              <a:pPr/>
              <a:t>17.11.2022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35BF3-B0D7-4BE3-A9A1-0450727C6BE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174822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5D05A-4329-477F-83B4-BD1F104E0ECF}" type="datetimeFigureOut">
              <a:rPr lang="ru-RU" smtClean="0"/>
              <a:pPr/>
              <a:t>17.11.2022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35BF3-B0D7-4BE3-A9A1-0450727C6BE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5792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055D05A-4329-477F-83B4-BD1F104E0ECF}" type="datetimeFigureOut">
              <a:rPr lang="ru-RU" smtClean="0"/>
              <a:pPr/>
              <a:t>17.11.2022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7C35BF3-B0D7-4BE3-A9A1-0450727C6BE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5769384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A9089CB-3997-4D2C-8C82-96E76B8FF2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9309" y="2712828"/>
            <a:ext cx="8534400" cy="3114721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Риск в деятельности предпринимательства</a:t>
            </a:r>
            <a:b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Новороссийск </a:t>
            </a:r>
            <a:r>
              <a:rPr lang="ru-RU" sz="1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2022</a:t>
            </a:r>
            <a:endParaRPr lang="ru-RU" sz="1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1D732A7D-5EB2-4D6F-AF25-D27EDDE133EC}"/>
              </a:ext>
            </a:extLst>
          </p:cNvPr>
          <p:cNvSpPr/>
          <p:nvPr/>
        </p:nvSpPr>
        <p:spPr>
          <a:xfrm>
            <a:off x="2036860" y="0"/>
            <a:ext cx="860424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МИНИСТЕРСТВО ОБРАЗОВАНИЯ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, НАУКИ И МОЛОДЕЖНОЙ ПОЛИТИКИ</a:t>
            </a:r>
          </a:p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КРАСНОДАРСКОГО КРАЯ</a:t>
            </a:r>
          </a:p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Государственное автономное профессиональное образовательное учреждение</a:t>
            </a:r>
          </a:p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Краснодарского края</a:t>
            </a:r>
          </a:p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«Новороссийский колледж строительства и экономики»</a:t>
            </a:r>
          </a:p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(ГАПОУ КК «НКСЭ»)</a:t>
            </a:r>
          </a:p>
        </p:txBody>
      </p:sp>
    </p:spTree>
    <p:extLst>
      <p:ext uri="{BB962C8B-B14F-4D97-AF65-F5344CB8AC3E}">
        <p14:creationId xmlns:p14="http://schemas.microsoft.com/office/powerpoint/2010/main" xmlns="" val="3091333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16523" y="246185"/>
            <a:ext cx="11875477" cy="6611814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Анализ чувствительности</a:t>
            </a: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предполагает исследование влияния задаваемых изменений наиболее важных для проекта входных параметров на устойчивость оценок эффективности (финансового результата) инвестиционного проекта.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Работа проводится в несколько этапов.</a:t>
            </a:r>
          </a:p>
          <a:p>
            <a:pPr algn="just"/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-Производится выбор основных ключевых показателей-параметров.</a:t>
            </a:r>
          </a:p>
          <a:p>
            <a:pPr algn="just"/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-Выбирают факторы, могущие оказать на выбранные показатели наибольшее влияние.</a:t>
            </a:r>
          </a:p>
          <a:p>
            <a:pPr algn="just"/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-Рассчитывается значение ключевых показателей на различных этапах осуществления производства.</a:t>
            </a:r>
          </a:p>
          <a:p>
            <a:pPr algn="just"/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-Определяются критические значения ключевых параметров. </a:t>
            </a:r>
          </a:p>
          <a:p>
            <a:pPr algn="just"/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Метод имеет ряд существенных недостатков: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Он не является всеобъемлющим, т.к. не рассчитывается для учета всех возможных обстоятельств;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Не уточняет вероятность осуществления альтернативных вариантов.</a:t>
            </a:r>
          </a:p>
        </p:txBody>
      </p:sp>
    </p:spTree>
    <p:extLst>
      <p:ext uri="{BB962C8B-B14F-4D97-AF65-F5344CB8AC3E}">
        <p14:creationId xmlns:p14="http://schemas.microsoft.com/office/powerpoint/2010/main" xmlns="" val="39648830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504917" y="0"/>
            <a:ext cx="10763717" cy="1143000"/>
          </a:xfrm>
        </p:spPr>
        <p:txBody>
          <a:bodyPr>
            <a:normAutofit/>
          </a:bodyPr>
          <a:lstStyle/>
          <a:p>
            <a:pPr algn="ctr"/>
            <a:r>
              <a:rPr lang="ru-RU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Управление предпринимательскими рисками</a:t>
            </a: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684211" y="1406769"/>
            <a:ext cx="9848973" cy="4384431"/>
          </a:xfrm>
        </p:spPr>
        <p:txBody>
          <a:bodyPr/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b="1" dirty="0">
                <a:solidFill>
                  <a:schemeClr val="tx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Система управления риском </a:t>
            </a:r>
            <a:r>
              <a:rPr lang="ru-RU" dirty="0">
                <a:solidFill>
                  <a:schemeClr val="tx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– это особый вид деятельности, направленный на смягчение воздействия риска на результаты деятельности предпринимательской фирмы.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b="1" dirty="0">
                <a:solidFill>
                  <a:schemeClr val="tx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Этапы процесса управления риском</a:t>
            </a:r>
            <a:r>
              <a:rPr lang="ru-RU" dirty="0">
                <a:solidFill>
                  <a:schemeClr val="tx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dirty="0">
                <a:solidFill>
                  <a:schemeClr val="tx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- Выяснение риска;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dirty="0">
                <a:solidFill>
                  <a:schemeClr val="tx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- Оценка риска;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dirty="0">
                <a:solidFill>
                  <a:schemeClr val="tx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- Выбор методов управления риском;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dirty="0">
                <a:solidFill>
                  <a:schemeClr val="tx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- Применение выбранного метода;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dirty="0">
                <a:solidFill>
                  <a:schemeClr val="tx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- Оценка результатов.</a:t>
            </a:r>
          </a:p>
        </p:txBody>
      </p:sp>
    </p:spTree>
    <p:extLst>
      <p:ext uri="{BB962C8B-B14F-4D97-AF65-F5344CB8AC3E}">
        <p14:creationId xmlns:p14="http://schemas.microsoft.com/office/powerpoint/2010/main" xmlns="" val="3893565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70329" y="175846"/>
            <a:ext cx="12021671" cy="1002323"/>
          </a:xfrm>
        </p:spPr>
        <p:txBody>
          <a:bodyPr>
            <a:normAutofit fontScale="90000"/>
          </a:bodyPr>
          <a:lstStyle/>
          <a:p>
            <a:r>
              <a:rPr lang="ru-RU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Система методов нейтрализации предпринимательских рисков</a:t>
            </a: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666282" y="1201270"/>
            <a:ext cx="10552357" cy="5486401"/>
          </a:xfrm>
        </p:spPr>
        <p:txBody>
          <a:bodyPr>
            <a:normAutofit fontScale="70000" lnSpcReduction="20000"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Уклонение от риска.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Принятие риска на себя.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Передача (трансферт) риска партнерам</a:t>
            </a:r>
            <a:r>
              <a:rPr lang="ru-RU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по отдельным сделкам или хозяйственным операциям путем заключения контрактов.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1) Передача рисков путем заключения договора факторинга.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2) Путем заключения договора поручительства.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3) Передача рисков поставщика сырья и материалов.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4) Путем заключения биржевых сделок.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Страхование риска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Объединение риска.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Диверсификация риска.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1) Диверсификация предпринимательской деятельности фирмы,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2) Диверсификация портфеля ценных бумаг.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3) Диверсификация программы реального инвестирования.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4) Диверсификация кредитного портфеля.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5) Диверсификация поставщиков сырья, материалов и комплектующих.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6)Диверсификация покупателей продукции.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7)Диверсификация валютной корзины фирмы.</a:t>
            </a:r>
          </a:p>
        </p:txBody>
      </p:sp>
    </p:spTree>
    <p:extLst>
      <p:ext uri="{BB962C8B-B14F-4D97-AF65-F5344CB8AC3E}">
        <p14:creationId xmlns:p14="http://schemas.microsoft.com/office/powerpoint/2010/main" xmlns="" val="11706181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684211" y="228600"/>
            <a:ext cx="11238847" cy="6453553"/>
          </a:xfrm>
        </p:spPr>
        <p:txBody>
          <a:bodyPr/>
          <a:lstStyle/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Существуют еще так называемые упреждающие методы </a:t>
            </a:r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нейтрализации финансовых рисков</a:t>
            </a: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Эти методы, как правило, более трудоемки, требуют обширной предварительной аналитической работы, от полноты и тщательности которой зависит эффективность их применения.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 методам компенсации относятся</a:t>
            </a: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стратегическое планирование деятельности фирмы;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обеспечение компенсации возможных финансовых потерь за счет включаемой в контракты системы штрафных санкций;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сокращение перечня форс- мажорных обстоятельств в контактах с партнерами;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совершенствование управления оборотными средствами предприятия;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сбор и анализ дополнительной информации о финансовом рынке;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прогнозирование тенденций изменения внешней среды и конъюнктуры финансового рынка.</a:t>
            </a:r>
          </a:p>
        </p:txBody>
      </p:sp>
    </p:spTree>
    <p:extLst>
      <p:ext uri="{BB962C8B-B14F-4D97-AF65-F5344CB8AC3E}">
        <p14:creationId xmlns:p14="http://schemas.microsoft.com/office/powerpoint/2010/main" xmlns="" val="36504450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7837963-FA0B-41EF-AF9C-34CDEEAA6C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283822"/>
            <a:ext cx="8534400" cy="6253456"/>
          </a:xfrm>
        </p:spPr>
        <p:txBody>
          <a:bodyPr>
            <a:normAutofit/>
          </a:bodyPr>
          <a:lstStyle/>
          <a:p>
            <a:r>
              <a:rPr lang="ru-RU" sz="24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Цель : изучить виды предпринимательских рисков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Задачи: </a:t>
            </a:r>
            <a:br>
              <a:rPr lang="ru-RU" sz="2400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- рассмотреть классификацию предпринимательских рисков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400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рассмотреть управление рисками</a:t>
            </a:r>
          </a:p>
        </p:txBody>
      </p:sp>
    </p:spTree>
    <p:extLst>
      <p:ext uri="{BB962C8B-B14F-4D97-AF65-F5344CB8AC3E}">
        <p14:creationId xmlns:p14="http://schemas.microsoft.com/office/powerpoint/2010/main" xmlns="" val="36727223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312235" y="1"/>
            <a:ext cx="10459844" cy="1739589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Сущность предпринимательского риска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312233" y="2430966"/>
            <a:ext cx="11195825" cy="3746809"/>
          </a:xfrm>
        </p:spPr>
        <p:txBody>
          <a:bodyPr>
            <a:noAutofit/>
          </a:bodyPr>
          <a:lstStyle/>
          <a:p>
            <a:pPr algn="just"/>
            <a:r>
              <a:rPr lang="ru-RU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Предпринимательский риск – это элемент неопределенности, который может отразиться на деятельности того или иного хозяйствующего субъекта или на проведении какой-либо экономической операции. Риск выражается в не достижении намеченных конечных результатов (прибыли, дохода), в возникновении непредвиденных затрат всех факторов производства (ресурсов), сверх заранее планируемых.</a:t>
            </a:r>
          </a:p>
        </p:txBody>
      </p:sp>
    </p:spTree>
    <p:extLst>
      <p:ext uri="{BB962C8B-B14F-4D97-AF65-F5344CB8AC3E}">
        <p14:creationId xmlns:p14="http://schemas.microsoft.com/office/powerpoint/2010/main" xmlns="" val="5038539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375735" y="0"/>
            <a:ext cx="10898817" cy="2098963"/>
          </a:xfrm>
        </p:spPr>
        <p:txBody>
          <a:bodyPr>
            <a:normAutofit/>
          </a:bodyPr>
          <a:lstStyle/>
          <a:p>
            <a:r>
              <a:rPr lang="ru-RU" sz="4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Классификация предпринимательских рисков </a:t>
            </a:r>
            <a:r>
              <a:rPr lang="ru-RU" sz="4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4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 типам):</a:t>
            </a: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0" y="2261062"/>
            <a:ext cx="11880273" cy="4260273"/>
          </a:xfrm>
        </p:spPr>
        <p:txBody>
          <a:bodyPr>
            <a:normAutofit/>
          </a:bodyPr>
          <a:lstStyle/>
          <a:p>
            <a:pPr algn="just"/>
            <a:r>
              <a:rPr lang="ru-RU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 возможности страхования – подлежащий страхованию, не подлежащий. </a:t>
            </a:r>
            <a:r>
              <a:rPr lang="ru-RU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возможности диверсификации – систематический, специфический. </a:t>
            </a:r>
            <a:r>
              <a:rPr lang="ru-RU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зависимости от этапа решения проблемы – в области принятия решения, в области реализации </a:t>
            </a:r>
            <a:r>
              <a:rPr lang="ru-RU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решения. По </a:t>
            </a:r>
            <a:r>
              <a:rPr lang="ru-RU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природе возникновения – хозяйственный, связанный с личностью предпринимателя, связанный с недостатком информации. </a:t>
            </a:r>
            <a:r>
              <a:rPr lang="ru-RU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По </a:t>
            </a:r>
            <a:r>
              <a:rPr lang="ru-RU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масштабам – глобальный, локальный.                                                                               </a:t>
            </a:r>
            <a:r>
              <a:rPr lang="ru-RU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сфере возникновения – внешний, внутренний.                                                                                   По длительности воздействия – кратковременный, долговременный (постоянный).                                      По ожидаемым результатам – спекулятивный, обычный . </a:t>
            </a:r>
            <a:r>
              <a:rPr lang="ru-RU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степени допустимости – минимальный, повышенный, критический, катастрофический (недопустимый).</a:t>
            </a:r>
          </a:p>
        </p:txBody>
      </p:sp>
    </p:spTree>
    <p:extLst>
      <p:ext uri="{BB962C8B-B14F-4D97-AF65-F5344CB8AC3E}">
        <p14:creationId xmlns:p14="http://schemas.microsoft.com/office/powerpoint/2010/main" xmlns="" val="36401005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353291" y="353291"/>
            <a:ext cx="10225061" cy="1184564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Виды Рисков: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4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экономический, технический, политический.</a:t>
            </a: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35002" y="1537855"/>
            <a:ext cx="11180619" cy="4946072"/>
          </a:xfrm>
        </p:spPr>
        <p:txBody>
          <a:bodyPr>
            <a:normAutofit/>
          </a:bodyPr>
          <a:lstStyle/>
          <a:p>
            <a:endParaRPr lang="en-US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Экономический риск </a:t>
            </a: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включает следующие риски: производственный, коммерческий, кредитный, инвестиционный, валютный, инфляционный, финансовый и </a:t>
            </a:r>
            <a:r>
              <a:rPr lang="ru-RU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др</a:t>
            </a:r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                </a:t>
            </a:r>
          </a:p>
          <a:p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Технический риск </a:t>
            </a: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проявляется при непредсказуемых остановках производства из-за выхода из строя оборудования, нарушении требований технологических процессов, что приводит к потерям материальных ресурсов, снижению качества продукции и т.п.</a:t>
            </a:r>
            <a:endParaRPr lang="en-US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Политические риски </a:t>
            </a: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связаны с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изменением валютной политики;</a:t>
            </a:r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изменением юридической базы, затрудняющей осуществление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предпринимательской </a:t>
            </a: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деятельности;</a:t>
            </a:r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изменения налоговых ставок;</a:t>
            </a:r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инфляционные процессы и т.д.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</a:t>
            </a:r>
            <a:endParaRPr lang="en-US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300118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84211" y="145473"/>
            <a:ext cx="10725007" cy="1496291"/>
          </a:xfrm>
        </p:spPr>
        <p:txBody>
          <a:bodyPr>
            <a:noAutofit/>
          </a:bodyPr>
          <a:lstStyle/>
          <a:p>
            <a:r>
              <a:rPr lang="ru-RU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Потери от рисков в предпринимательской деятельности:</a:t>
            </a: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684212" y="2244435"/>
            <a:ext cx="10517188" cy="3546765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Материальные потери;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Трудовые потери;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Финансовые потери;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Потери времени;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Специальные виды потерь.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ru-RU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1318476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84212" y="1"/>
            <a:ext cx="10521670" cy="1248508"/>
          </a:xfrm>
        </p:spPr>
        <p:txBody>
          <a:bodyPr>
            <a:noAutofit/>
          </a:bodyPr>
          <a:lstStyle/>
          <a:p>
            <a:r>
              <a:rPr lang="ru-RU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Факторы, влияющие на уровень предпринимательского риска.</a:t>
            </a: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404447" y="1459523"/>
            <a:ext cx="11271738" cy="5398477"/>
          </a:xfrm>
        </p:spPr>
        <p:txBody>
          <a:bodyPr>
            <a:normAutofit fontScale="70000" lnSpcReduction="2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Можно поделить на </a:t>
            </a:r>
            <a:r>
              <a:rPr lang="ru-RU" b="1" dirty="0">
                <a:solidFill>
                  <a:schemeClr val="tx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внутренние</a:t>
            </a:r>
            <a:r>
              <a:rPr lang="ru-RU" dirty="0">
                <a:solidFill>
                  <a:schemeClr val="tx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b="1" dirty="0">
                <a:solidFill>
                  <a:schemeClr val="tx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внешние</a:t>
            </a:r>
            <a:r>
              <a:rPr lang="ru-RU" dirty="0">
                <a:solidFill>
                  <a:schemeClr val="tx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К </a:t>
            </a:r>
            <a:r>
              <a:rPr lang="ru-RU" b="1" dirty="0">
                <a:solidFill>
                  <a:schemeClr val="tx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внутренним</a:t>
            </a:r>
            <a:r>
              <a:rPr lang="ru-RU" dirty="0">
                <a:solidFill>
                  <a:schemeClr val="tx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 можно отнести субъективные, а также, риски, связанные с видами предприятия, объединения: производственные, маркетинговые, финансовый, страховой и т.д.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b="1" dirty="0">
                <a:solidFill>
                  <a:schemeClr val="tx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Внешни</a:t>
            </a:r>
            <a:r>
              <a:rPr lang="ru-RU" dirty="0">
                <a:solidFill>
                  <a:schemeClr val="tx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е - делятся на две группы: факторы прямого воздействия, факторы внешнего воздействия.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i="1" dirty="0">
                <a:solidFill>
                  <a:schemeClr val="tx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Факторы прямого воздействия</a:t>
            </a:r>
            <a:r>
              <a:rPr lang="ru-RU" dirty="0">
                <a:solidFill>
                  <a:schemeClr val="tx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ru-RU" dirty="0">
                <a:solidFill>
                  <a:schemeClr val="tx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- Законодательство, регулирующее предпринимательскую деятельность;</a:t>
            </a:r>
          </a:p>
          <a:p>
            <a:r>
              <a:rPr lang="ru-RU" dirty="0">
                <a:solidFill>
                  <a:schemeClr val="tx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- Непредвиденные действия государственных структур;</a:t>
            </a:r>
          </a:p>
          <a:p>
            <a:r>
              <a:rPr lang="ru-RU" dirty="0">
                <a:solidFill>
                  <a:schemeClr val="tx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- Налоговая система;</a:t>
            </a:r>
          </a:p>
          <a:p>
            <a:r>
              <a:rPr lang="ru-RU" dirty="0">
                <a:solidFill>
                  <a:schemeClr val="tx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- Взаимоотношения с партнерами;</a:t>
            </a:r>
          </a:p>
          <a:p>
            <a:r>
              <a:rPr lang="ru-RU" dirty="0">
                <a:solidFill>
                  <a:schemeClr val="tx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- Конкуренция;</a:t>
            </a:r>
          </a:p>
          <a:p>
            <a:r>
              <a:rPr lang="ru-RU" dirty="0">
                <a:solidFill>
                  <a:schemeClr val="tx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- Коррупция.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i="1" dirty="0">
                <a:solidFill>
                  <a:schemeClr val="tx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Факторы косвенного воздействия</a:t>
            </a:r>
            <a:r>
              <a:rPr lang="ru-RU" dirty="0">
                <a:solidFill>
                  <a:schemeClr val="tx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ru-RU" dirty="0">
                <a:solidFill>
                  <a:schemeClr val="tx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- Политические условия;</a:t>
            </a:r>
          </a:p>
          <a:p>
            <a:r>
              <a:rPr lang="ru-RU" dirty="0">
                <a:solidFill>
                  <a:schemeClr val="tx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- Экономическая обстановка в стране;</a:t>
            </a:r>
          </a:p>
          <a:p>
            <a:r>
              <a:rPr lang="ru-RU" dirty="0">
                <a:solidFill>
                  <a:schemeClr val="tx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- Экономическое положение в отрасли;</a:t>
            </a:r>
          </a:p>
          <a:p>
            <a:r>
              <a:rPr lang="ru-RU" dirty="0">
                <a:solidFill>
                  <a:schemeClr val="tx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- Международные события;</a:t>
            </a:r>
          </a:p>
          <a:p>
            <a:r>
              <a:rPr lang="ru-RU" dirty="0">
                <a:solidFill>
                  <a:schemeClr val="tx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- Стихийные бедствия.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        </a:t>
            </a:r>
          </a:p>
        </p:txBody>
      </p:sp>
    </p:spTree>
    <p:extLst>
      <p:ext uri="{BB962C8B-B14F-4D97-AF65-F5344CB8AC3E}">
        <p14:creationId xmlns:p14="http://schemas.microsoft.com/office/powerpoint/2010/main" xmlns="" val="21462887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84211" y="-140677"/>
            <a:ext cx="10656141" cy="1266092"/>
          </a:xfrm>
        </p:spPr>
        <p:txBody>
          <a:bodyPr>
            <a:normAutofit/>
          </a:bodyPr>
          <a:lstStyle/>
          <a:p>
            <a:r>
              <a:rPr lang="ru-RU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Методы оценки предпринимательских рисков</a:t>
            </a: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522847" y="1116450"/>
            <a:ext cx="10868880" cy="5380893"/>
          </a:xfrm>
        </p:spPr>
        <p:txBody>
          <a:bodyPr>
            <a:normAutofit fontScale="92500"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Расчет точки безубыточности.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Любое изменение выручки от реализации продукции и услуг вызывает изменение прибыли. Это явление получило название </a:t>
            </a:r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эффекта производственного </a:t>
            </a:r>
            <a:r>
              <a:rPr lang="ru-RU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левериджа</a:t>
            </a:r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(или операционного рычага).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Существует определенная зависимость между объемом продаж и прибылью, </a:t>
            </a:r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эффект операционного рычага. Это такое явление, когда с изменением объема продаж (выручки от реализации продукции) происходит более интенсивное изменение прибыли в ту или иную сторону. Т.е. операционный рычаг показывает, на сколько % изменится прибыль при изменении выручки на 1%.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По мере возрастания постоянных затрат при прочих равных условиях темпы прироста прибыли сокращаются.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Для определения степени воздействия операционного рычага из объема продаж надо исключить переменные затраты, а результат разделить на сумму прибыли.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Количественное воздействие операционного рычага на прибыль можно выразить формулой:</a:t>
            </a:r>
          </a:p>
          <a:p>
            <a:r>
              <a:rPr lang="ru-RU" dirty="0">
                <a:solidFill>
                  <a:schemeClr val="bg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-О = TR - VC / </a:t>
            </a:r>
            <a:r>
              <a:rPr lang="ru-RU" dirty="0" err="1">
                <a:solidFill>
                  <a:schemeClr val="bg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Pr</a:t>
            </a:r>
            <a:endParaRPr lang="ru-RU" dirty="0">
              <a:solidFill>
                <a:schemeClr val="bg1">
                  <a:lumMod val="65000"/>
                  <a:lumOff val="3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638291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16523" y="298938"/>
            <a:ext cx="11875477" cy="6559061"/>
          </a:xfrm>
        </p:spPr>
        <p:txBody>
          <a:bodyPr>
            <a:normAutofit/>
          </a:bodyPr>
          <a:lstStyle/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Методика дерево решений</a:t>
            </a: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Графическое построение различных вариантов, которые могут быть приняты. По «ветвям дерева» соотносят субъективные и объективные оценки данных событий (экспертные оценки, размеры потерь и доходов и т.д.). Следуя вдоль «ветвей дерева», используя специальные методики расчета вероятностей, оценивают каждый вариант пути.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 тех случаях, когда статистические данные недоступны, их моделирование является затруднительным, обычно применяют сценарный анализ и анализ чувствительности.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Сценарный анализ</a:t>
            </a: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представляет собой метод прогнозирования высококвалифицированными экспертами нескольких возможных вариантов развития ситуации и связанной с этим динамики основных показателей венчурного проекта.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Основу каждого сценария составляют экспертные гипотезы </a:t>
            </a: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 направлении и величине изменений рыночных факторов стоимости венчурного проекта, таких, как объемы производства, процентные ставки, обменные курсы валют, цены акций и товаров, цены исходного сырья, материалов и комплектующих и отпускные цены на новые продукты и технологии и т.д. на период прогнозирования. Затем в соответствии с этими предположениями производится переоценка стоимости венчурного проекта. Полученное изменение и будет являться оценкой потенциальных потерь.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Сценарный подход реализуется в процедуре </a:t>
            </a:r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тестирования инвестиционного проекта на устойчивост</a:t>
            </a: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ь (</a:t>
            </a:r>
            <a:r>
              <a:rPr lang="ru-RU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stress</a:t>
            </a: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testing</a:t>
            </a: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xmlns="" val="3825907296"/>
      </p:ext>
    </p:extLst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236</TotalTime>
  <Words>1138</Words>
  <Application>Microsoft Office PowerPoint</Application>
  <PresentationFormat>Произвольный</PresentationFormat>
  <Paragraphs>99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Сектор</vt:lpstr>
      <vt:lpstr>Риск в деятельности предпринимательства     Новороссийск 2022</vt:lpstr>
      <vt:lpstr>Цель : изучить виды предпринимательских рисков  Задачи:  - рассмотреть классификацию предпринимательских рисков  -рассмотреть управление рисками</vt:lpstr>
      <vt:lpstr>Сущность предпринимательского риска.</vt:lpstr>
      <vt:lpstr>Классификация предпринимательских рисков  (по типам):</vt:lpstr>
      <vt:lpstr>Виды Рисков: экономический, технический, политический.</vt:lpstr>
      <vt:lpstr>Потери от рисков в предпринимательской деятельности:</vt:lpstr>
      <vt:lpstr>Факторы, влияющие на уровень предпринимательского риска.</vt:lpstr>
      <vt:lpstr>Методы оценки предпринимательских рисков</vt:lpstr>
      <vt:lpstr>Слайд 9</vt:lpstr>
      <vt:lpstr>Слайд 10</vt:lpstr>
      <vt:lpstr>Управление предпринимательскими рисками</vt:lpstr>
      <vt:lpstr>Система методов нейтрализации предпринимательских рисков</vt:lpstr>
      <vt:lpstr>Слайд 13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Виталий</dc:creator>
  <cp:lastModifiedBy>avanesyan</cp:lastModifiedBy>
  <cp:revision>26</cp:revision>
  <dcterms:created xsi:type="dcterms:W3CDTF">2020-12-08T13:36:45Z</dcterms:created>
  <dcterms:modified xsi:type="dcterms:W3CDTF">2022-11-17T11:12:48Z</dcterms:modified>
</cp:coreProperties>
</file>