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6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pPr>
              <a:defRPr/>
            </a:pPr>
            <a:fld id="{BCC18F51-09EC-435C-A3BA-64A766E099C0}" type="datetimeFigureOut">
              <a:rPr lang="ru-RU" smtClean="0"/>
              <a:pPr>
                <a:defRPr/>
              </a:pPr>
              <a:t>09.12.2022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C18F51-09EC-435C-A3BA-64A766E099C0}" type="datetimeFigureOut">
              <a:rPr lang="ru-RU" smtClean="0"/>
              <a:pPr>
                <a:defRPr/>
              </a:pPr>
              <a:t>09.12.2022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C18F51-09EC-435C-A3BA-64A766E099C0}" type="datetimeFigureOut">
              <a:rPr lang="ru-RU" smtClean="0"/>
              <a:pPr>
                <a:defRPr/>
              </a:pPr>
              <a:t>09.12.2022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1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pPr>
                <a:defRPr/>
              </a:pPr>
              <a:t>09.12.2022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1_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pPr>
                <a:defRPr/>
              </a:pPr>
              <a:t>09.12.2022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1_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pPr>
                <a:defRPr/>
              </a:pPr>
              <a:t>09.12.2022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1_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pPr>
                <a:defRPr/>
              </a:pPr>
              <a:t>09.12.2022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1_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Click to edit Master text styles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pPr>
                <a:defRPr/>
              </a:pPr>
              <a:t>09.12.2022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1_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pPr>
                <a:defRPr/>
              </a:pPr>
              <a:t>09.12.2022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1_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pPr>
                <a:defRPr/>
              </a:pPr>
              <a:t>09.12.2022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1_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pPr>
                <a:defRPr/>
              </a:pPr>
              <a:t>09.12.2022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BCC18F51-09EC-435C-A3BA-64A766E099C0}" type="datetimeFigureOut">
              <a:rPr lang="ru-RU" smtClean="0"/>
              <a:pPr>
                <a:defRPr/>
              </a:pPr>
              <a:t>09.12.2022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1_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 noChangeAspect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ru-RU"/>
              <a:t>Click icon to add picture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pPr>
                <a:defRPr/>
              </a:pPr>
              <a:t>09.12.2022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1_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pPr>
                <a:defRPr/>
              </a:pPr>
              <a:t>09.12.2022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1_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pPr>
                <a:defRPr/>
              </a:pPr>
              <a:t>09.12.2022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pPr>
              <a:defRPr/>
            </a:pPr>
            <a:fld id="{BCC18F51-09EC-435C-A3BA-64A766E099C0}" type="datetimeFigureOut">
              <a:rPr lang="ru-RU" smtClean="0"/>
              <a:pPr>
                <a:defRPr/>
              </a:pPr>
              <a:t>09.12.2022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C18F51-09EC-435C-A3BA-64A766E099C0}" type="datetimeFigureOut">
              <a:rPr lang="ru-RU" smtClean="0"/>
              <a:pPr>
                <a:defRPr/>
              </a:pPr>
              <a:t>09.12.2022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C18F51-09EC-435C-A3BA-64A766E099C0}" type="datetimeFigureOut">
              <a:rPr lang="ru-RU" smtClean="0"/>
              <a:pPr>
                <a:defRPr/>
              </a:pPr>
              <a:t>09.12.2022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BCC18F51-09EC-435C-A3BA-64A766E099C0}" type="datetimeFigureOut">
              <a:rPr lang="ru-RU" smtClean="0"/>
              <a:pPr>
                <a:defRPr/>
              </a:pPr>
              <a:t>09.12.2022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C18F51-09EC-435C-A3BA-64A766E099C0}" type="datetimeFigureOut">
              <a:rPr lang="ru-RU" smtClean="0"/>
              <a:pPr>
                <a:defRPr/>
              </a:pPr>
              <a:t>09.12.2022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BCC18F51-09EC-435C-A3BA-64A766E099C0}" type="datetimeFigureOut">
              <a:rPr lang="ru-RU" smtClean="0"/>
              <a:pPr>
                <a:defRPr/>
              </a:pPr>
              <a:t>09.12.2022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BCC18F51-09EC-435C-A3BA-64A766E099C0}" type="datetimeFigureOut">
              <a:rPr lang="ru-RU" smtClean="0"/>
              <a:pPr>
                <a:defRPr/>
              </a:pPr>
              <a:t>09.12.2022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ru-RU" smtClean="0"/>
              <a:pPr>
                <a:defRPr/>
              </a:pPr>
              <a:t>09.12.2022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49" r:id="rId12"/>
    <p:sldLayoutId id="2147483650" r:id="rId13"/>
    <p:sldLayoutId id="2147483651" r:id="rId14"/>
    <p:sldLayoutId id="2147483652" r:id="rId15"/>
    <p:sldLayoutId id="2147483653" r:id="rId16"/>
    <p:sldLayoutId id="2147483654" r:id="rId17"/>
    <p:sldLayoutId id="2147483655" r:id="rId18"/>
    <p:sldLayoutId id="2147483656" r:id="rId19"/>
    <p:sldLayoutId id="2147483657" r:id="rId20"/>
    <p:sldLayoutId id="2147483658" r:id="rId21"/>
    <p:sldLayoutId id="2147483659" r:id="rId2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3143672" y="2636912"/>
            <a:ext cx="8229600" cy="1894362"/>
          </a:xfrm>
        </p:spPr>
        <p:txBody>
          <a:bodyPr/>
          <a:lstStyle/>
          <a:p>
            <a:pPr>
              <a:defRPr/>
            </a:pPr>
            <a:r>
              <a:rPr sz="4800" dirty="0" err="1">
                <a:latin typeface="Times New Roman"/>
                <a:ea typeface="Times New Roman"/>
                <a:cs typeface="Times New Roman"/>
              </a:rPr>
              <a:t>Классификация</a:t>
            </a:r>
            <a:r>
              <a:rPr sz="4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4800" dirty="0" err="1">
                <a:latin typeface="Times New Roman"/>
                <a:ea typeface="Times New Roman"/>
                <a:cs typeface="Times New Roman"/>
              </a:rPr>
              <a:t>сточных</a:t>
            </a:r>
            <a:r>
              <a:rPr sz="4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4800" dirty="0" err="1">
                <a:latin typeface="Times New Roman"/>
                <a:ea typeface="Times New Roman"/>
                <a:cs typeface="Times New Roman"/>
              </a:rPr>
              <a:t>вод</a:t>
            </a:r>
            <a:r>
              <a:rPr sz="4800" dirty="0">
                <a:latin typeface="Times New Roman"/>
                <a:ea typeface="Times New Roman"/>
                <a:cs typeface="Times New Roman"/>
              </a:rPr>
              <a:t> и </a:t>
            </a:r>
            <a:r>
              <a:rPr sz="4800" dirty="0" err="1">
                <a:latin typeface="Times New Roman"/>
                <a:ea typeface="Times New Roman"/>
                <a:cs typeface="Times New Roman"/>
              </a:rPr>
              <a:t>систем</a:t>
            </a:r>
            <a:r>
              <a:rPr sz="4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4800" dirty="0" err="1">
                <a:latin typeface="Times New Roman"/>
                <a:ea typeface="Times New Roman"/>
                <a:cs typeface="Times New Roman"/>
              </a:rPr>
              <a:t>канализации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13213007" name="Объект 2"/>
          <p:cNvSpPr>
            <a:spLocks noGrp="1"/>
          </p:cNvSpPr>
          <p:nvPr>
            <p:ph sz="quarter" idx="1"/>
          </p:nvPr>
        </p:nvSpPr>
        <p:spPr bwMode="auto">
          <a:xfrm>
            <a:off x="838199" y="457932"/>
            <a:ext cx="10515600" cy="5719030"/>
          </a:xfrm>
        </p:spPr>
        <p:txBody>
          <a:bodyPr/>
          <a:lstStyle/>
          <a:p>
            <a:pPr marL="0" marR="0" indent="0" algn="ctr">
              <a:spcBef>
                <a:spcPts val="0"/>
              </a:spcBef>
              <a:spcAft>
                <a:spcPts val="0"/>
              </a:spcAft>
              <a:defRPr/>
            </a:pPr>
            <a:r>
              <a:rPr sz="2800">
                <a:latin typeface="Times New Roman"/>
                <a:ea typeface="Times New Roman"/>
                <a:cs typeface="Times New Roman"/>
              </a:rPr>
              <a:t>Внутренняя канализация</a:t>
            </a:r>
          </a:p>
          <a:p>
            <a:pPr>
              <a:defRPr/>
            </a:pPr>
            <a:r>
              <a:rPr sz="2400" b="1" i="1">
                <a:latin typeface="Times New Roman"/>
                <a:ea typeface="Times New Roman"/>
                <a:cs typeface="Times New Roman"/>
              </a:rPr>
              <a:t>Внутренние канализационные устройства зданий </a:t>
            </a:r>
            <a:r>
              <a:rPr sz="2400">
                <a:latin typeface="Times New Roman"/>
                <a:ea typeface="Times New Roman"/>
                <a:cs typeface="Times New Roman"/>
              </a:rPr>
              <a:t>со­стоят из санитарных приборов для приема загрязненных вод (моек, ванн, унитазов, устройств для приема промышленных стоков) и систем трубопроводов, отводящих эти воды за пределы здания. В зависимости от характера и степени загрязнения сточных вод создают раздельные системы внутренней канализации для бытовых, производственных и ливневых стоков или эти системы группируют и объединяют. Сети внутренней канализации сооружают из чугунных, стальных, асбестоцементных и пластмассовых труб. Трубы прокладывают открыто, крепя к стенам и потолкам, или скрыто в каналах, бороздах, в специальных санитарных блоках и кабинах. Подземную часть внутренних канализационных сетей выполняют с расчетным уклоном к наружным канализационным сетям и соединяют с ними путем устройства специальных приемных и смотровых колодцев.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609534854" name="Рисунок 609534853"/>
          <p:cNvPicPr>
            <a:picLocks noChangeAspect="1"/>
          </p:cNvPicPr>
          <p:nvPr/>
        </p:nvPicPr>
        <p:blipFill>
          <a:blip r:embed="rId2" cstate="print"/>
          <a:stretch/>
        </p:blipFill>
        <p:spPr bwMode="auto">
          <a:xfrm>
            <a:off x="324070" y="402980"/>
            <a:ext cx="6162130" cy="5969243"/>
          </a:xfrm>
          <a:prstGeom prst="rect">
            <a:avLst/>
          </a:prstGeom>
        </p:spPr>
      </p:pic>
      <p:sp>
        <p:nvSpPr>
          <p:cNvPr id="94151173" name="TextBox 94151172"/>
          <p:cNvSpPr txBox="1"/>
          <p:nvPr/>
        </p:nvSpPr>
        <p:spPr bwMode="auto">
          <a:xfrm>
            <a:off x="6596105" y="641105"/>
            <a:ext cx="5166092" cy="3779555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marL="0" marR="0" indent="0" algn="l">
              <a:spcBef>
                <a:spcPts val="0"/>
              </a:spcBef>
              <a:spcAft>
                <a:spcPts val="0"/>
              </a:spcAft>
              <a:defRPr/>
            </a:pPr>
            <a:r>
              <a:rPr sz="2400" b="1">
                <a:latin typeface="Times New Roman"/>
                <a:ea typeface="Times New Roman"/>
                <a:cs typeface="Times New Roman"/>
              </a:rPr>
              <a:t>Рис.3. Схема внутренней канализации</a:t>
            </a:r>
            <a:endParaRPr sz="2400">
              <a:latin typeface="Times New Roman"/>
              <a:ea typeface="Times New Roman"/>
              <a:cs typeface="Times New Roman"/>
            </a:endParaRP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defRPr/>
            </a:pPr>
            <a:r>
              <a:rPr sz="2600">
                <a:latin typeface="Times New Roman"/>
                <a:ea typeface="Times New Roman"/>
                <a:cs typeface="Times New Roman"/>
              </a:rPr>
              <a:t>Здания:</a:t>
            </a:r>
          </a:p>
          <a:p>
            <a:pPr algn="l">
              <a:defRPr/>
            </a:pPr>
            <a:r>
              <a:rPr sz="2400" i="1">
                <a:latin typeface="Times New Roman"/>
                <a:ea typeface="Times New Roman"/>
                <a:cs typeface="Times New Roman"/>
              </a:rPr>
              <a:t>1 – вытяжная вентиляционная труба; 2 – стояк; 3 – приемник сточных вод; 4 - гидравлический затвор; 5 – отводные трубы; 6 - выпуск; 7 – смотровой канализационный колодец; 8 – дворовая сеть.</a:t>
            </a:r>
            <a:endParaRPr sz="2600"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99885724" name="Объект 2"/>
          <p:cNvSpPr>
            <a:spLocks noGrp="1"/>
          </p:cNvSpPr>
          <p:nvPr>
            <p:ph sz="quarter" idx="1"/>
          </p:nvPr>
        </p:nvSpPr>
        <p:spPr bwMode="auto">
          <a:xfrm>
            <a:off x="838199" y="494567"/>
            <a:ext cx="10515600" cy="5682395"/>
          </a:xfrm>
        </p:spPr>
        <p:txBody>
          <a:bodyPr/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defRPr/>
            </a:pPr>
            <a:r>
              <a:rPr sz="2400">
                <a:latin typeface="Times New Roman"/>
                <a:ea typeface="Times New Roman"/>
                <a:cs typeface="Times New Roman"/>
              </a:rPr>
              <a:t>Канализационные стояки, к которым присоединены отводные линии с подключенными к ним приемниками сточных вод присоединяют к канализационным колодцам. Делается это с помощью выпусков-труб, соединяющих стояк с колодцем.</a:t>
            </a:r>
          </a:p>
          <a:p>
            <a:pPr>
              <a:defRPr/>
            </a:pPr>
            <a:r>
              <a:rPr sz="2400">
                <a:latin typeface="Times New Roman"/>
                <a:ea typeface="Times New Roman"/>
                <a:cs typeface="Times New Roman"/>
              </a:rPr>
              <a:t>Канализационные стояки сверху сообщаются с атмосферой через вентиляционную трубу, представляющую собой продолжение стояка, выходящего за пределы кровли (рис 3). Через эти трубы происходит вентиляция всей канализационной сети.</a:t>
            </a:r>
            <a:endParaRPr sz="1200"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0539238" name="Объект 2"/>
          <p:cNvSpPr>
            <a:spLocks noGrp="1"/>
          </p:cNvSpPr>
          <p:nvPr>
            <p:ph sz="quarter" idx="1"/>
          </p:nvPr>
        </p:nvSpPr>
        <p:spPr bwMode="auto">
          <a:xfrm>
            <a:off x="838199" y="348028"/>
            <a:ext cx="10515600" cy="5828933"/>
          </a:xfrm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rmAutofit fontScale="95000" lnSpcReduction="1000"/>
          </a:bodyPr>
          <a:lstStyle/>
          <a:p>
            <a:pPr marL="0" marR="0" indent="0" algn="ctr">
              <a:spcBef>
                <a:spcPts val="0"/>
              </a:spcBef>
              <a:spcAft>
                <a:spcPts val="0"/>
              </a:spcAft>
              <a:defRPr/>
            </a:pPr>
            <a:r>
              <a:rPr sz="2400">
                <a:latin typeface="Times New Roman"/>
                <a:ea typeface="Times New Roman"/>
                <a:cs typeface="Times New Roman"/>
              </a:rPr>
              <a:t>Наружные канализационные сети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400" b="1" i="1">
                <a:latin typeface="Times New Roman"/>
                <a:ea typeface="Times New Roman"/>
                <a:cs typeface="Times New Roman"/>
              </a:rPr>
              <a:t>Уличная канализационная сеть</a:t>
            </a:r>
            <a:r>
              <a:rPr sz="2400" i="1">
                <a:latin typeface="Times New Roman"/>
                <a:ea typeface="Times New Roman"/>
                <a:cs typeface="Times New Roman"/>
              </a:rPr>
              <a:t> </a:t>
            </a:r>
            <a:r>
              <a:rPr sz="2400">
                <a:latin typeface="Times New Roman"/>
                <a:ea typeface="Times New Roman"/>
                <a:cs typeface="Times New Roman"/>
              </a:rPr>
              <a:t>представляет собой систему трубопроводов, принимающих сточные воды от внутриквартальных (дворовых) сетей и транспортирующих их к насосным станциям и очистным сооружениям. Уличные сети принимают также сточные воды от заводских сетей, проложенных на территории промышленного предприятия для приема сточных вод их цехов и зданий внутри предприятия. В некоторых случаях заводские сети присоединяют к специальной сети промышленной канализации.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400">
                <a:latin typeface="Times New Roman"/>
                <a:ea typeface="Times New Roman"/>
                <a:cs typeface="Times New Roman"/>
              </a:rPr>
              <a:t>Канализационные сети строят, в основном, самотечными. Для этого их прокладывают соответственно рельефу местности. Всю канализируемую территорию населенного места разделяют на бассейны канализования.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400">
                <a:latin typeface="Times New Roman"/>
                <a:ea typeface="Times New Roman"/>
                <a:cs typeface="Times New Roman"/>
              </a:rPr>
              <a:t>Бассейном канализования называют часть территории, ограниченную водоразделами.</a:t>
            </a:r>
          </a:p>
          <a:p>
            <a:pPr>
              <a:defRPr/>
            </a:pPr>
            <a:r>
              <a:rPr sz="2400">
                <a:latin typeface="Times New Roman"/>
                <a:ea typeface="Times New Roman"/>
                <a:cs typeface="Times New Roman"/>
              </a:rPr>
              <a:t>Участки канализационной сети, собирающие сточные воды с одного или нескольких бассейнов канализования, называют коллекторами</a:t>
            </a:r>
            <a:r>
              <a:rPr sz="1200">
                <a:latin typeface="Times New Roman"/>
                <a:ea typeface="Times New Roman"/>
                <a:cs typeface="Times New Roman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05047163" name="Объект 2"/>
          <p:cNvSpPr>
            <a:spLocks noGrp="1"/>
          </p:cNvSpPr>
          <p:nvPr>
            <p:ph sz="quarter" idx="1"/>
          </p:nvPr>
        </p:nvSpPr>
        <p:spPr bwMode="auto">
          <a:xfrm>
            <a:off x="838199" y="512884"/>
            <a:ext cx="10515600" cy="5664078"/>
          </a:xfrm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rmAutofit fontScale="80000" lnSpcReduction="4000"/>
          </a:bodyPr>
          <a:lstStyle/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200">
                <a:latin typeface="Times New Roman"/>
                <a:ea typeface="Times New Roman"/>
                <a:cs typeface="Times New Roman"/>
              </a:rPr>
              <a:t>Коллекторы обычно прокладывают по пониженным участкам местности для обеспечения минимальной глубины прокладки присоединяемых к ним вышележащих участков уличной сети.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200">
                <a:latin typeface="Times New Roman"/>
                <a:ea typeface="Times New Roman"/>
                <a:cs typeface="Times New Roman"/>
              </a:rPr>
              <a:t>От глубины заложения трубопроводов существенно зависят стоимость и сроки строительства канализационной сети. В связи с этим ее назначают по возможности минимальной с учетом предохранения сточных вод в трубах от замерзания и защиты труб от механического повреждения. Температура сточных вод не опускается ни­же 7°С даже в самое холодное время года, поэтому канализационные трубопроводы можно прокладывать на глубине, меньшей глубины промерзания грунта. Глубину заложения трубопроводов определяют расчетом продольного профиля канализационной сети в зависимости от уклонов и минимальных скоростей движения сточной воды.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200">
                <a:latin typeface="Times New Roman"/>
                <a:ea typeface="Times New Roman"/>
                <a:cs typeface="Times New Roman"/>
              </a:rPr>
              <a:t>Для осмотра, промывки и прочистки от засорения канализационной сети на ней устраивают смотровые колодцы. Для приема атмосферных сточных вод с</a:t>
            </a:r>
            <a:r>
              <a:rPr sz="2200" i="1">
                <a:latin typeface="Times New Roman"/>
                <a:ea typeface="Times New Roman"/>
                <a:cs typeface="Times New Roman"/>
              </a:rPr>
              <a:t> </a:t>
            </a:r>
            <a:r>
              <a:rPr sz="2200">
                <a:latin typeface="Times New Roman"/>
                <a:ea typeface="Times New Roman"/>
                <a:cs typeface="Times New Roman"/>
              </a:rPr>
              <a:t>проездов применяют дождеприемники, представляющие собой круглые или прямоугольные в плане колодцы с металлической решеткой сверху.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200">
                <a:latin typeface="Times New Roman"/>
                <a:ea typeface="Times New Roman"/>
                <a:cs typeface="Times New Roman"/>
              </a:rPr>
              <a:t>Пересечение коллекторов с реками, оврагами, железными и автомобильными дорогами выполняют устройством дюкеров и эстакад.</a:t>
            </a:r>
          </a:p>
          <a:p>
            <a:pPr>
              <a:defRPr/>
            </a:pPr>
            <a:r>
              <a:rPr sz="2200">
                <a:latin typeface="Times New Roman"/>
                <a:ea typeface="Times New Roman"/>
                <a:cs typeface="Times New Roman"/>
              </a:rPr>
              <a:t>Материалы, применяемые для устройства канализационной сети, должны быть прочными, водонепроницаемыми, устойчивыми против истирания и коррозии, гладкими (для уменьшения сопротивлений, возникающих при движении жидкостей), а также дешевыми. Этим требованиям удовлетворяют керамические, бетонные, железо­бетонные и асбестоцементные трубы.</a:t>
            </a:r>
            <a:endParaRPr sz="1200"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77752643" name="Объект 2"/>
          <p:cNvSpPr>
            <a:spLocks noGrp="1"/>
          </p:cNvSpPr>
          <p:nvPr>
            <p:ph sz="quarter" idx="1"/>
          </p:nvPr>
        </p:nvSpPr>
        <p:spPr bwMode="auto">
          <a:xfrm>
            <a:off x="838199" y="439615"/>
            <a:ext cx="10515600" cy="5737347"/>
          </a:xfrm>
        </p:spPr>
        <p:txBody>
          <a:bodyPr/>
          <a:lstStyle/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1800" b="1" i="1">
                <a:latin typeface="Times New Roman"/>
                <a:ea typeface="Times New Roman"/>
                <a:cs typeface="Times New Roman"/>
              </a:rPr>
              <a:t>Керамические трубы</a:t>
            </a:r>
            <a:r>
              <a:rPr sz="1800" i="1">
                <a:latin typeface="Times New Roman"/>
                <a:ea typeface="Times New Roman"/>
                <a:cs typeface="Times New Roman"/>
              </a:rPr>
              <a:t> </a:t>
            </a:r>
            <a:r>
              <a:rPr sz="1800">
                <a:latin typeface="Times New Roman"/>
                <a:ea typeface="Times New Roman"/>
                <a:cs typeface="Times New Roman"/>
              </a:rPr>
              <a:t>применяют для устройства без­напорных канализационных сетей. Их выпускают диаметром 150...600 мм, длиной 800, 1000 и 1200 мм с раструбом на одном конце. Герметичность стыка обеспечивается заполнением кольцевого зазора между стенками гладкого конца трубы и раструба примерно на половину его глубины смоленой пеньковой прядью или канатом. Остальная часть зазора заполняется асфальтовой мастикой, асбестоцементным или цементным раствором.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1800" b="1" i="1">
                <a:latin typeface="Times New Roman"/>
                <a:ea typeface="Times New Roman"/>
                <a:cs typeface="Times New Roman"/>
              </a:rPr>
              <a:t>Бетонные и железобетонные трубы</a:t>
            </a:r>
            <a:r>
              <a:rPr sz="1800" i="1">
                <a:latin typeface="Times New Roman"/>
                <a:ea typeface="Times New Roman"/>
                <a:cs typeface="Times New Roman"/>
              </a:rPr>
              <a:t> </a:t>
            </a:r>
            <a:r>
              <a:rPr sz="1800">
                <a:latin typeface="Times New Roman"/>
                <a:ea typeface="Times New Roman"/>
                <a:cs typeface="Times New Roman"/>
              </a:rPr>
              <a:t>используются для устройства безнапорных канализационных сетей. Раструбные трубы изготовляют диаметром 200...2500 мм. Стыкуются они так же, как и керамические.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1800" b="1" i="1">
                <a:latin typeface="Times New Roman"/>
                <a:ea typeface="Times New Roman"/>
                <a:cs typeface="Times New Roman"/>
              </a:rPr>
              <a:t>Асбестоцементные трубы</a:t>
            </a:r>
            <a:r>
              <a:rPr sz="1800" i="1">
                <a:latin typeface="Times New Roman"/>
                <a:ea typeface="Times New Roman"/>
                <a:cs typeface="Times New Roman"/>
              </a:rPr>
              <a:t> </a:t>
            </a:r>
            <a:r>
              <a:rPr sz="1800">
                <a:latin typeface="Times New Roman"/>
                <a:ea typeface="Times New Roman"/>
                <a:cs typeface="Times New Roman"/>
              </a:rPr>
              <a:t>как напорные, так и безнапорные изготовляют с гладкими концами диаметром 100...600 мм. Соединяют их с помощью цилиндрических муфт.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1800">
                <a:latin typeface="Times New Roman"/>
                <a:ea typeface="Times New Roman"/>
                <a:cs typeface="Times New Roman"/>
              </a:rPr>
              <a:t>В последние годы для устройства самотечных трубо­проводов начали применять трубы из синтетических м­териалов (винипластовые, полиэтиленовые и др.).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1800" b="1" i="1">
                <a:latin typeface="Times New Roman"/>
                <a:ea typeface="Times New Roman"/>
                <a:cs typeface="Times New Roman"/>
              </a:rPr>
              <a:t>Канализационные насосные станции</a:t>
            </a:r>
            <a:r>
              <a:rPr sz="1800" i="1">
                <a:latin typeface="Times New Roman"/>
                <a:ea typeface="Times New Roman"/>
                <a:cs typeface="Times New Roman"/>
              </a:rPr>
              <a:t> </a:t>
            </a:r>
            <a:r>
              <a:rPr sz="1800">
                <a:latin typeface="Times New Roman"/>
                <a:ea typeface="Times New Roman"/>
                <a:cs typeface="Times New Roman"/>
              </a:rPr>
              <a:t>устраивают при большой глубине заложения коллекторов для подъема стоков на более высокие отметки или перекачки их на очистные сооружения по напорным трубопроводам. Со­стоит насосная станция из машинного отделения, в ко­тором располагаются насосы, и приемного резервуара. Наиболее часто строятся насосные станции шахтного типа, круглые в плане, что обусловлено опускным способом производства строительных работ. Подземная часть насосных станций выполняется из бетона или железобетона, а надземная – из кирпича.</a:t>
            </a:r>
          </a:p>
          <a:p>
            <a:pPr>
              <a:defRPr/>
            </a:pPr>
            <a:r>
              <a:rPr sz="1800">
                <a:latin typeface="Times New Roman"/>
                <a:ea typeface="Times New Roman"/>
                <a:cs typeface="Times New Roman"/>
              </a:rPr>
              <a:t>Перекачивают сточные воды к очистным сооружениям по напорным трубопроводам, которые выполняются, как правило, в две линии.</a:t>
            </a:r>
            <a:endParaRPr sz="1200"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82702293" name="Объект 2"/>
          <p:cNvSpPr>
            <a:spLocks noGrp="1"/>
          </p:cNvSpPr>
          <p:nvPr>
            <p:ph sz="quarter" idx="1"/>
          </p:nvPr>
        </p:nvSpPr>
        <p:spPr bwMode="auto">
          <a:xfrm>
            <a:off x="1039690" y="909759"/>
            <a:ext cx="10515600" cy="4351338"/>
          </a:xfrm>
        </p:spPr>
        <p:txBody>
          <a:bodyPr/>
          <a:lstStyle/>
          <a:p>
            <a:pPr marL="0" marR="0" indent="0" algn="ctr">
              <a:spcBef>
                <a:spcPts val="0"/>
              </a:spcBef>
              <a:spcAft>
                <a:spcPts val="0"/>
              </a:spcAft>
              <a:defRPr/>
            </a:pPr>
            <a:r>
              <a:rPr sz="2200">
                <a:latin typeface="Times New Roman"/>
                <a:ea typeface="Times New Roman"/>
                <a:cs typeface="Times New Roman"/>
              </a:rPr>
              <a:t>Очистные сооружения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1800" b="1" i="1">
                <a:latin typeface="Times New Roman"/>
                <a:ea typeface="Times New Roman"/>
                <a:cs typeface="Times New Roman"/>
              </a:rPr>
              <a:t>Очистные сооружения</a:t>
            </a:r>
            <a:r>
              <a:rPr sz="1800" i="1">
                <a:latin typeface="Times New Roman"/>
                <a:ea typeface="Times New Roman"/>
                <a:cs typeface="Times New Roman"/>
              </a:rPr>
              <a:t> </a:t>
            </a:r>
            <a:r>
              <a:rPr sz="1800">
                <a:latin typeface="Times New Roman"/>
                <a:ea typeface="Times New Roman"/>
                <a:cs typeface="Times New Roman"/>
              </a:rPr>
              <a:t>предназначены для очистки и обеззараживания сточных вод и переработки их осад­ка. Способы очистки, состав и размеры очистных сооружений определяют расчетом в зависимости от характера и концентрации загрязнений сточных вод, мощности и самоочищающейся способности водоема, наличия на­селенных пунктов и промышленных предприятий ниже по течению реки, а также от назначения водоема (для водоснабжения, купания, рыбоводства).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1800">
                <a:latin typeface="Times New Roman"/>
                <a:ea typeface="Times New Roman"/>
                <a:cs typeface="Times New Roman"/>
              </a:rPr>
              <a:t>Очистные сооружения должны располагаться ниже по течению реки от населенного пункта или промышленного предприятия. Благодаря этому исключается опасность загрязнения водоема в пределах канализуемого объекта.</a:t>
            </a:r>
          </a:p>
          <a:p>
            <a:pPr>
              <a:defRPr/>
            </a:pPr>
            <a:r>
              <a:rPr sz="1800">
                <a:latin typeface="Times New Roman"/>
                <a:ea typeface="Times New Roman"/>
                <a:cs typeface="Times New Roman"/>
              </a:rPr>
              <a:t>После очистки сточные воды через специальные устройства, называемые выпусками, сбрасываются в водоем. Выпуск очищенных сточных вод в водоем должен обеспечивать хорошее смешение выпускаемой воды с водой водоема. В зависимости от формы участка реки и ее режима устраивают береговые или русловые выпуски. При сбросе очищенной жидкости в моря или водохранилища устраивают береговые или глубоководные выпуски.</a:t>
            </a:r>
            <a:endParaRPr sz="1200"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39028354" name="Объект 2"/>
          <p:cNvSpPr>
            <a:spLocks noGrp="1"/>
          </p:cNvSpPr>
          <p:nvPr>
            <p:ph sz="quarter" idx="1"/>
          </p:nvPr>
        </p:nvSpPr>
        <p:spPr bwMode="auto">
          <a:xfrm>
            <a:off x="838199" y="457932"/>
            <a:ext cx="10515600" cy="5719030"/>
          </a:xfrm>
        </p:spPr>
        <p:txBody>
          <a:bodyPr/>
          <a:lstStyle/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000">
                <a:latin typeface="Times New Roman"/>
                <a:ea typeface="Times New Roman"/>
                <a:cs typeface="Times New Roman"/>
              </a:rPr>
              <a:t>Существуют различные способы очистки сточных вод: механическая, химическая, физико-химическая и биохимическая (или биологическая).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000">
                <a:latin typeface="Times New Roman"/>
                <a:ea typeface="Times New Roman"/>
                <a:cs typeface="Times New Roman"/>
              </a:rPr>
              <a:t>Механическую очистку применяют для удаления из сточных вод взвешенных частиц и частично загрязнений, находящихся в коллоидном состоянии. Для этой цели используют решетки, песколовки, отстойники, жироловки, нефтеловушки, маслоотделители, гидроциклоны, фильтры и другие сооружения. Решетки служат для улавливания крупных загрязнений (тряпья, бумаги и др.), песколовки – для улавливания нерастворимых минеральных примесей (песка, шлака, боя стекла и др.), отстойники — для очистки сточных вод от взвешенных частиц.</a:t>
            </a:r>
          </a:p>
          <a:p>
            <a:pPr>
              <a:defRPr/>
            </a:pPr>
            <a:r>
              <a:rPr sz="2000">
                <a:latin typeface="Times New Roman"/>
                <a:ea typeface="Times New Roman"/>
                <a:cs typeface="Times New Roman"/>
              </a:rPr>
              <a:t>Под действием сил тяжести частицы, плотность кот­рых больше плотности воды, осаждаются на дно сооружения, образуя осадок. В то же время частицы, плотность которых меньше плотности воды (жиры, масла, нефть), всплывают на поверхность. Осадок и всплывшие загрязнения удаляют и направляют на обработку.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92629105" name="Объект 2"/>
          <p:cNvSpPr>
            <a:spLocks noGrp="1"/>
          </p:cNvSpPr>
          <p:nvPr>
            <p:ph sz="quarter" idx="1"/>
          </p:nvPr>
        </p:nvSpPr>
        <p:spPr bwMode="auto">
          <a:xfrm>
            <a:off x="838199" y="439615"/>
            <a:ext cx="10515600" cy="5737347"/>
          </a:xfrm>
        </p:spPr>
        <p:txBody>
          <a:bodyPr/>
          <a:lstStyle/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000">
                <a:latin typeface="Times New Roman"/>
                <a:ea typeface="Times New Roman"/>
                <a:cs typeface="Times New Roman"/>
              </a:rPr>
              <a:t>Химическая очистка заключается в выделении из сточных вод загрязнений путем проведения ре­акций между ними и вводимыми в воду реагентами. Химическая очистка применяется только для некоторых производственных сточных вод.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000">
                <a:latin typeface="Times New Roman"/>
                <a:ea typeface="Times New Roman"/>
                <a:cs typeface="Times New Roman"/>
              </a:rPr>
              <a:t>Биохимическая (биологическая) очистка заключается в окислении остающихся в воде после механической или химической очистки органических загрязнений с помощью микроорганизмов, способных в процессе своей жизнедеятельности осуществлять минерализацию органических веществ. Биохимическая очистка сточных вод может происходить в условиях, близких к естественным (поля орошения, поля фильтра­ции, биологические пруды), и в искусственно созданных условиях (биологические фильтры и аэротенки).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000">
                <a:latin typeface="Times New Roman"/>
                <a:ea typeface="Times New Roman"/>
                <a:cs typeface="Times New Roman"/>
              </a:rPr>
              <a:t>Аэротенком называется длинный железобетонный резервуар, в котором очищаемые сточные воды, смешанные с активным илом, медленно движутся и перемешиваются.</a:t>
            </a:r>
          </a:p>
          <a:p>
            <a:pPr>
              <a:defRPr/>
            </a:pPr>
            <a:r>
              <a:rPr sz="2000">
                <a:latin typeface="Times New Roman"/>
                <a:ea typeface="Times New Roman"/>
                <a:cs typeface="Times New Roman"/>
              </a:rPr>
              <a:t>Поля фильтрации и поля орошения представляют собой специально подготовленные и спланированные земельные участки, которые периодически заливаются сточными водами. Образующаяся на частицах земли биологическая пленка, заселенная микроорганизмами, адсорбирует и минерализует органические вещества. Кислород, необходимый для жизнедеятельности микроорганизмов, проникает в почву из воздуха.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53936480" name="Объект 2"/>
          <p:cNvSpPr>
            <a:spLocks noGrp="1"/>
          </p:cNvSpPr>
          <p:nvPr>
            <p:ph sz="quarter" idx="1"/>
          </p:nvPr>
        </p:nvSpPr>
        <p:spPr bwMode="auto">
          <a:xfrm>
            <a:off x="838199" y="604470"/>
            <a:ext cx="10515600" cy="5572491"/>
          </a:xfrm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rmAutofit fontScale="95000" lnSpcReduction="1000"/>
          </a:bodyPr>
          <a:lstStyle/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000">
                <a:latin typeface="Times New Roman"/>
                <a:ea typeface="Times New Roman"/>
                <a:cs typeface="Times New Roman"/>
              </a:rPr>
              <a:t>Очистка сточных вод на полях орошения и полях фильтрации происходит довольно медленно. Значительно интенсивнее осуществляется она на биологических фильтрах и аэротенках.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000">
                <a:latin typeface="Times New Roman"/>
                <a:ea typeface="Times New Roman"/>
                <a:cs typeface="Times New Roman"/>
              </a:rPr>
              <a:t>Распространенной схемой очистки бытовых сточных вод и смеси бытовых и производственных сточных вод является такая, при которой сточные воды подвергают механической и биохимической очистке на биологических фильтрах, а затем дезинфицируют.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000">
                <a:latin typeface="Times New Roman"/>
                <a:ea typeface="Times New Roman"/>
                <a:cs typeface="Times New Roman"/>
              </a:rPr>
              <a:t>Осадки, образующиеся в первичных отстойниках после механической очистки и во вторичных отстойниках после биохимической очистки, направляют в метантенки. Метантенк представляет собой герметический железобетонный цилиндрический резервуар с коническим дном и купольным покрытием, в котором происходит анаэробное сбраживание твердого осадка, сопровождаемое выделением хорошо горящего газа, который ис­пользуется на нужды очистной станции.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000">
                <a:latin typeface="Times New Roman"/>
                <a:ea typeface="Times New Roman"/>
                <a:cs typeface="Times New Roman"/>
              </a:rPr>
              <a:t>Осадки бытовых и большинства производственных сточных вод являются хорошим удобрением и используются в сельском хозяйстве.</a:t>
            </a:r>
          </a:p>
          <a:p>
            <a:pPr>
              <a:defRPr/>
            </a:pPr>
            <a:r>
              <a:rPr sz="2000">
                <a:latin typeface="Times New Roman"/>
                <a:ea typeface="Times New Roman"/>
                <a:cs typeface="Times New Roman"/>
              </a:rPr>
              <a:t>В результате механической и биохимической очистки из сточных вод удаляется 91...98 % болезнетворных бактерий. Для удаления оставшихся бактерий очищенные сточные воды подвергают дезинфекции, которую можно осуществлять различными способами, Наибольшее распространение получил способ хлорирования, при кото­ром в очищаемую воду вводят хлорную известь и др.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76056069" name="Объект 2"/>
          <p:cNvSpPr>
            <a:spLocks noGrp="1"/>
          </p:cNvSpPr>
          <p:nvPr>
            <p:ph sz="quarter" idx="1"/>
          </p:nvPr>
        </p:nvSpPr>
        <p:spPr bwMode="auto">
          <a:xfrm>
            <a:off x="838199" y="860913"/>
            <a:ext cx="10515600" cy="5316049"/>
          </a:xfrm>
        </p:spPr>
        <p:txBody>
          <a:bodyPr/>
          <a:lstStyle/>
          <a:p>
            <a:pPr>
              <a:defRPr/>
            </a:pPr>
            <a:endParaRPr sz="3600"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3600"/>
              <a:t>Содержание </a:t>
            </a:r>
          </a:p>
          <a:p>
            <a:pPr>
              <a:defRPr/>
            </a:pPr>
            <a:r>
              <a:rPr sz="3600">
                <a:latin typeface="Times New Roman"/>
                <a:ea typeface="Times New Roman"/>
                <a:cs typeface="Times New Roman"/>
              </a:rPr>
              <a:t>Классификация сточных вод и систем канализации</a:t>
            </a:r>
          </a:p>
          <a:p>
            <a:pPr>
              <a:defRPr/>
            </a:pPr>
            <a:r>
              <a:rPr sz="3600">
                <a:latin typeface="Times New Roman"/>
                <a:ea typeface="Times New Roman"/>
                <a:cs typeface="Times New Roman"/>
              </a:rPr>
              <a:t>Внутренняя канализация</a:t>
            </a:r>
          </a:p>
          <a:p>
            <a:pPr>
              <a:defRPr/>
            </a:pPr>
            <a:r>
              <a:rPr sz="3600">
                <a:latin typeface="Times New Roman"/>
                <a:ea typeface="Times New Roman"/>
                <a:cs typeface="Times New Roman"/>
              </a:rPr>
              <a:t>Наружные канализационные сети</a:t>
            </a:r>
          </a:p>
          <a:p>
            <a:pPr>
              <a:defRPr/>
            </a:pPr>
            <a:r>
              <a:rPr sz="3600">
                <a:latin typeface="Times New Roman"/>
                <a:ea typeface="Times New Roman"/>
                <a:cs typeface="Times New Roman"/>
              </a:rPr>
              <a:t>Очистные сооружения</a:t>
            </a:r>
            <a:endParaRPr sz="36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29176301" name="Объект 2"/>
          <p:cNvSpPr>
            <a:spLocks noGrp="1"/>
          </p:cNvSpPr>
          <p:nvPr>
            <p:ph sz="quarter" idx="1"/>
          </p:nvPr>
        </p:nvSpPr>
        <p:spPr bwMode="auto"/>
        <p:txBody>
          <a:bodyPr/>
          <a:lstStyle/>
          <a:p>
            <a:pPr marR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000">
                <a:latin typeface="Times New Roman"/>
                <a:ea typeface="Times New Roman"/>
                <a:cs typeface="Times New Roman"/>
              </a:rPr>
              <a:t>Вопросы самоконтроля </a:t>
            </a:r>
          </a:p>
          <a:p>
            <a:pPr marR="0" algn="just">
              <a:spcBef>
                <a:spcPts val="0"/>
              </a:spcBef>
              <a:spcAft>
                <a:spcPts val="0"/>
              </a:spcAft>
              <a:defRPr/>
            </a:pPr>
            <a:endParaRPr sz="2000">
              <a:latin typeface="Times New Roman"/>
              <a:ea typeface="Times New Roman"/>
              <a:cs typeface="Times New Roman"/>
            </a:endParaRPr>
          </a:p>
          <a:p>
            <a:pPr marR="0" algn="just">
              <a:spcBef>
                <a:spcPts val="0"/>
              </a:spcBef>
              <a:spcAft>
                <a:spcPts val="0"/>
              </a:spcAft>
              <a:defRPr/>
            </a:pPr>
            <a:endParaRPr sz="2000">
              <a:latin typeface="Times New Roman"/>
              <a:ea typeface="Times New Roman"/>
              <a:cs typeface="Times New Roman"/>
            </a:endParaRPr>
          </a:p>
          <a:p>
            <a:pPr marR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000">
                <a:latin typeface="Times New Roman"/>
                <a:ea typeface="Times New Roman"/>
                <a:cs typeface="Times New Roman"/>
              </a:rPr>
              <a:t>На какие категории подразделяют сточные воды и какие их характеристики?</a:t>
            </a:r>
          </a:p>
          <a:p>
            <a:pPr marR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000">
                <a:latin typeface="Times New Roman"/>
                <a:ea typeface="Times New Roman"/>
                <a:cs typeface="Times New Roman"/>
              </a:rPr>
              <a:t>Как устроена канализация внутри здания? Нарисуйте схему и охарактеризуйте назначение их элементов.</a:t>
            </a:r>
          </a:p>
          <a:p>
            <a:pPr marR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000">
                <a:latin typeface="Times New Roman"/>
                <a:ea typeface="Times New Roman"/>
                <a:cs typeface="Times New Roman"/>
              </a:rPr>
              <a:t>Какие существуют разновидности наружной канализации и какими характерными особенностями они обладают?</a:t>
            </a:r>
          </a:p>
          <a:p>
            <a:pPr marR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000">
                <a:latin typeface="Times New Roman"/>
                <a:ea typeface="Times New Roman"/>
                <a:cs typeface="Times New Roman"/>
              </a:rPr>
              <a:t>Какие применяются способы очистки сточных вод и в чем их сущность?</a:t>
            </a:r>
          </a:p>
          <a:p>
            <a:pPr marR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000">
                <a:latin typeface="Times New Roman"/>
                <a:ea typeface="Times New Roman"/>
                <a:cs typeface="Times New Roman"/>
              </a:rPr>
              <a:t>В чем заключается сущность механического метода очистки сточных вод?</a:t>
            </a:r>
          </a:p>
          <a:p>
            <a:pPr marR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000">
                <a:latin typeface="Times New Roman"/>
                <a:ea typeface="Times New Roman"/>
                <a:cs typeface="Times New Roman"/>
              </a:rPr>
              <a:t>В чем сущность биологического метода очистки сточных вод?</a:t>
            </a:r>
          </a:p>
          <a:p>
            <a:pPr>
              <a:defRPr/>
            </a:pPr>
            <a:r>
              <a:rPr sz="2000">
                <a:latin typeface="Times New Roman"/>
                <a:ea typeface="Times New Roman"/>
                <a:cs typeface="Times New Roman"/>
              </a:rPr>
              <a:t>Как проектируется наружная дворовая канализация?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8739575" name="Объект 2"/>
          <p:cNvSpPr>
            <a:spLocks noGrp="1"/>
          </p:cNvSpPr>
          <p:nvPr>
            <p:ph sz="quarter" idx="1"/>
          </p:nvPr>
        </p:nvSpPr>
        <p:spPr bwMode="auto"/>
        <p:txBody>
          <a:bodyPr/>
          <a:lstStyle/>
          <a:p>
            <a:pPr>
              <a:defRPr/>
            </a:pPr>
            <a:r>
              <a:rPr sz="2800">
                <a:latin typeface="Times New Roman"/>
                <a:ea typeface="Times New Roman"/>
                <a:cs typeface="Times New Roman"/>
              </a:rPr>
              <a:t>Литература </a:t>
            </a:r>
            <a:endParaRPr sz="7200">
              <a:latin typeface="Times New Roman"/>
              <a:ea typeface="Times New Roman"/>
              <a:cs typeface="Times New Roman"/>
            </a:endParaRPr>
          </a:p>
          <a:p>
            <a:pPr indent="450214" algn="just">
              <a:defRPr/>
            </a:pPr>
            <a:r>
              <a:rPr sz="2000">
                <a:latin typeface="Times New Roman"/>
                <a:ea typeface="Times New Roman"/>
                <a:cs typeface="Times New Roman"/>
              </a:rPr>
              <a:t>1. Л.В. Погодина. Инженерные сети, инженерная подготовка и оборудование территорий и стройплощадок. - М.: Дашков и К</a:t>
            </a:r>
            <a:r>
              <a:rPr sz="2000" baseline="30000">
                <a:latin typeface="Times New Roman"/>
                <a:ea typeface="Times New Roman"/>
                <a:cs typeface="Times New Roman"/>
              </a:rPr>
              <a:t>о</a:t>
            </a:r>
            <a:r>
              <a:rPr sz="2000">
                <a:latin typeface="Times New Roman"/>
                <a:ea typeface="Times New Roman"/>
                <a:cs typeface="Times New Roman"/>
              </a:rPr>
              <a:t>, 2019.</a:t>
            </a:r>
          </a:p>
          <a:p>
            <a:pPr>
              <a:defRPr/>
            </a:pPr>
            <a:r>
              <a:rPr sz="2000">
                <a:latin typeface="Times New Roman"/>
                <a:ea typeface="Times New Roman"/>
                <a:cs typeface="Times New Roman"/>
              </a:rPr>
              <a:t>2. И.А. Николаевская. Инженерные сети и оборудование территорий, зданий и стройплощадок. /Николаевская И.А., Горлопанова Л.А., Морозова Н.Ю./ - М.: Академия, 2021.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04536349" name="Объект 2"/>
          <p:cNvSpPr>
            <a:spLocks noGrp="1"/>
          </p:cNvSpPr>
          <p:nvPr>
            <p:ph sz="quarter" idx="1"/>
          </p:nvPr>
        </p:nvSpPr>
        <p:spPr bwMode="auto">
          <a:xfrm>
            <a:off x="838199" y="732692"/>
            <a:ext cx="10515600" cy="5444270"/>
          </a:xfrm>
        </p:spPr>
        <p:txBody>
          <a:bodyPr/>
          <a:lstStyle/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000">
                <a:latin typeface="Times New Roman"/>
                <a:ea typeface="Times New Roman"/>
                <a:cs typeface="Times New Roman"/>
              </a:rPr>
              <a:t>Вода, которая была использована для различных нужд и получила при этом дополнительные примеси (загрязнения), изменившие ее химический состав или физические свойства, называется сточной жидкостью или сточной водой.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000">
                <a:latin typeface="Times New Roman"/>
                <a:ea typeface="Times New Roman"/>
                <a:cs typeface="Times New Roman"/>
              </a:rPr>
              <a:t>В зависимости от происхождения сточные воды разделяют на бытовые (хозяйственно-фекальные), производственные (промышленные) и атмосферные.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000" b="1" i="1">
                <a:latin typeface="Times New Roman"/>
                <a:ea typeface="Times New Roman"/>
                <a:cs typeface="Times New Roman"/>
              </a:rPr>
              <a:t>Бытовые сточные воды</a:t>
            </a:r>
            <a:r>
              <a:rPr sz="2000" i="1">
                <a:latin typeface="Times New Roman"/>
                <a:ea typeface="Times New Roman"/>
                <a:cs typeface="Times New Roman"/>
              </a:rPr>
              <a:t> </a:t>
            </a:r>
            <a:r>
              <a:rPr sz="2000">
                <a:latin typeface="Times New Roman"/>
                <a:ea typeface="Times New Roman"/>
                <a:cs typeface="Times New Roman"/>
              </a:rPr>
              <a:t>по природе загрязнения де­лятся на фекальные, поступающие из уборных, и хозяйственные, поступающие из раковин, ванн, трапов, бань, прачечных и др.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000" b="1" i="1">
                <a:latin typeface="Times New Roman"/>
                <a:ea typeface="Times New Roman"/>
                <a:cs typeface="Times New Roman"/>
              </a:rPr>
              <a:t>Производственные сточные воды</a:t>
            </a:r>
            <a:r>
              <a:rPr sz="2000" i="1">
                <a:latin typeface="Times New Roman"/>
                <a:ea typeface="Times New Roman"/>
                <a:cs typeface="Times New Roman"/>
              </a:rPr>
              <a:t> </a:t>
            </a:r>
            <a:r>
              <a:rPr sz="2000">
                <a:latin typeface="Times New Roman"/>
                <a:ea typeface="Times New Roman"/>
                <a:cs typeface="Times New Roman"/>
              </a:rPr>
              <a:t>образуются в результате загрязнения воды в процессе использования ее в производстве. В зависимости от вида и степени загрязнения такие сточные воды делятся на загрязненные и условно чистые. Загрязненные производственные сточные воды могут подразделяться на содержащие, в основ­ном, органические минеральные загрязнения. Условно чистые воды, в которых содержится весьма малое количество загрязнений, можно спускать в водоем без очистки.</a:t>
            </a:r>
          </a:p>
          <a:p>
            <a:pPr>
              <a:defRPr/>
            </a:pPr>
            <a:r>
              <a:rPr sz="2000" b="1" i="1">
                <a:latin typeface="Times New Roman"/>
                <a:ea typeface="Times New Roman"/>
                <a:cs typeface="Times New Roman"/>
              </a:rPr>
              <a:t>Атмосферные сточные воды</a:t>
            </a:r>
            <a:r>
              <a:rPr sz="2000" i="1">
                <a:latin typeface="Times New Roman"/>
                <a:ea typeface="Times New Roman"/>
                <a:cs typeface="Times New Roman"/>
              </a:rPr>
              <a:t> </a:t>
            </a:r>
            <a:r>
              <a:rPr sz="2000">
                <a:latin typeface="Times New Roman"/>
                <a:ea typeface="Times New Roman"/>
                <a:cs typeface="Times New Roman"/>
              </a:rPr>
              <a:t>образуются в результате выпадения дождей и таяния снега и делятся соответственно на дождевые и талые.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14144902" name="Объект 2"/>
          <p:cNvSpPr>
            <a:spLocks noGrp="1"/>
          </p:cNvSpPr>
          <p:nvPr>
            <p:ph sz="quarter" idx="1"/>
          </p:nvPr>
        </p:nvSpPr>
        <p:spPr bwMode="auto">
          <a:xfrm>
            <a:off x="838199" y="329711"/>
            <a:ext cx="10515600" cy="5847251"/>
          </a:xfrm>
        </p:spPr>
        <p:txBody>
          <a:bodyPr/>
          <a:lstStyle/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400">
                <a:latin typeface="Times New Roman"/>
                <a:ea typeface="Times New Roman"/>
                <a:cs typeface="Times New Roman"/>
              </a:rPr>
              <a:t>Канализация представляет собой комплекс инженерных сооружений и мероприятий, предназначенных для следующих целей: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400">
                <a:latin typeface="Times New Roman"/>
                <a:ea typeface="Times New Roman"/>
                <a:cs typeface="Times New Roman"/>
              </a:rPr>
              <a:t>приема сточных вод в местах образования и транспортирования их к очистным сооружениям;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400">
                <a:latin typeface="Times New Roman"/>
                <a:ea typeface="Times New Roman"/>
                <a:cs typeface="Times New Roman"/>
              </a:rPr>
              <a:t>очистки и обеззараживания сточных вод;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400">
                <a:latin typeface="Times New Roman"/>
                <a:ea typeface="Times New Roman"/>
                <a:cs typeface="Times New Roman"/>
              </a:rPr>
              <a:t>утилизации полезных веществ, содержащихся в сточных водах и в их осадке;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400">
                <a:latin typeface="Times New Roman"/>
                <a:ea typeface="Times New Roman"/>
                <a:cs typeface="Times New Roman"/>
              </a:rPr>
              <a:t>выпуска очищенных вод в водоем.</a:t>
            </a:r>
          </a:p>
          <a:p>
            <a:pPr>
              <a:defRPr/>
            </a:pPr>
            <a:r>
              <a:rPr sz="2400">
                <a:latin typeface="Times New Roman"/>
                <a:ea typeface="Times New Roman"/>
                <a:cs typeface="Times New Roman"/>
              </a:rPr>
              <a:t>Существуют два вида канализации: вывозная и сплавная. При сплавной канализации сточные воды по подземным трубопроводам транспортируются на очистные сооружения, где их подвергают интенсивной очистке преимущественно в искусственно созданных условиях.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4176186" name="Объект 2"/>
          <p:cNvSpPr>
            <a:spLocks noGrp="1"/>
          </p:cNvSpPr>
          <p:nvPr>
            <p:ph sz="quarter" idx="1"/>
          </p:nvPr>
        </p:nvSpPr>
        <p:spPr bwMode="auto">
          <a:xfrm>
            <a:off x="838199" y="696057"/>
            <a:ext cx="10515600" cy="5480904"/>
          </a:xfrm>
        </p:spPr>
        <p:txBody>
          <a:bodyPr/>
          <a:lstStyle/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2200">
                <a:latin typeface="Times New Roman"/>
                <a:ea typeface="Times New Roman"/>
                <a:cs typeface="Times New Roman"/>
              </a:rPr>
              <a:t>Очищенные сточные воды спускают в ближайшие водоемы. Для сплавной канализации необходимо сооружение в зданиях внутреннего водопровода. Твердые отбросы (мусор) при сплавной канализации вывозят специальным транспортом.</a:t>
            </a:r>
          </a:p>
          <a:p>
            <a:pPr>
              <a:defRPr/>
            </a:pPr>
            <a:r>
              <a:rPr sz="2200">
                <a:latin typeface="Times New Roman"/>
                <a:ea typeface="Times New Roman"/>
                <a:cs typeface="Times New Roman"/>
              </a:rPr>
              <a:t>Расход бытовых сточных вод зависит от числа жителей, пользующихся канализацией, и от нормы водоотведения бытовых вод. Расход производственных сточных вод зависит от количества выпускаемой продукции и нормы водоотведения производственных вод. Нормой водоотведения называется расход бытовых сточных вод в л/сут на одного жителя, пользующегося канализацией, или количество сточных вод в м</a:t>
            </a:r>
            <a:r>
              <a:rPr sz="2200" baseline="30000">
                <a:latin typeface="Times New Roman"/>
                <a:ea typeface="Times New Roman"/>
                <a:cs typeface="Times New Roman"/>
              </a:rPr>
              <a:t>3</a:t>
            </a:r>
            <a:r>
              <a:rPr sz="2200">
                <a:latin typeface="Times New Roman"/>
                <a:ea typeface="Times New Roman"/>
                <a:cs typeface="Times New Roman"/>
              </a:rPr>
              <a:t>на единицу продукции, выпускаемой предприятием. Норма водоотведения равна норме водопотребле</a:t>
            </a:r>
            <a:r>
              <a:rPr sz="1400">
                <a:latin typeface="Times New Roman"/>
                <a:ea typeface="Times New Roman"/>
                <a:cs typeface="Times New Roman"/>
              </a:rPr>
              <a:t>ния.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8634757" name="Объект 2"/>
          <p:cNvSpPr>
            <a:spLocks noGrp="1"/>
          </p:cNvSpPr>
          <p:nvPr>
            <p:ph sz="quarter" idx="1"/>
          </p:nvPr>
        </p:nvSpPr>
        <p:spPr bwMode="auto">
          <a:xfrm>
            <a:off x="838199" y="549519"/>
            <a:ext cx="10515600" cy="5627443"/>
          </a:xfrm>
        </p:spPr>
        <p:txBody>
          <a:bodyPr>
            <a:normAutofit lnSpcReduction="10000"/>
          </a:bodyPr>
          <a:lstStyle/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1800">
                <a:latin typeface="Times New Roman"/>
                <a:ea typeface="Times New Roman"/>
                <a:cs typeface="Times New Roman"/>
              </a:rPr>
              <a:t>В зависимости от того, как отводятся отдельные виды сточных вод – совместно или раздельно, – сплавные системы канализации разделяют на общесплавные, раздельные (полные или неполные) и полураздельные.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1800" b="1" i="1">
                <a:latin typeface="Times New Roman"/>
                <a:ea typeface="Times New Roman"/>
                <a:cs typeface="Times New Roman"/>
              </a:rPr>
              <a:t>Общесплавной</a:t>
            </a:r>
            <a:r>
              <a:rPr sz="1800" i="1">
                <a:latin typeface="Times New Roman"/>
                <a:ea typeface="Times New Roman"/>
                <a:cs typeface="Times New Roman"/>
              </a:rPr>
              <a:t> </a:t>
            </a:r>
            <a:r>
              <a:rPr sz="1800">
                <a:latin typeface="Times New Roman"/>
                <a:ea typeface="Times New Roman"/>
                <a:cs typeface="Times New Roman"/>
              </a:rPr>
              <a:t>называется такая система канализации, при которой все виды сточных вод отводятся к очистным сооружениям или в водоем по единой канализационной сети.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1800" b="1" i="1">
                <a:latin typeface="Times New Roman"/>
                <a:ea typeface="Times New Roman"/>
                <a:cs typeface="Times New Roman"/>
              </a:rPr>
              <a:t>Раздельной</a:t>
            </a:r>
            <a:r>
              <a:rPr sz="1800" i="1">
                <a:latin typeface="Times New Roman"/>
                <a:ea typeface="Times New Roman"/>
                <a:cs typeface="Times New Roman"/>
              </a:rPr>
              <a:t> </a:t>
            </a:r>
            <a:r>
              <a:rPr sz="1800">
                <a:latin typeface="Times New Roman"/>
                <a:ea typeface="Times New Roman"/>
                <a:cs typeface="Times New Roman"/>
              </a:rPr>
              <a:t>называется система канализации, у ко­торой отдельные виды сточных вод, содержащих загрязнения различного характера, отводятся по самостоятельным канализационным сетям. При полной раздельной системе канализации устраивается не менее двух сетей: бытовой (для отвода бытовых сточных вод) и дождевой. Производственные сточные воды, загрязнения которых аналогичны загрязнениям бытовых сточных вод, сплавляются по бытовой сети. Если характер загрязнений производственных сточных вод таков, что совместная очистка их с бытовыми сточными водами невозможна, они отводятся по самостоятельным сетям.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defRPr/>
            </a:pPr>
            <a:r>
              <a:rPr sz="1800" b="1" i="1">
                <a:latin typeface="Times New Roman"/>
                <a:ea typeface="Times New Roman"/>
                <a:cs typeface="Times New Roman"/>
              </a:rPr>
              <a:t>Неполная раздельная система канализации</a:t>
            </a:r>
            <a:r>
              <a:rPr sz="1800" i="1">
                <a:latin typeface="Times New Roman"/>
                <a:ea typeface="Times New Roman"/>
                <a:cs typeface="Times New Roman"/>
              </a:rPr>
              <a:t> </a:t>
            </a:r>
            <a:r>
              <a:rPr sz="1800">
                <a:latin typeface="Times New Roman"/>
                <a:ea typeface="Times New Roman"/>
                <a:cs typeface="Times New Roman"/>
              </a:rPr>
              <a:t>является промежуточной стадией строительства полной раздельной системы канализации. В этом случае дождевая сеть не устраивается. Атмосферные сточные воды стекают в водоемы по лоткам, кюветам и канавам.</a:t>
            </a:r>
          </a:p>
          <a:p>
            <a:pPr>
              <a:defRPr/>
            </a:pPr>
            <a:r>
              <a:rPr sz="1800" b="1" i="1">
                <a:latin typeface="Times New Roman"/>
                <a:ea typeface="Times New Roman"/>
                <a:cs typeface="Times New Roman"/>
              </a:rPr>
              <a:t>Полураздельной</a:t>
            </a:r>
            <a:r>
              <a:rPr sz="1800" i="1">
                <a:latin typeface="Times New Roman"/>
                <a:ea typeface="Times New Roman"/>
                <a:cs typeface="Times New Roman"/>
              </a:rPr>
              <a:t> </a:t>
            </a:r>
            <a:r>
              <a:rPr sz="1800">
                <a:latin typeface="Times New Roman"/>
                <a:ea typeface="Times New Roman"/>
                <a:cs typeface="Times New Roman"/>
              </a:rPr>
              <a:t>называется такая система канализации, у которой в местах пересечения самостоятельных канализационных сетей для отвода различных видов сточных вод имеются водосборные камеры, позволяющие перепускать наиболее загрязненные дождевые воды при малых расходах в бытовую сеть и отводить их по единому коллектору на очистные сооружения, а при ливнях сбрасывать сравнительно чистые дождевые воды непосредственно в водоем.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250806653" name="Рисунок 1250806652"/>
          <p:cNvPicPr>
            <a:picLocks noChangeAspect="1"/>
          </p:cNvPicPr>
          <p:nvPr/>
        </p:nvPicPr>
        <p:blipFill>
          <a:blip r:embed="rId2" cstate="print"/>
          <a:stretch/>
        </p:blipFill>
        <p:spPr bwMode="auto">
          <a:xfrm>
            <a:off x="2270306" y="183173"/>
            <a:ext cx="6249116" cy="4788724"/>
          </a:xfrm>
          <a:prstGeom prst="rect">
            <a:avLst/>
          </a:prstGeom>
        </p:spPr>
      </p:pic>
      <p:sp>
        <p:nvSpPr>
          <p:cNvPr id="806072617" name="TextBox 806072616"/>
          <p:cNvSpPr txBox="1"/>
          <p:nvPr/>
        </p:nvSpPr>
        <p:spPr bwMode="auto">
          <a:xfrm>
            <a:off x="954374" y="5166396"/>
            <a:ext cx="10605864" cy="914435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marL="0" marR="0" indent="0" algn="l">
              <a:spcBef>
                <a:spcPts val="0"/>
              </a:spcBef>
              <a:spcAft>
                <a:spcPts val="0"/>
              </a:spcAft>
              <a:defRPr/>
            </a:pPr>
            <a:r>
              <a:rPr sz="1800" b="1" i="1">
                <a:latin typeface="Times New Roman"/>
                <a:ea typeface="Times New Roman"/>
                <a:cs typeface="Times New Roman"/>
              </a:rPr>
              <a:t>Рис. .1. схема раздельной системы канализации с местными очистными сооружениями.</a:t>
            </a:r>
            <a:endParaRPr sz="1800">
              <a:latin typeface="Times New Roman"/>
              <a:ea typeface="Times New Roman"/>
              <a:cs typeface="Times New Roman"/>
            </a:endParaRPr>
          </a:p>
          <a:p>
            <a:pPr algn="l">
              <a:defRPr/>
            </a:pPr>
            <a:r>
              <a:rPr sz="1800" i="1">
                <a:latin typeface="Times New Roman"/>
                <a:ea typeface="Times New Roman"/>
                <a:cs typeface="Times New Roman"/>
              </a:rPr>
              <a:t>1 – атмосферные сточные воды; 2 – бытовые сточные воды; 3 – производственные сточные воды; 4 – дождевая сеть; 5 – сеть условно чистых вод; 6 –бытовая и производственная сеть; А, Б, В – сеть.</a:t>
            </a:r>
            <a:endParaRPr sz="1800"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90219957" name="Рисунок 190219956"/>
          <p:cNvPicPr>
            <a:picLocks noChangeAspect="1"/>
          </p:cNvPicPr>
          <p:nvPr/>
        </p:nvPicPr>
        <p:blipFill>
          <a:blip r:embed="rId2" cstate="print"/>
          <a:stretch/>
        </p:blipFill>
        <p:spPr bwMode="auto">
          <a:xfrm>
            <a:off x="496442" y="1263894"/>
            <a:ext cx="10587403" cy="3663461"/>
          </a:xfrm>
          <a:prstGeom prst="rect">
            <a:avLst/>
          </a:prstGeom>
        </p:spPr>
      </p:pic>
      <p:sp>
        <p:nvSpPr>
          <p:cNvPr id="961920152" name="TextBox 961920151"/>
          <p:cNvSpPr txBox="1"/>
          <p:nvPr/>
        </p:nvSpPr>
        <p:spPr bwMode="auto">
          <a:xfrm>
            <a:off x="661298" y="512884"/>
            <a:ext cx="11301994" cy="822996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marL="0" marR="0" indent="0" algn="l">
              <a:spcBef>
                <a:spcPts val="0"/>
              </a:spcBef>
              <a:spcAft>
                <a:spcPts val="0"/>
              </a:spcAft>
              <a:defRPr/>
            </a:pPr>
            <a:r>
              <a:rPr sz="1400">
                <a:latin typeface="Times New Roman"/>
                <a:ea typeface="Times New Roman"/>
                <a:cs typeface="Times New Roman"/>
              </a:rPr>
              <a:t>Р</a:t>
            </a:r>
            <a:r>
              <a:rPr sz="1600">
                <a:latin typeface="Times New Roman"/>
                <a:ea typeface="Times New Roman"/>
                <a:cs typeface="Times New Roman"/>
              </a:rPr>
              <a:t>аздельная очистка сточных вод обусловлена разными методами их очистки (рис. 2).</a:t>
            </a: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defRPr/>
            </a:pPr>
            <a:endParaRPr sz="1600">
              <a:latin typeface="Times New Roman"/>
              <a:ea typeface="Times New Roman"/>
              <a:cs typeface="Times New Roman"/>
            </a:endParaRP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defRPr/>
            </a:pPr>
            <a:endParaRPr sz="160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547836636" name="TextBox 1547836635"/>
          <p:cNvSpPr txBox="1"/>
          <p:nvPr/>
        </p:nvSpPr>
        <p:spPr bwMode="auto">
          <a:xfrm>
            <a:off x="661298" y="5092211"/>
            <a:ext cx="11668304" cy="1310675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marL="0" marR="0" indent="0" algn="l">
              <a:spcBef>
                <a:spcPts val="0"/>
              </a:spcBef>
              <a:spcAft>
                <a:spcPts val="0"/>
              </a:spcAft>
              <a:defRPr/>
            </a:pPr>
            <a:r>
              <a:rPr sz="1600" b="1">
                <a:latin typeface="Times New Roman"/>
                <a:ea typeface="Times New Roman"/>
                <a:cs typeface="Times New Roman"/>
              </a:rPr>
              <a:t>Рис 2. Схема полной раздельной системы канализации с использованием производственных сточных вод для оборотного водоснабжения</a:t>
            </a:r>
            <a:endParaRPr sz="1600">
              <a:latin typeface="Times New Roman"/>
              <a:ea typeface="Times New Roman"/>
              <a:cs typeface="Times New Roman"/>
            </a:endParaRPr>
          </a:p>
          <a:p>
            <a:pPr algn="l">
              <a:defRPr/>
            </a:pPr>
            <a:r>
              <a:rPr sz="1600" i="1">
                <a:latin typeface="Times New Roman"/>
                <a:ea typeface="Times New Roman"/>
                <a:cs typeface="Times New Roman"/>
              </a:rPr>
              <a:t>1 – атмосферные сточные воды; 2 – бытовые сточные воды; 3 – производственные сточные воды; 4 – сеть производственных сточных вод, используемых для оборотного водоснабжения; 5 – сеть загрязненных производственных вод; 6 – бытовая сеть; 7 – дождевая сеть; НС – насосная станция; МОС – местные очистные или охладительные сооружения.</a:t>
            </a:r>
            <a:endParaRPr sz="1600"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62938201" name="Объект 2"/>
          <p:cNvSpPr>
            <a:spLocks noGrp="1"/>
          </p:cNvSpPr>
          <p:nvPr>
            <p:ph sz="quarter" idx="1"/>
          </p:nvPr>
        </p:nvSpPr>
        <p:spPr bwMode="auto">
          <a:xfrm>
            <a:off x="838199" y="1080721"/>
            <a:ext cx="10515600" cy="5096241"/>
          </a:xfrm>
        </p:spPr>
        <p:txBody>
          <a:bodyPr/>
          <a:lstStyle/>
          <a:p>
            <a:pPr>
              <a:defRPr/>
            </a:pPr>
            <a:r>
              <a:rPr sz="2600" b="1">
                <a:latin typeface="Times New Roman"/>
                <a:ea typeface="Times New Roman"/>
                <a:cs typeface="Times New Roman"/>
              </a:rPr>
              <a:t>Схема канализации</a:t>
            </a:r>
            <a:r>
              <a:rPr sz="2600">
                <a:latin typeface="Times New Roman"/>
                <a:ea typeface="Times New Roman"/>
                <a:cs typeface="Times New Roman"/>
              </a:rPr>
              <a:t> состоит из следующих основных элементов: внутренних канализационных устройств зданий, наружной внутриквартальной (дворовой) канализационной сети, наружной уличной канализационной сети, насосных станций и напорных трубопроводов, очистных сооружений и устройств для выпуска очищенных сточных вод в водоем.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1315</Words>
  <Application>Microsoft Office PowerPoint</Application>
  <DocSecurity>0</DocSecurity>
  <PresentationFormat>Произвольный</PresentationFormat>
  <Paragraphs>83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Эркер</vt:lpstr>
      <vt:lpstr>Классификация сточных вод и систем канализации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Классификация сточных вод и систем канализации</dc:title>
  <dc:subject/>
  <dc:creator/>
  <cp:keywords/>
  <dc:description/>
  <cp:lastModifiedBy>avanesyan</cp:lastModifiedBy>
  <cp:revision>7</cp:revision>
  <dcterms:created xsi:type="dcterms:W3CDTF">2012-12-03T06:56:55Z</dcterms:created>
  <dcterms:modified xsi:type="dcterms:W3CDTF">2022-12-09T06:40:38Z</dcterms:modified>
  <cp:category/>
  <dc:identifier/>
  <cp:contentStatus/>
  <dc:language/>
  <cp:version/>
</cp:coreProperties>
</file>