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6" r:id="rId2"/>
    <p:sldId id="287" r:id="rId3"/>
    <p:sldId id="261" r:id="rId4"/>
    <p:sldId id="286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3" r:id="rId14"/>
    <p:sldId id="275" r:id="rId15"/>
    <p:sldId id="276" r:id="rId16"/>
    <p:sldId id="283" r:id="rId17"/>
    <p:sldId id="284" r:id="rId18"/>
    <p:sldId id="278" r:id="rId19"/>
    <p:sldId id="279" r:id="rId20"/>
    <p:sldId id="280" r:id="rId21"/>
    <p:sldId id="281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399A7E-C196-4E51-BF76-73738DB0E994}" v="18" dt="2022-11-29T21:02:50.4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34CE58-910B-4A17-B690-4F3FA75063BB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37526B-F348-4334-A616-BC8F76F05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574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290C-22BD-4ADD-8CAE-052D7D29032D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D2301-8804-4F3D-BC60-86A2CD3C003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290C-22BD-4ADD-8CAE-052D7D29032D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D2301-8804-4F3D-BC60-86A2CD3C00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290C-22BD-4ADD-8CAE-052D7D29032D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D2301-8804-4F3D-BC60-86A2CD3C00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290C-22BD-4ADD-8CAE-052D7D29032D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D2301-8804-4F3D-BC60-86A2CD3C00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290C-22BD-4ADD-8CAE-052D7D29032D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D2301-8804-4F3D-BC60-86A2CD3C003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290C-22BD-4ADD-8CAE-052D7D29032D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D2301-8804-4F3D-BC60-86A2CD3C00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290C-22BD-4ADD-8CAE-052D7D29032D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D2301-8804-4F3D-BC60-86A2CD3C00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290C-22BD-4ADD-8CAE-052D7D29032D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7D2301-8804-4F3D-BC60-86A2CD3C003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290C-22BD-4ADD-8CAE-052D7D29032D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D2301-8804-4F3D-BC60-86A2CD3C00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290C-22BD-4ADD-8CAE-052D7D29032D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E17D2301-8804-4F3D-BC60-86A2CD3C00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4BA8290C-22BD-4ADD-8CAE-052D7D29032D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D2301-8804-4F3D-BC60-86A2CD3C00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BA8290C-22BD-4ADD-8CAE-052D7D29032D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17D2301-8804-4F3D-BC60-86A2CD3C0038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692696"/>
            <a:ext cx="6480048" cy="230124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Инвестиционная политика предприятия в современных условиях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4365104"/>
            <a:ext cx="6480048" cy="1752600"/>
          </a:xfrm>
        </p:spPr>
        <p:txBody>
          <a:bodyPr vert="horz" lIns="91440" tIns="0" rIns="45720" bIns="0" anchor="b">
            <a:normAutofit/>
          </a:bodyPr>
          <a:lstStyle/>
          <a:p>
            <a:r>
              <a:rPr lang="ru-RU" dirty="0">
                <a:cs typeface="Arial"/>
              </a:rPr>
              <a:t>Преподаватель</a:t>
            </a:r>
          </a:p>
          <a:p>
            <a:r>
              <a:rPr lang="ru-RU">
                <a:cs typeface="Arial"/>
              </a:rPr>
              <a:t>Романюк И.И.</a:t>
            </a:r>
            <a:endParaRPr lang="ru-RU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65793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</p:spPr>
        <p:txBody>
          <a:bodyPr>
            <a:noAutofit/>
          </a:bodyPr>
          <a:lstStyle/>
          <a:p>
            <a:r>
              <a:rPr lang="ru-RU" sz="3600" dirty="0"/>
              <a:t>Основные этапы в формировании инвестиционной политики предприятия </a:t>
            </a:r>
            <a:r>
              <a:rPr lang="en-US" sz="3600" dirty="0"/>
              <a:t>[</a:t>
            </a:r>
            <a:r>
              <a:rPr lang="ru-RU" sz="3600" dirty="0" err="1"/>
              <a:t>Афоничкин</a:t>
            </a:r>
            <a:r>
              <a:rPr lang="ru-RU" sz="3600" dirty="0"/>
              <a:t> А. И</a:t>
            </a:r>
            <a:r>
              <a:rPr lang="en-US" sz="3600" dirty="0"/>
              <a:t>] </a:t>
            </a:r>
            <a:r>
              <a:rPr lang="ru-RU" sz="3600" dirty="0"/>
              <a:t>: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44823"/>
            <a:ext cx="5688632" cy="4619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360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467600" cy="1143000"/>
          </a:xfrm>
        </p:spPr>
        <p:txBody>
          <a:bodyPr/>
          <a:lstStyle/>
          <a:p>
            <a:r>
              <a:rPr lang="ru-RU" dirty="0"/>
              <a:t>Основные проблемы </a:t>
            </a:r>
            <a:r>
              <a:rPr lang="en-US" dirty="0"/>
              <a:t>[</a:t>
            </a:r>
            <a:r>
              <a:rPr lang="ru-RU" dirty="0"/>
              <a:t>8</a:t>
            </a:r>
            <a:r>
              <a:rPr lang="en-US" dirty="0"/>
              <a:t>]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 fontScale="77500" lnSpcReduction="20000"/>
          </a:bodyPr>
          <a:lstStyle/>
          <a:p>
            <a:pPr marL="550926" indent="-514350">
              <a:buFont typeface="+mj-lt"/>
              <a:buAutoNum type="arabicPeriod"/>
            </a:pPr>
            <a:r>
              <a:rPr lang="ru-RU" dirty="0"/>
              <a:t>Неопределенность процедур и процессов принятия решений при чрезмерной замкнутости структурных подразделений на первых руководителей и, как следствие, перегрузка последних;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/>
              <a:t>Низкий уровень инвестиций в производство;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/>
              <a:t>Недостаточный объём финансирования государством инвестиционных процессов;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/>
              <a:t>Высокие процентные ставки по кредитам;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/>
              <a:t>Недостаточный объём кредитов банковской сферы;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/>
              <a:t>Нежелание многих инвесторов вкладывать капитал в предприятия по причине высоких рисков, а также из-за невозможности оценить сам уровень риска;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/>
              <a:t>Недостаток квалифицированных кадров;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/>
              <a:t>Низкий уровень менеджмента.</a:t>
            </a:r>
          </a:p>
        </p:txBody>
      </p:sp>
    </p:spTree>
    <p:extLst>
      <p:ext uri="{BB962C8B-B14F-4D97-AF65-F5344CB8AC3E}">
        <p14:creationId xmlns:p14="http://schemas.microsoft.com/office/powerpoint/2010/main" val="3888069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Пути решения</a:t>
            </a:r>
            <a:r>
              <a:rPr lang="en-US" dirty="0"/>
              <a:t> [</a:t>
            </a:r>
            <a:r>
              <a:rPr lang="ru-RU" dirty="0"/>
              <a:t>9</a:t>
            </a:r>
            <a:r>
              <a:rPr lang="en-US" dirty="0"/>
              <a:t>]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7787208" cy="4569371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концентрация имеющихся ресурсов предприятия для выполнения поставленных инвестиционных задач (финансовых, материально-сырьевых и др.) и рациональное использование привлекаемых ресурсов в качестве инвестиций;</a:t>
            </a:r>
          </a:p>
          <a:p>
            <a:r>
              <a:rPr lang="ru-RU" dirty="0"/>
              <a:t>анализ и совершенствование взаимосвязей и взаимоотношений с внешней средой (прежде всего, с региональными органами управления субъектов РФ);</a:t>
            </a:r>
          </a:p>
          <a:p>
            <a:r>
              <a:rPr lang="ru-RU" dirty="0"/>
              <a:t>внутренняя согласованность и четкая координация всех структурных подразделений предприятия, задействованных в инвестиционном процессе;</a:t>
            </a:r>
          </a:p>
          <a:p>
            <a:r>
              <a:rPr lang="ru-RU" dirty="0"/>
              <a:t>организационное предвидение, обоснованность прогнозов (основной упор при этом должен делаться на прогноз грядущей ситуации в условиях неопределенности и непредсказуемости развития предприятия и его окружения, выработку адекватной стратегии, обеспечивающей его выживаемость и эффективное развитие в будущем) и своевременная реализация инвестиционных предложений.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3579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363272" cy="6552728"/>
          </a:xfrm>
        </p:spPr>
        <p:txBody>
          <a:bodyPr>
            <a:normAutofit fontScale="85000" lnSpcReduction="20000"/>
          </a:bodyPr>
          <a:lstStyle/>
          <a:p>
            <a:pPr marL="36576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ОАО «Газпром нефть» — крупнейшая российская нефтяная компания.</a:t>
            </a:r>
          </a:p>
          <a:p>
            <a:pPr marL="36576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Деятельность компании: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добыча нефти;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нефтепереработка;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реализация нефтепродуктов.</a:t>
            </a:r>
          </a:p>
          <a:p>
            <a:pPr marL="36576" indent="0" algn="just">
              <a:buNone/>
            </a:pP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Выручка организации на конец года составила 824,4 млрд. руб., а чистая прибыль 76,6 млрд. руб.</a:t>
            </a:r>
          </a:p>
          <a:p>
            <a:pPr marL="36576" indent="0" algn="just">
              <a:buNone/>
            </a:pP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В структуру «Газпром нефти» входят более 70 нефтедобывающих, нефтеперерабатывающих и сбытовых предприятий в России, странах ближнего и дальнего зарубежья.</a:t>
            </a:r>
          </a:p>
          <a:p>
            <a:pPr marL="36576" indent="0" algn="just">
              <a:buNone/>
            </a:pP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 Продукция «Газпром нефти» экспортируется в более чем 50 стран мира и реализуется на всей территории РФ и за рубежом через разветвленную сеть собственных сбытовых предприятий. В настоящее время сеть АЗС компании насчитывает почти 1750  станций  в России, странах СНГ и Европы.</a:t>
            </a:r>
          </a:p>
          <a:p>
            <a:pPr marL="36576" indent="0" algn="just">
              <a:buNone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92697"/>
            <a:ext cx="2588869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495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44624"/>
            <a:ext cx="7467600" cy="634082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Бухгалтерский баланс на 31.12.2013 г. ОАО «Газпром нефть», тыс. руб.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8772917"/>
              </p:ext>
            </p:extLst>
          </p:nvPr>
        </p:nvGraphicFramePr>
        <p:xfrm>
          <a:off x="285720" y="819595"/>
          <a:ext cx="8643968" cy="5345706"/>
        </p:xfrm>
        <a:graphic>
          <a:graphicData uri="http://schemas.openxmlformats.org/drawingml/2006/table">
            <a:tbl>
              <a:tblPr firstRow="1" bandRow="1"/>
              <a:tblGrid>
                <a:gridCol w="4109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7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72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079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31 декабря 2013 г.</a:t>
                      </a:r>
                      <a:endParaRPr lang="ru-RU" sz="1400" i="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31 декабря 2012 г.</a:t>
                      </a:r>
                      <a:endParaRPr lang="ru-RU" sz="1400" i="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923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АКТИВ</a:t>
                      </a:r>
                      <a:endParaRPr lang="ru-RU" sz="14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I. </a:t>
                      </a:r>
                      <a:r>
                        <a:rPr lang="ru-RU" sz="1400" b="1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Внеоборотные</a:t>
                      </a:r>
                      <a:r>
                        <a:rPr lang="ru-RU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активы</a:t>
                      </a:r>
                      <a:endParaRPr lang="ru-RU" sz="14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4615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Нематериальные активы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172 256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172 777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615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Результаты исследований и разработок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55 292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33 250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4615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Основные средства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15 876 074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16 065 594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4615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Финансовые вложения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179 778 063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139 383 995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4615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Отложенные налоговые активы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1 504 924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1 387 738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4615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Прочие </a:t>
                      </a:r>
                      <a:r>
                        <a:rPr lang="ru-RU" sz="14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внеоборотные</a:t>
                      </a: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активы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5 194 371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4 602 870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0713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 по разделу </a:t>
                      </a:r>
                      <a:r>
                        <a:rPr lang="en-US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  <a:endParaRPr lang="ru-RU" sz="14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202 580 980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161 646 224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07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II. </a:t>
                      </a:r>
                      <a:r>
                        <a:rPr lang="ru-RU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Оборотные активы</a:t>
                      </a:r>
                      <a:endParaRPr lang="ru-RU" sz="14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07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Запасы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24 459 819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13 240 773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9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НДС по приобретенным ценностям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9 136 629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6 576 815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07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Дебиторская задолженность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476 547 260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382 137 243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232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Финансовые вложения (за исключением денежных эквивалентов)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15 090 736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281 424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Денежные средства и их эквиваленты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11 762 458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6 325 832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07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 по разделу </a:t>
                      </a:r>
                      <a:r>
                        <a:rPr lang="en-US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endParaRPr lang="ru-RU" sz="14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536 996 902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408 562 087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535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БАЛАНС</a:t>
                      </a:r>
                      <a:endParaRPr lang="ru-RU" sz="14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739 577 882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570 208 311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6630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5677568"/>
              </p:ext>
            </p:extLst>
          </p:nvPr>
        </p:nvGraphicFramePr>
        <p:xfrm>
          <a:off x="323528" y="260649"/>
          <a:ext cx="8572500" cy="5930869"/>
        </p:xfrm>
        <a:graphic>
          <a:graphicData uri="http://schemas.openxmlformats.org/drawingml/2006/table">
            <a:tbl>
              <a:tblPr firstRow="1" bandRow="1"/>
              <a:tblGrid>
                <a:gridCol w="285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0297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показателя</a:t>
                      </a:r>
                      <a:endParaRPr lang="ru-RU" sz="14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31 декабря 2013 г.</a:t>
                      </a:r>
                      <a:endParaRPr lang="ru-RU" sz="14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31 декабря 2012 г.</a:t>
                      </a:r>
                      <a:endParaRPr lang="ru-RU" sz="14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570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ПАССИВ</a:t>
                      </a:r>
                      <a:endParaRPr lang="ru-RU" sz="14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  <a:r>
                        <a:rPr lang="ru-RU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Капитал и резервы</a:t>
                      </a:r>
                      <a:endParaRPr lang="ru-RU" sz="14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85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Уставный капитал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7 586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7 586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85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Добавочный капитал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7 807 598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7 807 598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85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Резервный капитал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379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379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570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Нераспределенная прибыль (непокрытый убыток)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280 378 971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224 801 425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153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 по разделу </a:t>
                      </a:r>
                      <a:r>
                        <a:rPr lang="en-US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  <a:endParaRPr lang="ru-RU" sz="14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288 194 534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232 616 988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15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IV. </a:t>
                      </a:r>
                      <a:r>
                        <a:rPr lang="ru-RU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Долгосрочные обязательства</a:t>
                      </a:r>
                      <a:endParaRPr lang="ru-RU" sz="14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Заемные средства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177 261 998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218 352 828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3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Отложенные налоговые обязательства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1 129 311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584 730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15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Оценочные обязательства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1 884 806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1 428 687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15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 по разделу </a:t>
                      </a:r>
                      <a:r>
                        <a:rPr lang="en-US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IV</a:t>
                      </a:r>
                      <a:endParaRPr lang="ru-RU" sz="14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180 276 115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220 366 245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V</a:t>
                      </a:r>
                      <a:r>
                        <a:rPr lang="ru-RU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Краткосрочные обязательства</a:t>
                      </a:r>
                      <a:endParaRPr lang="ru-RU" sz="14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9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Заемные средства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146 697 284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29 245 335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9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Кредиторская задолженность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122 571 366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80 121 471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9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Доходы будущих периодов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145 401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364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9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Оценочные обстоятельства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1 693 182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7 857 908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9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 по разделу </a:t>
                      </a:r>
                      <a:r>
                        <a:rPr lang="en-US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V</a:t>
                      </a:r>
                      <a:endParaRPr lang="ru-RU" sz="14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271 107 233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117 225 078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649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БАЛАНС</a:t>
                      </a:r>
                      <a:endParaRPr lang="ru-RU" sz="14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739 577 882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570 208 311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72779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1396" y="121196"/>
            <a:ext cx="8466459" cy="1143000"/>
          </a:xfrm>
        </p:spPr>
        <p:txBody>
          <a:bodyPr>
            <a:normAutofit/>
          </a:bodyPr>
          <a:lstStyle/>
          <a:p>
            <a:r>
              <a:rPr lang="ru-RU" sz="2400" dirty="0"/>
              <a:t>Отчёт о прибылях и убытках ОАО «Газпром нефть», тыс. руб.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38" y="692696"/>
            <a:ext cx="8364537" cy="574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32583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325438"/>
            <a:ext cx="8650287" cy="6205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06777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21" y="620688"/>
            <a:ext cx="7666169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Анализ показателей ликвидности</a:t>
            </a:r>
            <a:br>
              <a:rPr lang="ru-RU" dirty="0"/>
            </a:br>
            <a:endParaRPr lang="ru-RU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1412776"/>
            <a:ext cx="8583613" cy="443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90146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62" y="0"/>
            <a:ext cx="7859216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Анализ финансовой устойчивости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454925"/>
              </p:ext>
            </p:extLst>
          </p:nvPr>
        </p:nvGraphicFramePr>
        <p:xfrm>
          <a:off x="285720" y="1071548"/>
          <a:ext cx="8643999" cy="5093755"/>
        </p:xfrm>
        <a:graphic>
          <a:graphicData uri="http://schemas.openxmlformats.org/drawingml/2006/table">
            <a:tbl>
              <a:tblPr firstRow="1" bandRow="1"/>
              <a:tblGrid>
                <a:gridCol w="3929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46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02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1875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показателя</a:t>
                      </a:r>
                      <a:endParaRPr lang="ru-RU" sz="200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2013 год</a:t>
                      </a:r>
                      <a:endParaRPr lang="ru-RU" sz="200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2012 год</a:t>
                      </a:r>
                      <a:endParaRPr lang="ru-RU" sz="200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875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Коэффициент финансовой независимости (автономии)</a:t>
                      </a:r>
                      <a:endParaRPr lang="ru-RU" sz="200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0,4</a:t>
                      </a:r>
                      <a:endParaRPr lang="ru-RU" sz="200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0,41</a:t>
                      </a:r>
                      <a:endParaRPr lang="ru-RU" sz="200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875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indent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Коэффициент финансового </a:t>
                      </a:r>
                      <a:r>
                        <a:rPr lang="ru-RU" sz="2000" b="1" dirty="0" err="1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левериджа</a:t>
                      </a:r>
                      <a:endParaRPr lang="ru-RU" sz="200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0,63</a:t>
                      </a:r>
                      <a:endParaRPr lang="ru-RU" sz="200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0,95</a:t>
                      </a:r>
                      <a:endParaRPr lang="ru-RU" sz="200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875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Коэффициент манёвренности  собственного капитала</a:t>
                      </a:r>
                      <a:endParaRPr lang="ru-RU" sz="200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1,16</a:t>
                      </a:r>
                      <a:endParaRPr lang="ru-RU" sz="200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1,06</a:t>
                      </a:r>
                      <a:endParaRPr lang="ru-RU" sz="200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875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Коэффициент обеспеченности процентов к уплате</a:t>
                      </a:r>
                      <a:endParaRPr lang="ru-RU" sz="200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9,7</a:t>
                      </a:r>
                      <a:endParaRPr lang="ru-RU" sz="200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onstant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6,7</a:t>
                      </a:r>
                      <a:endParaRPr lang="ru-RU" sz="200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2504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692696"/>
            <a:ext cx="6480048" cy="2301240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Цель :</a:t>
            </a:r>
            <a:br>
              <a:rPr lang="ru-RU" dirty="0"/>
            </a:br>
            <a:r>
              <a:rPr lang="ru-RU" sz="2000" dirty="0"/>
              <a:t>изучить инвестиционную политику в предприятии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4365104"/>
            <a:ext cx="6480048" cy="1752600"/>
          </a:xfrm>
        </p:spPr>
        <p:txBody>
          <a:bodyPr vert="horz" lIns="91440" tIns="0" rIns="45720" bIns="0" anchor="b">
            <a:normAutofit fontScale="92500" lnSpcReduction="10000"/>
          </a:bodyPr>
          <a:lstStyle/>
          <a:p>
            <a:pPr algn="l"/>
            <a:r>
              <a:rPr lang="ru-RU" dirty="0">
                <a:cs typeface="Arial"/>
              </a:rPr>
              <a:t>Задачи:</a:t>
            </a:r>
          </a:p>
          <a:p>
            <a:pPr marL="457200" indent="-457200" algn="l">
              <a:buAutoNum type="arabicPeriod"/>
            </a:pPr>
            <a:r>
              <a:rPr lang="ru-RU" dirty="0">
                <a:cs typeface="Arial"/>
              </a:rPr>
              <a:t>Дать понятие инвестиций</a:t>
            </a:r>
          </a:p>
          <a:p>
            <a:pPr marL="457200" indent="-457200" algn="l">
              <a:buAutoNum type="arabicPeriod"/>
            </a:pPr>
            <a:r>
              <a:rPr lang="ru-RU" dirty="0">
                <a:cs typeface="Arial"/>
              </a:rPr>
              <a:t>Изучить принципы инвестиционной политики предприятия</a:t>
            </a:r>
          </a:p>
          <a:p>
            <a:pPr marL="457200" indent="-457200" algn="l">
              <a:buAutoNum type="arabicPeriod"/>
            </a:pPr>
            <a:r>
              <a:rPr lang="ru-RU" dirty="0">
                <a:cs typeface="Arial"/>
              </a:rPr>
              <a:t>Рассмотреть основные проблемы и решения проблем</a:t>
            </a:r>
          </a:p>
          <a:p>
            <a:pPr algn="l"/>
            <a:endParaRPr lang="ru-RU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172368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579297" cy="1143000"/>
          </a:xfrm>
        </p:spPr>
        <p:txBody>
          <a:bodyPr>
            <a:noAutofit/>
          </a:bodyPr>
          <a:lstStyle/>
          <a:p>
            <a:r>
              <a:rPr lang="ru-RU" sz="3600" dirty="0"/>
              <a:t>Анализ показателей деловой активности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2" y="1052736"/>
            <a:ext cx="8650287" cy="554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87941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482"/>
            <a:ext cx="8003232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Анализ показателей прибыльности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980728"/>
            <a:ext cx="8650287" cy="516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8835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dirty="0"/>
              <a:t>Подходы к определению термина «инвестиционная политика» 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5935619"/>
              </p:ext>
            </p:extLst>
          </p:nvPr>
        </p:nvGraphicFramePr>
        <p:xfrm>
          <a:off x="179512" y="1268761"/>
          <a:ext cx="8712968" cy="51845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854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27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03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Автор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67" marR="360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Определение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67" marR="3606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04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И.Т. Балабанов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67" marR="360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Инвестиционная политика – составная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часть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финансовой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стратегии предприятия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которая заключается в выборе и реализации 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наиболее рациональных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путей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расширения и обновления 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производственного потенциала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67" marR="3606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31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Б.А. </a:t>
                      </a: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Райзберг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67" marR="360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Инвестиционная политика – это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система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хозяйственных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решений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определяющих объем, структуру и направления инвестиций 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как внутри хозяйствующего объекта (предприятия, фирмы, компании и т.д.), региона, страны, так и за пределами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целью 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развития производства, предпринимательства,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получения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прибыли или других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конечных результатов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67" marR="36067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88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И.А. Бланк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67" marR="360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Инвестиционная политика представляет собой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часть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общей финансовой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стратегии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предприятия, заключающуюся в выборе и реализации 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наиболее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эффективных форм 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реальных и финансовых его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инвестиций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целью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обеспечения высоких темпов его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развития и расширения 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экономического потенциала хозяйственной деятельности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67" marR="36067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017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П.Л. </a:t>
                      </a: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Виленский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67" marR="360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Инвестиции - долгосрочные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вложения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государственного или частного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капитала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 собственной стране или за рубежом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целью получения дохода 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предприятие различных отраслей, предпринимательские проекты, социально-экономические программы, инновационные проекты. Дают отдачу через значительный срок после вложения.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67" marR="36067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884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980728"/>
            <a:ext cx="7344816" cy="4896544"/>
          </a:xfrm>
        </p:spPr>
        <p:txBody>
          <a:bodyPr>
            <a:normAutofit fontScale="92500" lnSpcReduction="10000"/>
          </a:bodyPr>
          <a:lstStyle/>
          <a:p>
            <a:pPr marL="36576" indent="0"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Инвестиционная политика предприятия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— это форма реализации инвестиционной стратегии предприятия, ориентированная на достижение долгосрочных целей инвестиционной деятельности в разрезе основных её направлений на отдельных этапах её осуществления, и определяющая выбор и способы реализации наиболее рациональных путей обновления и расширения производственного, научно-технического и финансового потенциала предприятия.</a:t>
            </a:r>
          </a:p>
        </p:txBody>
      </p:sp>
    </p:spTree>
    <p:extLst>
      <p:ext uri="{BB962C8B-B14F-4D97-AF65-F5344CB8AC3E}">
        <p14:creationId xmlns:p14="http://schemas.microsoft.com/office/powerpoint/2010/main" val="2545322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40960" cy="1143000"/>
          </a:xfrm>
        </p:spPr>
        <p:txBody>
          <a:bodyPr>
            <a:noAutofit/>
          </a:bodyPr>
          <a:lstStyle/>
          <a:p>
            <a:r>
              <a:rPr lang="ru-RU" sz="3400" dirty="0"/>
              <a:t>Виды инвестиционной политики предприятия </a:t>
            </a:r>
            <a:r>
              <a:rPr lang="en-US" sz="3400" dirty="0"/>
              <a:t>[</a:t>
            </a:r>
            <a:r>
              <a:rPr lang="ru-RU" sz="3400" dirty="0"/>
              <a:t>Лахметкина Н.И.; Шохин Е.И.</a:t>
            </a:r>
            <a:r>
              <a:rPr lang="en-US" sz="3400" dirty="0"/>
              <a:t>] </a:t>
            </a:r>
            <a:r>
              <a:rPr lang="ru-RU" sz="3400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700808"/>
            <a:ext cx="7632848" cy="4597971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повышение эффективности производства;</a:t>
            </a:r>
          </a:p>
          <a:p>
            <a:r>
              <a:rPr lang="ru-RU" dirty="0"/>
              <a:t>модернизацию технологического оборудования и технологических процессов;</a:t>
            </a:r>
          </a:p>
          <a:p>
            <a:r>
              <a:rPr lang="ru-RU" dirty="0"/>
              <a:t>создание новых предприятий (производств);</a:t>
            </a:r>
          </a:p>
          <a:p>
            <a:r>
              <a:rPr lang="ru-RU" dirty="0"/>
              <a:t>внедрение принципиально нового оборудования и вход на новые рынки сбыта.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1286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 К принципам разработки инвестиционной политики Бланк И. А. относит: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003232" cy="3960440"/>
          </a:xfrm>
        </p:spPr>
        <p:txBody>
          <a:bodyPr>
            <a:normAutofit/>
          </a:bodyPr>
          <a:lstStyle/>
          <a:p>
            <a:pPr marL="550926" indent="-514350" algn="just">
              <a:buFont typeface="+mj-lt"/>
              <a:buAutoNum type="arabicPeriod"/>
            </a:pPr>
            <a:r>
              <a:rPr lang="ru-RU" sz="4000" dirty="0"/>
              <a:t>Правовой принцип;</a:t>
            </a:r>
          </a:p>
          <a:p>
            <a:pPr marL="550926" indent="-514350" algn="just">
              <a:buFont typeface="+mj-lt"/>
              <a:buAutoNum type="arabicPeriod"/>
            </a:pPr>
            <a:r>
              <a:rPr lang="ru-RU" sz="4000" dirty="0"/>
              <a:t>Принцип независимости и самостоятельности;</a:t>
            </a:r>
          </a:p>
          <a:p>
            <a:pPr marL="550926" indent="-514350" algn="just">
              <a:buFont typeface="+mj-lt"/>
              <a:buAutoNum type="arabicPeriod"/>
            </a:pPr>
            <a:r>
              <a:rPr lang="ru-RU" sz="4000" dirty="0"/>
              <a:t>Принцип системного подхода;</a:t>
            </a:r>
          </a:p>
          <a:p>
            <a:pPr marL="550926" indent="-514350" algn="just">
              <a:buFont typeface="+mj-lt"/>
              <a:buAutoNum type="arabicPeriod"/>
            </a:pPr>
            <a:r>
              <a:rPr lang="ru-RU" sz="4000" dirty="0"/>
              <a:t>Принцип эффективности.</a:t>
            </a:r>
          </a:p>
          <a:p>
            <a:pPr marL="550926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5722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К принципы разработки инвестиционной политики  Балашов А.П. относит: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5040560"/>
          </a:xfrm>
        </p:spPr>
        <p:txBody>
          <a:bodyPr>
            <a:noAutofit/>
          </a:bodyPr>
          <a:lstStyle/>
          <a:p>
            <a:r>
              <a:rPr lang="ru-RU" sz="1800" dirty="0"/>
              <a:t>совместимости;</a:t>
            </a:r>
          </a:p>
          <a:p>
            <a:r>
              <a:rPr lang="ru-RU" sz="1800" dirty="0"/>
              <a:t>приемлемости;</a:t>
            </a:r>
          </a:p>
          <a:p>
            <a:r>
              <a:rPr lang="ru-RU" sz="1800" dirty="0"/>
              <a:t>гибкость организационной структуры системы управления инвестициями;</a:t>
            </a:r>
          </a:p>
          <a:p>
            <a:r>
              <a:rPr lang="ru-RU" sz="1800" dirty="0"/>
              <a:t>приспособляемость (адаптивность) структуры управления инвестиционной деятельностью к внешним и внутренним изменениям;</a:t>
            </a:r>
          </a:p>
          <a:p>
            <a:r>
              <a:rPr lang="ru-RU" sz="1800" dirty="0"/>
              <a:t>комплексность;</a:t>
            </a:r>
          </a:p>
          <a:p>
            <a:r>
              <a:rPr lang="ru-RU" sz="1800" dirty="0"/>
              <a:t>концентрацию источников финансирования инвестиционной деятельности на приоритетных направлениях развития и поддержание оптимальной структуры между ними;</a:t>
            </a:r>
          </a:p>
          <a:p>
            <a:r>
              <a:rPr lang="ru-RU" sz="1800" dirty="0"/>
              <a:t>партнерства между горизонтальными и вертикальными уровнями управления;</a:t>
            </a:r>
          </a:p>
          <a:p>
            <a:r>
              <a:rPr lang="ru-RU" sz="1800" dirty="0"/>
              <a:t>дополнительности;</a:t>
            </a:r>
          </a:p>
          <a:p>
            <a:r>
              <a:rPr lang="ru-RU" sz="1800" dirty="0"/>
              <a:t>соподчиненности;</a:t>
            </a:r>
          </a:p>
          <a:p>
            <a:r>
              <a:rPr lang="ru-RU" sz="1800" dirty="0"/>
              <a:t>правовой стабильности;</a:t>
            </a:r>
          </a:p>
          <a:p>
            <a:r>
              <a:rPr lang="ru-RU" sz="1800" dirty="0"/>
              <a:t>результативности инвестиционной политики;</a:t>
            </a:r>
          </a:p>
          <a:p>
            <a:r>
              <a:rPr lang="ru-RU" sz="1800" dirty="0"/>
              <a:t>эффективности.</a:t>
            </a:r>
          </a:p>
        </p:txBody>
      </p:sp>
    </p:spTree>
    <p:extLst>
      <p:ext uri="{BB962C8B-B14F-4D97-AF65-F5344CB8AC3E}">
        <p14:creationId xmlns:p14="http://schemas.microsoft.com/office/powerpoint/2010/main" val="3853906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467600" cy="1143000"/>
          </a:xfrm>
        </p:spPr>
        <p:txBody>
          <a:bodyPr>
            <a:noAutofit/>
          </a:bodyPr>
          <a:lstStyle/>
          <a:p>
            <a:r>
              <a:rPr lang="ru-RU" sz="3200" dirty="0"/>
              <a:t>Шохин Е. И. выделяет три основных этапа в формирование инвестиционной политики предприятия: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781128"/>
          </a:xfrm>
        </p:spPr>
        <p:txBody>
          <a:bodyPr>
            <a:normAutofit fontScale="92500" lnSpcReduction="10000"/>
          </a:bodyPr>
          <a:lstStyle/>
          <a:p>
            <a:pPr marL="550926" indent="-514350">
              <a:buFont typeface="+mj-lt"/>
              <a:buAutoNum type="arabicPeriod"/>
            </a:pPr>
            <a:r>
              <a:rPr lang="ru-RU" dirty="0"/>
              <a:t>На первом этапе определяют необходимость развития предприятия и экономически выгодные направления этого развития.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/>
              <a:t>На втором этапе осуществляется разработка инвестиционных проектов для реализации выбранных направлений развития предприятия;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/>
              <a:t>На третьем этапе происходит окончательный выбор экономически выгодного инвестиционного проекта, планируемого к реализации.</a:t>
            </a:r>
          </a:p>
          <a:p>
            <a:pPr marL="550926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9506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9108"/>
            <a:ext cx="8147248" cy="1143000"/>
          </a:xfrm>
        </p:spPr>
        <p:txBody>
          <a:bodyPr>
            <a:noAutofit/>
          </a:bodyPr>
          <a:lstStyle/>
          <a:p>
            <a:r>
              <a:rPr lang="ru-RU" sz="2800" dirty="0"/>
              <a:t>Основные этапы в формировании инвестиционной политики предприятия </a:t>
            </a:r>
            <a:r>
              <a:rPr lang="en-US" sz="2800" dirty="0"/>
              <a:t>[</a:t>
            </a:r>
            <a:r>
              <a:rPr lang="ru-RU" sz="2800" dirty="0"/>
              <a:t>Бланк И. А.</a:t>
            </a:r>
            <a:r>
              <a:rPr lang="en-US" sz="2800" dirty="0"/>
              <a:t>]</a:t>
            </a:r>
            <a:r>
              <a:rPr lang="ru-RU" sz="2800" dirty="0"/>
              <a:t> 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24744"/>
            <a:ext cx="8640960" cy="5256584"/>
          </a:xfrm>
        </p:spPr>
        <p:txBody>
          <a:bodyPr>
            <a:noAutofit/>
          </a:bodyPr>
          <a:lstStyle/>
          <a:p>
            <a:pPr marL="550926" indent="-514350">
              <a:buFont typeface="+mj-lt"/>
              <a:buAutoNum type="arabicPeriod"/>
            </a:pPr>
            <a:r>
              <a:rPr lang="ru-RU" sz="1950" dirty="0"/>
              <a:t>Анализ инвестиционной деятельности предприятия в предшествующем периоде</a:t>
            </a:r>
          </a:p>
          <a:p>
            <a:pPr marL="550926" indent="-514350">
              <a:buFont typeface="+mj-lt"/>
              <a:buAutoNum type="arabicPeriod"/>
            </a:pPr>
            <a:r>
              <a:rPr lang="ru-RU" sz="1950" dirty="0"/>
              <a:t>Исследование и учет условий внешней инвестиционной среды и конъюнктуры инвестиционного рынка</a:t>
            </a:r>
          </a:p>
          <a:p>
            <a:pPr marL="550926" indent="-514350">
              <a:buFont typeface="+mj-lt"/>
              <a:buAutoNum type="arabicPeriod"/>
            </a:pPr>
            <a:r>
              <a:rPr lang="ru-RU" sz="1950" dirty="0"/>
              <a:t>Учет стратегических целей развития предприятия, обеспечиваемых его предстоящей инвестиционной деятельностью</a:t>
            </a:r>
          </a:p>
          <a:p>
            <a:pPr marL="550926" indent="-514350">
              <a:buFont typeface="+mj-lt"/>
              <a:buAutoNum type="arabicPeriod"/>
            </a:pPr>
            <a:r>
              <a:rPr lang="ru-RU" sz="1950" dirty="0"/>
              <a:t>Обоснование типа инвестиционной политики предприятия по целям вложения капитала с учетом рисковых предпочтений</a:t>
            </a:r>
          </a:p>
          <a:p>
            <a:pPr marL="550926" indent="-514350">
              <a:buFont typeface="+mj-lt"/>
              <a:buAutoNum type="arabicPeriod"/>
            </a:pPr>
            <a:r>
              <a:rPr lang="ru-RU" sz="1950" dirty="0"/>
              <a:t>Формирование инвестиционной политики предприятия по основным направлениям инвестирования</a:t>
            </a:r>
          </a:p>
          <a:p>
            <a:pPr marL="550926" indent="-514350">
              <a:buFont typeface="+mj-lt"/>
              <a:buAutoNum type="arabicPeriod"/>
            </a:pPr>
            <a:r>
              <a:rPr lang="ru-RU" sz="1950" dirty="0"/>
              <a:t>Формирование инвестиционной политики предприятия в отраслевом разрезе</a:t>
            </a:r>
          </a:p>
          <a:p>
            <a:pPr marL="550926" indent="-514350">
              <a:buFont typeface="+mj-lt"/>
              <a:buAutoNum type="arabicPeriod"/>
            </a:pPr>
            <a:r>
              <a:rPr lang="ru-RU" sz="1950" dirty="0"/>
              <a:t>Формирование инвестиционной политики предприятия в региональном разрезе</a:t>
            </a:r>
          </a:p>
          <a:p>
            <a:pPr marL="550926" indent="-514350">
              <a:buFont typeface="+mj-lt"/>
              <a:buAutoNum type="arabicPeriod"/>
            </a:pPr>
            <a:r>
              <a:rPr lang="ru-RU" sz="1950" dirty="0" err="1"/>
              <a:t>Взаимоувязка</a:t>
            </a:r>
            <a:r>
              <a:rPr lang="ru-RU" sz="1950" dirty="0"/>
              <a:t> основных направлений инвестиционной политики </a:t>
            </a:r>
            <a:r>
              <a:rPr lang="ru-RU" sz="2000" dirty="0"/>
              <a:t>предприятия</a:t>
            </a:r>
          </a:p>
        </p:txBody>
      </p:sp>
    </p:spTree>
    <p:extLst>
      <p:ext uri="{BB962C8B-B14F-4D97-AF65-F5344CB8AC3E}">
        <p14:creationId xmlns:p14="http://schemas.microsoft.com/office/powerpoint/2010/main" val="27833451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609</TotalTime>
  <Words>1318</Words>
  <Application>Microsoft Office PowerPoint</Application>
  <PresentationFormat>Экран (4:3)</PresentationFormat>
  <Paragraphs>217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Franklin Gothic Book</vt:lpstr>
      <vt:lpstr>Times New Roman</vt:lpstr>
      <vt:lpstr>Wingdings 2</vt:lpstr>
      <vt:lpstr>Техническая</vt:lpstr>
      <vt:lpstr>Инвестиционная политика предприятия в современных условиях</vt:lpstr>
      <vt:lpstr>Цель : изучить инвестиционную политику в предприятии</vt:lpstr>
      <vt:lpstr>Подходы к определению термина «инвестиционная политика» </vt:lpstr>
      <vt:lpstr>Презентация PowerPoint</vt:lpstr>
      <vt:lpstr>Виды инвестиционной политики предприятия [Лахметкина Н.И.; Шохин Е.И.] :</vt:lpstr>
      <vt:lpstr> К принципам разработки инвестиционной политики Бланк И. А. относит:</vt:lpstr>
      <vt:lpstr>К принципы разработки инвестиционной политики  Балашов А.П. относит:</vt:lpstr>
      <vt:lpstr>Шохин Е. И. выделяет три основных этапа в формирование инвестиционной политики предприятия: </vt:lpstr>
      <vt:lpstr>Основные этапы в формировании инвестиционной политики предприятия [Бланк И. А.] :</vt:lpstr>
      <vt:lpstr>Основные этапы в формировании инвестиционной политики предприятия [Афоничкин А. И] :</vt:lpstr>
      <vt:lpstr>Основные проблемы [8]:</vt:lpstr>
      <vt:lpstr>Пути решения [9]:</vt:lpstr>
      <vt:lpstr>Презентация PowerPoint</vt:lpstr>
      <vt:lpstr>Бухгалтерский баланс на 31.12.2013 г. ОАО «Газпром нефть», тыс. руб.</vt:lpstr>
      <vt:lpstr>Презентация PowerPoint</vt:lpstr>
      <vt:lpstr>Отчёт о прибылях и убытках ОАО «Газпром нефть», тыс. руб. </vt:lpstr>
      <vt:lpstr>Презентация PowerPoint</vt:lpstr>
      <vt:lpstr>Анализ показателей ликвидности </vt:lpstr>
      <vt:lpstr>Анализ финансовой устойчивости</vt:lpstr>
      <vt:lpstr>Анализ показателей деловой активности</vt:lpstr>
      <vt:lpstr>Анализ показателей прибыльности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Home-pc</dc:creator>
  <cp:lastModifiedBy>Романюк Ирина Ивановна</cp:lastModifiedBy>
  <cp:revision>51</cp:revision>
  <dcterms:created xsi:type="dcterms:W3CDTF">2015-02-23T21:42:19Z</dcterms:created>
  <dcterms:modified xsi:type="dcterms:W3CDTF">2023-04-04T12:37:24Z</dcterms:modified>
</cp:coreProperties>
</file>