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73" r:id="rId15"/>
    <p:sldId id="269" r:id="rId16"/>
    <p:sldId id="270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75" d="100"/>
          <a:sy n="75" d="100"/>
        </p:scale>
        <p:origin x="-1896" y="-9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pPr/>
              <a:t>6/2/2023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74305" y="1435100"/>
            <a:ext cx="8361229" cy="2463800"/>
          </a:xfrm>
        </p:spPr>
        <p:txBody>
          <a:bodyPr/>
          <a:lstStyle/>
          <a:p>
            <a:r>
              <a:rPr lang="ru-RU" sz="3500" dirty="0" smtClean="0"/>
              <a:t/>
            </a:r>
            <a:br>
              <a:rPr lang="ru-RU" sz="3500" dirty="0" smtClean="0"/>
            </a:br>
            <a:r>
              <a:rPr lang="ru-RU" sz="3500" dirty="0" smtClean="0"/>
              <a:t/>
            </a:r>
            <a:br>
              <a:rPr lang="ru-RU" sz="3500" dirty="0" smtClean="0"/>
            </a:br>
            <a:r>
              <a:rPr lang="ru-RU" sz="3500" dirty="0" smtClean="0"/>
              <a:t/>
            </a:r>
            <a:br>
              <a:rPr lang="ru-RU" sz="3500" dirty="0" smtClean="0"/>
            </a:br>
            <a:r>
              <a:rPr lang="ru-RU" sz="3500" dirty="0" smtClean="0"/>
              <a:t/>
            </a:r>
            <a:br>
              <a:rPr lang="ru-RU" sz="3500" dirty="0" smtClean="0"/>
            </a:br>
            <a:r>
              <a:rPr lang="ru-RU" sz="3500" dirty="0" smtClean="0"/>
              <a:t>Юридические </a:t>
            </a:r>
            <a:r>
              <a:rPr lang="ru-RU" sz="3500" dirty="0" smtClean="0"/>
              <a:t>лица как субъекты предпринимательской деятельности</a:t>
            </a:r>
            <a:endParaRPr lang="ru-RU" sz="35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26664" y="4421643"/>
            <a:ext cx="6831673" cy="1086237"/>
          </a:xfrm>
        </p:spPr>
        <p:txBody>
          <a:bodyPr/>
          <a:lstStyle/>
          <a:p>
            <a:pPr algn="l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637638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Правоспособность юридического лица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68142" y="2286000"/>
            <a:ext cx="4604657" cy="358140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Правоспособность юридического лица</a:t>
            </a:r>
            <a:r>
              <a:rPr lang="ru-RU" dirty="0"/>
              <a:t> - </a:t>
            </a:r>
            <a:r>
              <a:rPr lang="ru-RU" b="1" dirty="0"/>
              <a:t>способность иметь гражданские права, соответствующие целям деятельности, предусмотренным в его учредительных документах, и нести связанные с этой деятельностью обязанности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68928" y="2382611"/>
            <a:ext cx="3949375" cy="2711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7191168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Представительства и филиалы юридического лица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466114" y="2808514"/>
            <a:ext cx="4457700" cy="1902279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Представительства и филиалы </a:t>
            </a:r>
            <a:r>
              <a:rPr lang="ru-RU" dirty="0" smtClean="0"/>
              <a:t>- это </a:t>
            </a:r>
            <a:r>
              <a:rPr lang="ru-RU" b="1" dirty="0"/>
              <a:t>обособленные подразделения, расположенные вне места нахождения самого юридического лица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71600" y="2424792"/>
            <a:ext cx="4800601" cy="3600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887709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Лицензирование юридического лица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92636" y="2286000"/>
            <a:ext cx="4580164" cy="3581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 smtClean="0"/>
              <a:t>На </a:t>
            </a:r>
            <a:r>
              <a:rPr lang="ru-RU" i="1" dirty="0"/>
              <a:t>некоторые виды деятельности требуется специальное разрешение</a:t>
            </a:r>
            <a:r>
              <a:rPr lang="ru-RU" dirty="0"/>
              <a:t> (лицензия). Порядок </a:t>
            </a:r>
            <a:r>
              <a:rPr lang="ru-RU" dirty="0">
                <a:solidFill>
                  <a:srgbClr val="FF0000"/>
                </a:solidFill>
              </a:rPr>
              <a:t>лицензирования</a:t>
            </a:r>
            <a:r>
              <a:rPr lang="ru-RU" dirty="0"/>
              <a:t> установлен Федеральным законом от 04.05.2011 № 99-ФЗ "О лицензировании отдельных видов деятельности" (далее – Закон о лицензировании) и постановлением Правительства РФ от 21.11.2011 № 957 "Об организации лицензирования отдельных видов деятельности".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29996" y="2171700"/>
            <a:ext cx="4955925" cy="3494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3593238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Реорганизация юридического лица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27371" y="2286000"/>
            <a:ext cx="4245429" cy="358140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Реорганизация</a:t>
            </a:r>
            <a:r>
              <a:rPr lang="ru-RU" dirty="0"/>
              <a:t> —  прекращение деятельности организации, при котором осуществляется переход прав и обязанностей к другим лицам, т.е. правопреемство.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82510" y="2171700"/>
            <a:ext cx="4317081" cy="34392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955254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73012068"/>
              </p:ext>
            </p:extLst>
          </p:nvPr>
        </p:nvGraphicFramePr>
        <p:xfrm>
          <a:off x="1459593" y="15421"/>
          <a:ext cx="9373506" cy="68425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24502">
                  <a:extLst>
                    <a:ext uri="{9D8B030D-6E8A-4147-A177-3AD203B41FA5}">
                      <a16:colId xmlns:a16="http://schemas.microsoft.com/office/drawing/2014/main" xmlns="" val="2291067549"/>
                    </a:ext>
                  </a:extLst>
                </a:gridCol>
                <a:gridCol w="3124502">
                  <a:extLst>
                    <a:ext uri="{9D8B030D-6E8A-4147-A177-3AD203B41FA5}">
                      <a16:colId xmlns:a16="http://schemas.microsoft.com/office/drawing/2014/main" xmlns="" val="3895064377"/>
                    </a:ext>
                  </a:extLst>
                </a:gridCol>
                <a:gridCol w="3124502">
                  <a:extLst>
                    <a:ext uri="{9D8B030D-6E8A-4147-A177-3AD203B41FA5}">
                      <a16:colId xmlns:a16="http://schemas.microsoft.com/office/drawing/2014/main" xmlns="" val="246228948"/>
                    </a:ext>
                  </a:extLst>
                </a:gridCol>
              </a:tblGrid>
              <a:tr h="38061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Способ реорганизации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" marR="5699" marT="5699" marB="56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Определение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" marR="5699" marT="5699" marB="56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Графическая</a:t>
                      </a:r>
                      <a:br>
                        <a:rPr lang="ru-RU" sz="1100">
                          <a:effectLst/>
                        </a:rPr>
                      </a:br>
                      <a:r>
                        <a:rPr lang="ru-RU" sz="1100">
                          <a:effectLst/>
                        </a:rPr>
                        <a:t>расшифровка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" marR="5699" marT="5699" marB="5699" anchor="ctr"/>
                </a:tc>
                <a:extLst>
                  <a:ext uri="{0D108BD9-81ED-4DB2-BD59-A6C34878D82A}">
                    <a16:rowId xmlns:a16="http://schemas.microsoft.com/office/drawing/2014/main" xmlns="" val="3857528957"/>
                  </a:ext>
                </a:extLst>
              </a:tr>
              <a:tr h="95047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Слияние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" marR="5699" marT="5699" marB="56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Объединение двух и более юридических лиц в единое новое юридическое лицо. Самостоятельное существование сливающихся организаций прекращается.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" marR="5699" marT="5699" marB="56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 + В = С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" marR="5699" marT="5699" marB="5699" anchor="ctr"/>
                </a:tc>
                <a:extLst>
                  <a:ext uri="{0D108BD9-81ED-4DB2-BD59-A6C34878D82A}">
                    <a16:rowId xmlns:a16="http://schemas.microsoft.com/office/drawing/2014/main" xmlns="" val="4016878226"/>
                  </a:ext>
                </a:extLst>
              </a:tr>
              <a:tr h="209019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Присоединение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" marR="5699" marT="5699" marB="56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Одно и более </a:t>
                      </a:r>
                      <a:r>
                        <a:rPr lang="ru-RU" sz="1100" dirty="0" err="1">
                          <a:effectLst/>
                        </a:rPr>
                        <a:t>юрлиц</a:t>
                      </a:r>
                      <a:r>
                        <a:rPr lang="ru-RU" sz="1100" dirty="0">
                          <a:effectLst/>
                        </a:rPr>
                        <a:t> присоединяются к другому, уже существующему юридическому лицу. При этом присоединяемое юридическое лицо прекращает свою деятельность, все его права и обязанности переходят к юридическому лицу, к которому происходит присоединение. Присоединение подразумевает передачу активов и обязательств от одного к другому.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" marR="5699" marT="5699" marB="56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А + В = 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" marR="5699" marT="5699" marB="5699" anchor="ctr"/>
                </a:tc>
                <a:extLst>
                  <a:ext uri="{0D108BD9-81ED-4DB2-BD59-A6C34878D82A}">
                    <a16:rowId xmlns:a16="http://schemas.microsoft.com/office/drawing/2014/main" xmlns="" val="2739813635"/>
                  </a:ext>
                </a:extLst>
              </a:tr>
              <a:tr h="15203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Разделение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" marR="5699" marT="5699" marB="56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Одно юридическое лицо прекращает свое существование посредством разделения на два и более новых </a:t>
                      </a:r>
                      <a:r>
                        <a:rPr lang="ru-RU" sz="1100" dirty="0" err="1">
                          <a:effectLst/>
                        </a:rPr>
                        <a:t>юрлица</a:t>
                      </a:r>
                      <a:r>
                        <a:rPr lang="ru-RU" sz="1100" dirty="0">
                          <a:effectLst/>
                        </a:rPr>
                        <a:t>. При разделении ранее существовавшее юридическое лицо прекращает свою деятельность, а его права и обязанности переходят к вновь создаваемым юридическим лицам.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" marR="5699" marT="5699" marB="56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 = В + С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" marR="5699" marT="5699" marB="5699" anchor="ctr"/>
                </a:tc>
                <a:extLst>
                  <a:ext uri="{0D108BD9-81ED-4DB2-BD59-A6C34878D82A}">
                    <a16:rowId xmlns:a16="http://schemas.microsoft.com/office/drawing/2014/main" xmlns="" val="1043526864"/>
                  </a:ext>
                </a:extLst>
              </a:tr>
              <a:tr h="13303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Выделение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" marR="5699" marT="5699" marB="56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Одно образование новых самостоятельных юридических лиц, при этом реорганизуемое юридическое лицо продолжает функционировать, а часть его прав и обязанностей переходит ко вновь образованным юридическим лицам.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" marR="5699" marT="5699" marB="56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 = А + 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" marR="5699" marT="5699" marB="5699" anchor="ctr"/>
                </a:tc>
                <a:extLst>
                  <a:ext uri="{0D108BD9-81ED-4DB2-BD59-A6C34878D82A}">
                    <a16:rowId xmlns:a16="http://schemas.microsoft.com/office/drawing/2014/main" xmlns="" val="2375662805"/>
                  </a:ext>
                </a:extLst>
              </a:tr>
              <a:tr h="5705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Преобразование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" marR="5699" marT="5699" marB="56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Прекращение юридического лица и возникновение на его основе нового юридического лица.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" marR="5699" marT="5699" marB="5699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А = В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99" marR="5699" marT="5699" marB="5699" anchor="ctr"/>
                </a:tc>
                <a:extLst>
                  <a:ext uri="{0D108BD9-81ED-4DB2-BD59-A6C34878D82A}">
                    <a16:rowId xmlns:a16="http://schemas.microsoft.com/office/drawing/2014/main" xmlns="" val="31537028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6357424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Ликвидация юридического лица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88579" y="2286000"/>
            <a:ext cx="4384220" cy="358140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Ликвидация юридического лица </a:t>
            </a:r>
            <a:r>
              <a:rPr lang="ru-RU" dirty="0"/>
              <a:t>— это прекращение его деятельности, при котором не происходит передачи прав и обязанностей другим </a:t>
            </a:r>
            <a:r>
              <a:rPr lang="ru-RU" dirty="0" err="1"/>
              <a:t>юрлицам</a:t>
            </a:r>
            <a:r>
              <a:rPr lang="ru-RU" dirty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492093" y="1870743"/>
            <a:ext cx="4614545" cy="3460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524920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Банкротство юридического лица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59978" y="2286000"/>
            <a:ext cx="4612821" cy="35814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Банкротство юридического лица – это неспособность компании исполнять обязательства по возврату средств кредиторам, выдавать зарплату сотрудникам, платить налоги и т. д. Иными словами – финансовая несостоятельность организации.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76011" y="2403445"/>
            <a:ext cx="4326530" cy="2764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325046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14300"/>
            <a:ext cx="9601200" cy="1485900"/>
          </a:xfrm>
        </p:spPr>
        <p:txBody>
          <a:bodyPr anchor="ctr"/>
          <a:lstStyle/>
          <a:p>
            <a:pPr algn="ctr"/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779814"/>
            <a:ext cx="9601200" cy="4087586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Мы рассмотрели такие вопросы, как:</a:t>
            </a:r>
          </a:p>
          <a:p>
            <a:r>
              <a:rPr lang="ru-RU" dirty="0"/>
              <a:t>Понятие юр. лица, его признаки</a:t>
            </a:r>
          </a:p>
          <a:p>
            <a:r>
              <a:rPr lang="ru-RU" dirty="0"/>
              <a:t>Способы создания юр. лица</a:t>
            </a:r>
          </a:p>
          <a:p>
            <a:r>
              <a:rPr lang="ru-RU" dirty="0"/>
              <a:t>Создание юр. лица</a:t>
            </a:r>
          </a:p>
          <a:p>
            <a:r>
              <a:rPr lang="ru-RU" dirty="0"/>
              <a:t>Учредительные документы юр. лица</a:t>
            </a:r>
          </a:p>
          <a:p>
            <a:r>
              <a:rPr lang="ru-RU" dirty="0"/>
              <a:t>Правоспособность юр. лица</a:t>
            </a:r>
          </a:p>
          <a:p>
            <a:r>
              <a:rPr lang="ru-RU" dirty="0"/>
              <a:t>Представительства и филиалы юр. лица</a:t>
            </a:r>
          </a:p>
          <a:p>
            <a:r>
              <a:rPr lang="ru-RU" dirty="0"/>
              <a:t>Лицензирование юр. лиц</a:t>
            </a:r>
          </a:p>
          <a:p>
            <a:r>
              <a:rPr lang="ru-RU" dirty="0"/>
              <a:t>Реорганизация юр. лиц</a:t>
            </a:r>
          </a:p>
          <a:p>
            <a:r>
              <a:rPr lang="ru-RU" dirty="0"/>
              <a:t>Ликвидация юр. лиц</a:t>
            </a:r>
          </a:p>
          <a:p>
            <a:r>
              <a:rPr lang="ru-RU" dirty="0"/>
              <a:t>Банкротство юр. лица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026189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06964" y="1584346"/>
            <a:ext cx="8361229" cy="3665290"/>
          </a:xfrm>
        </p:spPr>
        <p:txBody>
          <a:bodyPr anchor="ctr"/>
          <a:lstStyle/>
          <a:p>
            <a:r>
              <a:rPr lang="ru-RU" sz="3500" dirty="0" smtClean="0"/>
              <a:t>Спасибо за внимание</a:t>
            </a:r>
            <a:endParaRPr lang="ru-RU" sz="3500" dirty="0"/>
          </a:p>
        </p:txBody>
      </p:sp>
    </p:spTree>
    <p:extLst>
      <p:ext uri="{BB962C8B-B14F-4D97-AF65-F5344CB8AC3E}">
        <p14:creationId xmlns:p14="http://schemas.microsoft.com/office/powerpoint/2010/main" xmlns="" val="19881310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Содержание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730829"/>
            <a:ext cx="9601200" cy="3973286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Понятие юр. лица, его признаки</a:t>
            </a:r>
          </a:p>
          <a:p>
            <a:r>
              <a:rPr lang="ru-RU" dirty="0" smtClean="0"/>
              <a:t>Способы создания юр. </a:t>
            </a:r>
            <a:r>
              <a:rPr lang="ru-RU" dirty="0" smtClean="0"/>
              <a:t>лиц</a:t>
            </a:r>
            <a:endParaRPr lang="ru-RU" dirty="0"/>
          </a:p>
          <a:p>
            <a:r>
              <a:rPr lang="ru-RU" dirty="0" smtClean="0"/>
              <a:t>Создание юр. лица</a:t>
            </a:r>
          </a:p>
          <a:p>
            <a:r>
              <a:rPr lang="ru-RU" dirty="0" smtClean="0"/>
              <a:t>Учредительные документы юр. </a:t>
            </a:r>
            <a:r>
              <a:rPr lang="ru-RU" dirty="0" smtClean="0"/>
              <a:t>лиц</a:t>
            </a:r>
            <a:endParaRPr lang="ru-RU" dirty="0" smtClean="0"/>
          </a:p>
          <a:p>
            <a:r>
              <a:rPr lang="ru-RU" dirty="0" smtClean="0"/>
              <a:t>Правоспособность юр. лица</a:t>
            </a:r>
          </a:p>
          <a:p>
            <a:r>
              <a:rPr lang="ru-RU" dirty="0" smtClean="0"/>
              <a:t>Представительства и филиалы юр. лица</a:t>
            </a:r>
          </a:p>
          <a:p>
            <a:r>
              <a:rPr lang="ru-RU" dirty="0" smtClean="0"/>
              <a:t>Лицензирование юр. лиц</a:t>
            </a:r>
          </a:p>
          <a:p>
            <a:r>
              <a:rPr lang="ru-RU" dirty="0" smtClean="0"/>
              <a:t>Реорганизация юр. лиц</a:t>
            </a:r>
          </a:p>
          <a:p>
            <a:r>
              <a:rPr lang="ru-RU" dirty="0" smtClean="0"/>
              <a:t>Ликвидация юр. лиц</a:t>
            </a:r>
          </a:p>
          <a:p>
            <a:r>
              <a:rPr lang="ru-RU" dirty="0" smtClean="0"/>
              <a:t>Банкротство юр. лица</a:t>
            </a:r>
          </a:p>
        </p:txBody>
      </p:sp>
    </p:spTree>
    <p:extLst>
      <p:ext uri="{BB962C8B-B14F-4D97-AF65-F5344CB8AC3E}">
        <p14:creationId xmlns:p14="http://schemas.microsoft.com/office/powerpoint/2010/main" xmlns="" val="1480057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Понятие юридического лица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26670" y="1869621"/>
            <a:ext cx="5045529" cy="3608615"/>
          </a:xfrm>
        </p:spPr>
      </p:pic>
      <p:sp>
        <p:nvSpPr>
          <p:cNvPr id="4" name="TextBox 3"/>
          <p:cNvSpPr txBox="1"/>
          <p:nvPr/>
        </p:nvSpPr>
        <p:spPr>
          <a:xfrm>
            <a:off x="6172200" y="2286000"/>
            <a:ext cx="36331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Юридическое лицо - это организация, имеющая свое собственное право, отличное от права учредителя.</a:t>
            </a:r>
          </a:p>
        </p:txBody>
      </p:sp>
    </p:spTree>
    <p:extLst>
      <p:ext uri="{BB962C8B-B14F-4D97-AF65-F5344CB8AC3E}">
        <p14:creationId xmlns:p14="http://schemas.microsoft.com/office/powerpoint/2010/main" xmlns="" val="25346841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Признаки юридического лица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59928" y="2171700"/>
            <a:ext cx="5241471" cy="3581400"/>
          </a:xfrm>
        </p:spPr>
        <p:txBody>
          <a:bodyPr/>
          <a:lstStyle/>
          <a:p>
            <a:r>
              <a:rPr lang="ru-RU" dirty="0"/>
              <a:t>организационное единство;</a:t>
            </a:r>
          </a:p>
          <a:p>
            <a:r>
              <a:rPr lang="ru-RU" dirty="0"/>
              <a:t>наличие обособленного имущества (учёт имущества на самостоятельном балансе);</a:t>
            </a:r>
          </a:p>
          <a:p>
            <a:r>
              <a:rPr lang="ru-RU" dirty="0"/>
              <a:t>выступление в гражданском обороте и при разрешении споров в суде от своего имени;</a:t>
            </a:r>
          </a:p>
          <a:p>
            <a:r>
              <a:rPr lang="ru-RU" dirty="0"/>
              <a:t>самостоятельная гражданско-правовая ответственность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036862" y="2171700"/>
            <a:ext cx="4833257" cy="3222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464770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Методы создания юридического лица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910942" y="2286000"/>
            <a:ext cx="5061857" cy="3581400"/>
          </a:xfrm>
        </p:spPr>
        <p:txBody>
          <a:bodyPr/>
          <a:lstStyle/>
          <a:p>
            <a:r>
              <a:rPr lang="ru-RU" dirty="0" smtClean="0"/>
              <a:t>Заявительный</a:t>
            </a:r>
          </a:p>
          <a:p>
            <a:r>
              <a:rPr lang="ru-RU" dirty="0" smtClean="0"/>
              <a:t>Распорядительный</a:t>
            </a:r>
          </a:p>
          <a:p>
            <a:r>
              <a:rPr lang="ru-RU" dirty="0" smtClean="0"/>
              <a:t>Разрешительный</a:t>
            </a:r>
          </a:p>
          <a:p>
            <a:pPr marL="0" indent="0">
              <a:buNone/>
            </a:pPr>
            <a:endParaRPr lang="ru-RU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71600" y="2286000"/>
            <a:ext cx="4164727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21412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Создание заявительным методом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72200" y="2171700"/>
            <a:ext cx="4849586" cy="358140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Заявительный способ</a:t>
            </a:r>
            <a:r>
              <a:rPr lang="ru-RU" dirty="0"/>
              <a:t> создания юридического лица является самым распространённым. Данный способ отражен в Федеральном законе от 08.08.2001 .№129-ФЗ «О государственной регистрации юридических лиц и индивидуальных предпринимателей» [2] и статье 50.1 ГК РФ [1], которая устанавливает, что юридическое лицо может быть создано на основании решения учредителей.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00150" y="2254703"/>
            <a:ext cx="4762500" cy="3181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225863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6479" y="552450"/>
            <a:ext cx="9601200" cy="1485900"/>
          </a:xfrm>
        </p:spPr>
        <p:txBody>
          <a:bodyPr/>
          <a:lstStyle/>
          <a:p>
            <a:r>
              <a:rPr lang="ru-RU" dirty="0" smtClean="0"/>
              <a:t>Создание распорядительным методом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78337" y="2286000"/>
            <a:ext cx="4694464" cy="3581400"/>
          </a:xfrm>
        </p:spPr>
        <p:txBody>
          <a:bodyPr/>
          <a:lstStyle/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Распорядительный способ </a:t>
            </a:r>
            <a:r>
              <a:rPr lang="ru-RU" dirty="0"/>
              <a:t>создания юридического лица характеризуется волевым распорядительным актом органа государственной власти. Подобный порядок используется при создании государственных муниципальных, унитарных предприятий и государственных корпораций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13115" y="2038350"/>
            <a:ext cx="4259035" cy="3873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055961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Создание разрешительным методом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29350" y="2286000"/>
            <a:ext cx="4743450" cy="35814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Для определенных видов юридических лиц, намеренных заниматься специализированными видами деятельности, требующих особых условий осуществления и предусматривающие специальное законодательное регулирование (Федеральный закон от 02.12.1990 №395-1 «О банках и банковской деятельности» [4] и другие) предусмотрен </a:t>
            </a:r>
            <a:r>
              <a:rPr lang="ru-RU" dirty="0">
                <a:solidFill>
                  <a:srgbClr val="FF0000"/>
                </a:solidFill>
              </a:rPr>
              <a:t>разрешительный способ</a:t>
            </a:r>
            <a:r>
              <a:rPr lang="ru-RU" dirty="0"/>
              <a:t> создания юридических лиц.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85157" y="2286000"/>
            <a:ext cx="5030641" cy="3420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314974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Учредительные документы юридического лица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57900" y="2171700"/>
            <a:ext cx="4914900" cy="3581400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- </a:t>
            </a:r>
            <a:r>
              <a:rPr lang="ru-RU" dirty="0">
                <a:solidFill>
                  <a:srgbClr val="FF0000"/>
                </a:solidFill>
              </a:rPr>
              <a:t>учредительные документы </a:t>
            </a:r>
            <a:r>
              <a:rPr lang="ru-RU" b="1" dirty="0"/>
              <a:t>юридического лица</a:t>
            </a:r>
            <a:r>
              <a:rPr lang="ru-RU" dirty="0"/>
              <a:t> (устав, </a:t>
            </a:r>
            <a:r>
              <a:rPr lang="ru-RU" b="1" dirty="0"/>
              <a:t>учредительный</a:t>
            </a:r>
            <a:r>
              <a:rPr lang="ru-RU" dirty="0"/>
              <a:t> договор при наличии); - свидетельство о государственной регистрации или лист записи; - свидетельство о постановке на налоговый учет; - выписка из единого государственного реестра </a:t>
            </a:r>
            <a:r>
              <a:rPr lang="ru-RU" b="1" dirty="0"/>
              <a:t>юридических лиц</a:t>
            </a:r>
            <a:r>
              <a:rPr lang="ru-RU" dirty="0"/>
              <a:t> (выписка из ЕГРЮЛ)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71600" y="2328344"/>
            <a:ext cx="4683655" cy="3117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33868188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205</TotalTime>
  <Words>581</Words>
  <Application>Microsoft Office PowerPoint</Application>
  <PresentationFormat>Произвольный</PresentationFormat>
  <Paragraphs>74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Crop</vt:lpstr>
      <vt:lpstr>    Юридические лица как субъекты предпринимательской деятельности</vt:lpstr>
      <vt:lpstr>Содержание</vt:lpstr>
      <vt:lpstr>Понятие юридического лица</vt:lpstr>
      <vt:lpstr>Признаки юридического лица</vt:lpstr>
      <vt:lpstr>Методы создания юридического лица</vt:lpstr>
      <vt:lpstr>Создание заявительным методом</vt:lpstr>
      <vt:lpstr>Создание распорядительным методом</vt:lpstr>
      <vt:lpstr>Создание разрешительным методом</vt:lpstr>
      <vt:lpstr>Учредительные документы юридического лица</vt:lpstr>
      <vt:lpstr>Правоспособность юридического лица</vt:lpstr>
      <vt:lpstr>Представительства и филиалы юридического лица</vt:lpstr>
      <vt:lpstr>Лицензирование юридического лица</vt:lpstr>
      <vt:lpstr>Реорганизация юридического лица</vt:lpstr>
      <vt:lpstr>Слайд 14</vt:lpstr>
      <vt:lpstr>Ликвидация юридического лица</vt:lpstr>
      <vt:lpstr>Банкротство юридического лица</vt:lpstr>
      <vt:lpstr>Заключение</vt:lpstr>
      <vt:lpstr>Спасибо за внимание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Юридические лица как субъекты предпринимательской деятельности</dc:title>
  <dc:creator>Narro Bezel</dc:creator>
  <cp:lastModifiedBy>trikoz</cp:lastModifiedBy>
  <cp:revision>15</cp:revision>
  <dcterms:created xsi:type="dcterms:W3CDTF">2023-01-29T14:26:52Z</dcterms:created>
  <dcterms:modified xsi:type="dcterms:W3CDTF">2023-06-02T05:42:55Z</dcterms:modified>
</cp:coreProperties>
</file>