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8"/>
  </p:notesMasterIdLst>
  <p:sldIdLst>
    <p:sldId id="256" r:id="rId2"/>
    <p:sldId id="264" r:id="rId3"/>
    <p:sldId id="277" r:id="rId4"/>
    <p:sldId id="285" r:id="rId5"/>
    <p:sldId id="286" r:id="rId6"/>
    <p:sldId id="257" r:id="rId7"/>
    <p:sldId id="262" r:id="rId8"/>
    <p:sldId id="265" r:id="rId9"/>
    <p:sldId id="266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0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EBC56-13F2-43DA-8719-BA1B2300C7A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7D071-3333-4EA8-A357-F07795C6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7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E8AC0-8779-4202-9335-98754399E9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7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0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56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0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17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5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20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9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0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7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6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4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8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8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8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8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9026A-05F7-46B1-A8AD-C49B5B225856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DAF76E2-A276-4D3C-86F3-A823E28AF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0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C%D0%B0%D0%BB%D1%8B%D0%B5_%D0%B0%D1%80%D1%85%D0%B8%D1%82%D0%B5%D0%BA%D1%82%D1%83%D1%80%D0%BD%D1%8B%D0%B5_%D1%84%D0%BE%D1%80%D0%BC%D1%8B&amp;action=edit&amp;redlink=1" TargetMode="External"/><Relationship Id="rId3" Type="http://schemas.openxmlformats.org/officeDocument/2006/relationships/hyperlink" Target="http://ru.wikipedia.org/wiki/%D0%97%D0%B4%D0%B0%D0%BD%D0%B8%D0%B5" TargetMode="External"/><Relationship Id="rId7" Type="http://schemas.openxmlformats.org/officeDocument/2006/relationships/hyperlink" Target="http://ru.wikipedia.org/wiki/%D0%98%D0%BD%D0%B6%D0%B5%D0%BD%D0%B5%D1%80%D0%BD%D1%8B%D0%B5_%D1%81%D0%B5%D1%82%D0%B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1%8D%D1%80%D0%BE%D0%B4%D1%80%D0%BE%D0%BC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ru.wikipedia.org/wiki/%D0%94%D0%BE%D1%80%D0%BE%D0%B3%D0%B0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ru.wikipedia.org/wiki/%D0%9C%D0%BE%D1%81%D1%82" TargetMode="External"/><Relationship Id="rId9" Type="http://schemas.openxmlformats.org/officeDocument/2006/relationships/hyperlink" Target="http://ru.wikipedia.org/w/index.php?title=%D0%A1%D1%82%D1%80%D0%BE%D0%B8%D1%82%D0%B5%D0%BB%D1%8C%D1%81%D1%82%D0%B2%D0%BE_%D0%B3%D0%B0%D1%80%D0%B0%D0%B6%D0%B0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 bwMode="auto">
          <a:xfrm>
            <a:off x="0" y="122238"/>
            <a:ext cx="12192000" cy="6634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4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изучения математики при освоении специальности 08.02.05 «Строительство и эксплуатация дорог и аэродромов»).</a:t>
            </a:r>
            <a:endParaRPr lang="ru-RU" sz="4400" b="1" spc="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 bwMode="auto">
              <a:xfrm>
                <a:off x="0" y="109538"/>
                <a:ext cx="12192000" cy="664686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 примеров и задач из школьной программы</a:t>
                </a:r>
                <a:b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повторение таблицы умножения (в начале урока)</a:t>
                </a:r>
              </a:p>
              <a:p>
                <a:pPr marL="0" indent="0">
                  <a:buNone/>
                </a:pPr>
                <a:r>
                  <a:rPr lang="ru-RU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знаки «+» и «-», модуль числа.</a:t>
                </a:r>
              </a:p>
              <a:p>
                <a:pPr marL="0" indent="0">
                  <a:buNone/>
                </a:pPr>
                <a:r>
                  <a:rPr lang="ru-RU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значение выражения:</a:t>
                </a:r>
                <a:b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den>
                          </m:f>
                        </m:e>
                      </m:d>
                      <m:r>
                        <a:rPr lang="ru-RU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f>
                        <m:fPr>
                          <m:ctrlPr>
                            <a:rPr lang="ru-RU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 bwMode="auto">
              <a:xfrm>
                <a:off x="0" y="109538"/>
                <a:ext cx="12192000" cy="6646862"/>
              </a:xfrm>
              <a:blipFill>
                <a:blip r:embed="rId2"/>
                <a:stretch>
                  <a:fillRect l="-1500" t="-2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19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 bwMode="auto">
              <a:xfrm>
                <a:off x="0" y="109538"/>
                <a:ext cx="12192000" cy="664686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 примеров и задач из школьной программы</a:t>
                </a:r>
                <a:b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</a:t>
                </a: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Сколько целых чисел находится в промежутке между точками A и C? Какие это числа?</a:t>
                </a:r>
              </a:p>
              <a:p>
                <a:pPr marL="0" indent="0">
                  <a:buNone/>
                </a:pP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</a:t>
                </a: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Укажите наименьшее из следующих чисел:</a:t>
                </a:r>
                <a:b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e>
                    </m:rad>
                  </m:oMath>
                </a14:m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(2)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rad>
                      </m:den>
                    </m:f>
                    <m:r>
                      <a:rPr lang="ru-RU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48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 bwMode="auto">
              <a:xfrm>
                <a:off x="0" y="109538"/>
                <a:ext cx="12192000" cy="6646862"/>
              </a:xfrm>
              <a:blipFill>
                <a:blip r:embed="rId2"/>
                <a:stretch>
                  <a:fillRect l="-1500" t="-2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0186" y="3322133"/>
            <a:ext cx="5408468" cy="12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 bwMode="auto">
              <a:xfrm>
                <a:off x="0" y="109538"/>
                <a:ext cx="12192000" cy="664686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 примеров и задач из школьной программы</a:t>
                </a: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 </a:t>
                </a: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−21=0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7) 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рисунке изображен график квадратичной </a:t>
                </a:r>
              </a:p>
              <a:p>
                <a:pPr marL="0" indent="0">
                  <a:buNone/>
                </a:pP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y=f(x) Определите, какой из приведенных </a:t>
                </a:r>
              </a:p>
              <a:p>
                <a:pPr marL="0" indent="0">
                  <a:buNone/>
                </a:pP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функций соответствует график.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у=2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у=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у=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у=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indent="-742950">
                  <a:buAutoNum type="arabicParenBoth"/>
                </a:pP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 bwMode="auto">
              <a:xfrm>
                <a:off x="0" y="109538"/>
                <a:ext cx="12192000" cy="6646862"/>
              </a:xfrm>
              <a:blipFill>
                <a:blip r:embed="rId2"/>
                <a:stretch>
                  <a:fillRect l="-1500" t="-2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4" y="2983346"/>
            <a:ext cx="3967543" cy="377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 bwMode="auto">
          <a:xfrm>
            <a:off x="0" y="109538"/>
            <a:ext cx="12192000" cy="66468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примеров и задач из школьной программы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равностороннем треугольнике ABC проведена медиана AM. Сторона AB=10 см. Чему равен отрезок MB (в см)?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трапеции, средняя линия которой равна 6 см, а высота 5 см.​​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акции в магазине «Мир одежды» скидка на всю старую коллекцию составляет 15 %. Катя купила футболку из старой коллекции, которая без скидки стоила 400 рублей. Сколько рублей Катя заплатила за футболку?</a:t>
            </a:r>
          </a:p>
        </p:txBody>
      </p:sp>
    </p:spTree>
    <p:extLst>
      <p:ext uri="{BB962C8B-B14F-4D97-AF65-F5344CB8AC3E}">
        <p14:creationId xmlns:p14="http://schemas.microsoft.com/office/powerpoint/2010/main" val="375356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 bwMode="auto">
          <a:xfrm>
            <a:off x="0" y="109538"/>
            <a:ext cx="12192000" cy="6646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примеров и задач из школьной программы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неравенство: </a:t>
            </a:r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5) &lt; 19 – 7x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4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 bwMode="auto">
          <a:xfrm>
            <a:off x="0" y="109538"/>
            <a:ext cx="10644188" cy="66468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Выписать в тетрадь признаки делимости чисел на 2, 3, 4, 5, 9, 10, 25;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отработка материала, полученного на уроках (устно)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Площадь поверхности прямоугольного параллелепипеда вычисляется по формуле S=2(</a:t>
            </a:r>
            <a:r>
              <a:rPr lang="ru-RU" sz="4000" dirty="0" err="1"/>
              <a:t>ab+bc+ac</a:t>
            </a:r>
            <a:r>
              <a:rPr lang="ru-RU" sz="4000" dirty="0"/>
              <a:t>) где a, b и c — ребра параллелепипеда. Найдите длину ребра a(в см), если </a:t>
            </a:r>
            <a:r>
              <a:rPr lang="ru-RU" sz="4000" dirty="0" err="1"/>
              <a:t>известно,что</a:t>
            </a:r>
            <a:r>
              <a:rPr lang="ru-RU" sz="4000" dirty="0"/>
              <a:t> b=7см,c=6см  S=188 〖см〗^2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94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11AD54-368F-4A0F-8609-F64F6768377C}"/>
              </a:ext>
            </a:extLst>
          </p:cNvPr>
          <p:cNvSpPr txBox="1"/>
          <p:nvPr/>
        </p:nvSpPr>
        <p:spPr>
          <a:xfrm>
            <a:off x="557213" y="2300287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0593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 bwMode="auto">
          <a:xfrm>
            <a:off x="0" y="109538"/>
            <a:ext cx="9286875" cy="55340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урока:</a:t>
            </a:r>
          </a:p>
          <a:p>
            <a:pPr marL="0" indent="0" algn="ctr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Ознакомиться с основными целями и задачами изучения математики при освоении профессии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Актуализировать и систематизировать основные знания из школьного курса математики 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 bwMode="auto">
          <a:xfrm>
            <a:off x="571500" y="109538"/>
            <a:ext cx="8801100" cy="586263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изучения математики при освоении профессии 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мышления, пространственного воображения, алгоритмической культуры, критичности мышления на уровне, необходимом для будущей профессиональной деятельности, для продолжения образования и самообразования;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формирование представлений о математике как универсальном языке науки, средстве моделирования явлений и процессов, об идеях и методах математики;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овладение математическими знаниями и умениями, необходимыми в повседневной жизни, для изучения смежных естественно-научных дисциплин на базовом уровне и дисциплин профессионального цикла, для получения образования в областях, не требующих углубленной математической подготовки;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воспитание средствами математики культуры личности, понимания значимости математики для научно-технического прогресса, отношения к математике как к части общечеловеческой культуры через знакомство с историей развития математики, эволюцией математических идей.</a:t>
            </a:r>
          </a:p>
        </p:txBody>
      </p:sp>
    </p:spTree>
    <p:extLst>
      <p:ext uri="{BB962C8B-B14F-4D97-AF65-F5344CB8AC3E}">
        <p14:creationId xmlns:p14="http://schemas.microsoft.com/office/powerpoint/2010/main" val="39500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66910" y="214291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Какова роль математики в профессиональной деятельности строителя?</a:t>
            </a:r>
          </a:p>
        </p:txBody>
      </p:sp>
      <p:pic>
        <p:nvPicPr>
          <p:cNvPr id="1026" name="Picture 2" descr="ÐÐ°ÑÑÐ¸Ð½ÐºÐ¸ Ð¿Ð¾ Ð·Ð°Ð¿ÑÐ¾ÑÑ ÑÑÑÐ¾Ð¸ÑÐµÐ»Ñ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01" y="1168398"/>
            <a:ext cx="3224300" cy="25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ÑÑÐ¾Ð¸ÑÐµÐ»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5" y="2643758"/>
            <a:ext cx="4753865" cy="26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8544" y="3179267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Профессия строителя является очень древней. Благодаря историческим архитектурным постройкам мы можем многое узнать о быте и культуре предков.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До наших дней дошло немало сооружений, возраст которых измеряется тысячелетиями.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Свой опыт мастера строительного дела передавали из поколения в поколение.</a:t>
            </a:r>
          </a:p>
          <a:p>
            <a:pPr algn="just"/>
            <a:endParaRPr lang="ru-RU" sz="3200" dirty="0"/>
          </a:p>
        </p:txBody>
      </p:sp>
      <p:pic>
        <p:nvPicPr>
          <p:cNvPr id="1027" name="Picture 3" descr="C:\Users\User\Desktop\профессия строитель\Stonehenge-Wiltsh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72" y="358058"/>
            <a:ext cx="3377952" cy="25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рофессия строитель\0_72be2_4a20a249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78" y="358064"/>
            <a:ext cx="3452800" cy="257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0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847528" y="249289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400" dirty="0">
                <a:solidFill>
                  <a:schemeClr val="tx1"/>
                </a:solidFill>
              </a:rPr>
              <a:t>Строительство- это вид человеческой деятельности, направленный на создание </a:t>
            </a:r>
            <a:r>
              <a:rPr lang="ru-RU" sz="2400" dirty="0">
                <a:solidFill>
                  <a:schemeClr val="tx1"/>
                </a:solidFill>
                <a:hlinkClick r:id="rId3" tooltip="Здани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зданий</a:t>
            </a:r>
            <a:r>
              <a:rPr lang="ru-RU" sz="2400" dirty="0">
                <a:solidFill>
                  <a:schemeClr val="tx1"/>
                </a:solidFill>
              </a:rPr>
              <a:t>, инженерных сооружений (</a:t>
            </a:r>
            <a:r>
              <a:rPr lang="ru-RU" sz="2400" dirty="0">
                <a:solidFill>
                  <a:schemeClr val="tx1"/>
                </a:solidFill>
                <a:hlinkClick r:id="rId4" tooltip="Мос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мостов</a:t>
            </a:r>
            <a:r>
              <a:rPr lang="ru-RU" sz="2400" dirty="0">
                <a:solidFill>
                  <a:schemeClr val="tx1"/>
                </a:solidFill>
              </a:rPr>
              <a:t>, </a:t>
            </a:r>
            <a:r>
              <a:rPr lang="ru-RU" sz="2400" dirty="0">
                <a:solidFill>
                  <a:schemeClr val="tx1"/>
                </a:solidFill>
                <a:hlinkClick r:id="rId5" tooltip="Дорог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дорог</a:t>
            </a:r>
            <a:r>
              <a:rPr lang="ru-RU" sz="2400" dirty="0">
                <a:solidFill>
                  <a:schemeClr val="tx1"/>
                </a:solidFill>
              </a:rPr>
              <a:t>, </a:t>
            </a:r>
            <a:r>
              <a:rPr lang="ru-RU" sz="2400" dirty="0">
                <a:solidFill>
                  <a:schemeClr val="tx1"/>
                </a:solidFill>
                <a:hlinkClick r:id="rId6" tooltip="Аэродро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аэродромов</a:t>
            </a:r>
            <a:r>
              <a:rPr lang="ru-RU" sz="2400" dirty="0">
                <a:solidFill>
                  <a:schemeClr val="tx1"/>
                </a:solidFill>
              </a:rPr>
              <a:t>), а также сопутствующих им объектов (</a:t>
            </a:r>
            <a:r>
              <a:rPr lang="ru-RU" sz="2400" dirty="0">
                <a:solidFill>
                  <a:schemeClr val="tx1"/>
                </a:solidFill>
                <a:hlinkClick r:id="rId7" tooltip="Инженерные сет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инженерных сетей</a:t>
            </a:r>
            <a:r>
              <a:rPr lang="ru-RU" sz="2400" dirty="0">
                <a:solidFill>
                  <a:schemeClr val="tx1"/>
                </a:solidFill>
              </a:rPr>
              <a:t>, </a:t>
            </a:r>
            <a:r>
              <a:rPr lang="ru-RU" sz="2400" dirty="0">
                <a:solidFill>
                  <a:schemeClr val="tx1"/>
                </a:solidFill>
                <a:hlinkClick r:id="rId8" tooltip="Малые архитектурные формы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малых архитектурных форм</a:t>
            </a:r>
            <a:r>
              <a:rPr lang="ru-RU" sz="2400" dirty="0">
                <a:solidFill>
                  <a:schemeClr val="tx1"/>
                </a:solidFill>
              </a:rPr>
              <a:t>, </a:t>
            </a:r>
            <a:r>
              <a:rPr lang="ru-RU" sz="2400" dirty="0">
                <a:solidFill>
                  <a:schemeClr val="tx1"/>
                </a:solidFill>
                <a:hlinkClick r:id="rId9" tooltip="Строительство гаража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гаражей</a:t>
            </a:r>
            <a:r>
              <a:rPr lang="ru-RU" sz="2400" dirty="0">
                <a:solidFill>
                  <a:schemeClr val="tx1"/>
                </a:solidFill>
              </a:rPr>
              <a:t> и т. д.)</a:t>
            </a: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067944" cy="256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63952" y="11663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sz="2800" dirty="0"/>
              <a:t>Каждому рабочему необходимы математические знания.</a:t>
            </a:r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47" y="4883622"/>
            <a:ext cx="3825662" cy="197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9579" y="18707"/>
            <a:ext cx="9129721" cy="6839293"/>
          </a:xfrm>
        </p:spPr>
        <p:txBody>
          <a:bodyPr>
            <a:normAutofit/>
          </a:bodyPr>
          <a:lstStyle/>
          <a:p>
            <a:r>
              <a:rPr lang="ru-RU" dirty="0"/>
              <a:t>В строительстве никак не обойтись без математики – строителям нужно подсчитать, сколько материала нужно затратить на строительство, как выверить смету, какой толщины , например, должна быть толщина стены и т.д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Рассмотрим применение математики в таких строительных сооружениях как: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Крымский Мост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Аэропорт Симферополь</a:t>
            </a:r>
          </a:p>
        </p:txBody>
      </p:sp>
      <p:pic>
        <p:nvPicPr>
          <p:cNvPr id="2" name="Picture 2" descr="C:\Users\79788\Downloads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17" y="3996063"/>
            <a:ext cx="36724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07" y="1803103"/>
            <a:ext cx="3287554" cy="206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Измерение длины и ширины опорных колон моста.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Вычисление необходимого расстояние опор друг от друга. 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Расчет дорожного и железнодорожного полотна.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Расчет затрат на строительство (материал, оплата работ, и т.д.)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Как использовали математику при постройке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Крымского моста</a:t>
            </a:r>
          </a:p>
        </p:txBody>
      </p:sp>
    </p:spTree>
    <p:extLst>
      <p:ext uri="{BB962C8B-B14F-4D97-AF65-F5344CB8AC3E}">
        <p14:creationId xmlns:p14="http://schemas.microsoft.com/office/powerpoint/2010/main" val="284466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Прочностные расчеты.(определяющие геометрию основных элементов здания и степень выносливости несущих конструкций).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Вычисление суммы расхода на строительство.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Расчет ширины и длинны взлетной полосы.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Измерение необходимой площади для строительства Аэропорта.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Как использовали математику при постройке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Аэропорта Симферополь</a:t>
            </a:r>
          </a:p>
        </p:txBody>
      </p:sp>
    </p:spTree>
    <p:extLst>
      <p:ext uri="{BB962C8B-B14F-4D97-AF65-F5344CB8AC3E}">
        <p14:creationId xmlns:p14="http://schemas.microsoft.com/office/powerpoint/2010/main" val="42136022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675</TotalTime>
  <Words>490</Words>
  <Application>Microsoft Office PowerPoint</Application>
  <PresentationFormat>Широкоэкранный</PresentationFormat>
  <Paragraphs>79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использовали математику при постройке Крымского моста</vt:lpstr>
      <vt:lpstr>Как использовали математику при постройке Аэропорта Симферополь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Natalja</dc:creator>
  <cp:lastModifiedBy>Даниленко Ольга Владимировна</cp:lastModifiedBy>
  <cp:revision>96</cp:revision>
  <dcterms:created xsi:type="dcterms:W3CDTF">2016-08-21T09:49:34Z</dcterms:created>
  <dcterms:modified xsi:type="dcterms:W3CDTF">2023-11-07T07:54:38Z</dcterms:modified>
</cp:coreProperties>
</file>