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ld Standard TT" panose="020B0604020202020204" charset="-52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1aa30161c0934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1aa30161c0934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1aa30161c0934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1aa30161c0934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1aa30161c0934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1aa30161c0934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1aa30161c093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1aa30161c093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1aa30161c0934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1aa30161c0934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1aa30161c0934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1aa30161c0934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1aa30161c0934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1aa30161c0934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1aa30161c0934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1aa30161c0934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013460"/>
            <a:ext cx="8118600" cy="3032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Конфликт</a:t>
            </a:r>
            <a:r>
              <a:rPr lang="ru-RU" dirty="0"/>
              <a:t>ы в трудовых коллективах и пути их преодоления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V="1">
            <a:off x="512700" y="4628138"/>
            <a:ext cx="8118600" cy="73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538950" y="589496"/>
            <a:ext cx="8066100" cy="29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</a:rPr>
              <a:t>Принуждение (противоборство) </a:t>
            </a:r>
            <a:r>
              <a:rPr lang="ru" sz="1600">
                <a:solidFill>
                  <a:schemeClr val="lt1"/>
                </a:solidFill>
              </a:rPr>
              <a:t>- этому случаю характерен высокий уровень напористости, но также характерна низкая кооперативность. Противоборство предполагает занятие жесткой позиции и проявление непримиримого антагонизма в случае сопротивления партнера. Заставляет принять свою точку зрения любой ценой.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</a:rPr>
              <a:t>Сглаживание (уступчивость)</a:t>
            </a:r>
            <a:r>
              <a:rPr lang="ru" sz="1600">
                <a:solidFill>
                  <a:schemeClr val="lt1"/>
                </a:solidFill>
              </a:rPr>
              <a:t> - низкий уровень напористости и высокий уровень кооперативности. Действия направлены на сохранение или восстановление хороших отношений. Ради этого лицо готово идти на уступки и пренебречь своими интересами. “Не стоит конфликтовать так как мы все в одной лодке и не стоит ее раскачивать”.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38954" y="3563996"/>
            <a:ext cx="80661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</a:rPr>
              <a:t>Компромисс (сотрудничество)</a:t>
            </a:r>
            <a:r>
              <a:rPr lang="ru" sz="1600">
                <a:solidFill>
                  <a:schemeClr val="lt1"/>
                </a:solidFill>
              </a:rPr>
              <a:t> - высокий уровень настойчивости сочетается с высокой кооперативностью. В таком случае  действия лица направлены на поиск решения, удовлетворяющего желания и потребности обеих сторон конфликта. При сотрудничестве поиск решения направлен на решение конфликта, без потерь и приобретений.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5700747" y="370500"/>
            <a:ext cx="2808000" cy="44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Координация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- согласование тактических подцелей и поведения в интересах главной цели или решения общей задачи. Такое согласование может производиться на разных уровнях управленческой пирамиды (вертикальная координация), на организационных уровнях одного ранга (горизонтальная координация) и в смешанной форме. Поиск приемлемого решения для обеих сторон.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Конфронтация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- вынесение проблемы на всеобщее обозрение. Это дает возможность свободно обсудить ее с привлечение максимального количества участников, вступать в конфронтацию с проблемой, а не друг с другом.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69050" y="2269200"/>
            <a:ext cx="8205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Спасибо за внимание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250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План презентации:</a:t>
            </a:r>
            <a:endParaRPr sz="36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Определение конфликта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Способы поведения в конфликте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Признаки конфликта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Виды и типы конфликтов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Исторические способы разрешения конфликтов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Способы разрешения межличностных конфликтов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17002"/>
            <a:ext cx="85206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Определение конфликта</a:t>
            </a:r>
            <a:endParaRPr sz="480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2891975"/>
            <a:ext cx="8520600" cy="16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u="sng">
                <a:latin typeface="Arial"/>
                <a:ea typeface="Arial"/>
                <a:cs typeface="Arial"/>
                <a:sym typeface="Arial"/>
              </a:rPr>
              <a:t>Конфликт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— наиболее острый способ разрешения противоречий в интересах, целях, взглядах, происходящих в процессе социального взаимодействия, заключающийся в противодействии участников этого взаимодействия и обычно сопровождающийся негативными эмоциями, выходящий за рамки общечеловеческих ценностей, правил и норм.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1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808" y="1100500"/>
            <a:ext cx="2866368" cy="17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65500" y="294892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Способы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265500" y="1311088"/>
            <a:ext cx="4045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Поведения в конфликте: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5213656" y="603450"/>
            <a:ext cx="30000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ru" i="1">
                <a:solidFill>
                  <a:schemeClr val="lt1"/>
                </a:solidFill>
              </a:rPr>
              <a:t>Подавление</a:t>
            </a:r>
            <a:r>
              <a:rPr lang="ru">
                <a:solidFill>
                  <a:schemeClr val="lt1"/>
                </a:solidFill>
              </a:rPr>
              <a:t> - реализация своих интересов за счет интересов других.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ru" i="1">
                <a:solidFill>
                  <a:schemeClr val="lt1"/>
                </a:solidFill>
              </a:rPr>
              <a:t>Подчинение</a:t>
            </a:r>
            <a:r>
              <a:rPr lang="ru">
                <a:solidFill>
                  <a:schemeClr val="lt1"/>
                </a:solidFill>
              </a:rPr>
              <a:t> - одна сторона жертвует своими интересами.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ru" i="1">
                <a:solidFill>
                  <a:schemeClr val="lt1"/>
                </a:solidFill>
              </a:rPr>
              <a:t>Избегание</a:t>
            </a:r>
            <a:r>
              <a:rPr lang="ru">
                <a:solidFill>
                  <a:schemeClr val="lt1"/>
                </a:solidFill>
              </a:rPr>
              <a:t> - уход от конфликта.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ru" i="1">
                <a:solidFill>
                  <a:schemeClr val="lt1"/>
                </a:solidFill>
              </a:rPr>
              <a:t>Компромисс</a:t>
            </a:r>
            <a:r>
              <a:rPr lang="ru">
                <a:solidFill>
                  <a:schemeClr val="lt1"/>
                </a:solidFill>
              </a:rPr>
              <a:t> - стиль частичных уступок (снижение накала).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ru" i="1">
                <a:solidFill>
                  <a:schemeClr val="lt1"/>
                </a:solidFill>
              </a:rPr>
              <a:t>Сотрудничество</a:t>
            </a:r>
            <a:r>
              <a:rPr lang="ru">
                <a:solidFill>
                  <a:schemeClr val="lt1"/>
                </a:solidFill>
              </a:rPr>
              <a:t> - решение, которое полностью устраивает обе стороны.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258" y="1955902"/>
            <a:ext cx="1763681" cy="233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77182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Признаки конфликта: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104166" y="918300"/>
            <a:ext cx="42720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1">
                <a:solidFill>
                  <a:schemeClr val="dk1"/>
                </a:solidFill>
              </a:rPr>
              <a:t>Биполярность</a:t>
            </a:r>
            <a:endParaRPr sz="1100"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Биполярность, или оппозиция, представляет противостояние и одновременно взаимосвязанность, содержит в себе внутренний потенциал противоречия, но сама по себе не означает столкновения или борьбы.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1">
                <a:solidFill>
                  <a:schemeClr val="dk1"/>
                </a:solidFill>
              </a:rPr>
              <a:t>Активность</a:t>
            </a:r>
            <a:endParaRPr sz="1100"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Активность — другой признак конфликта, но только та активность, которая синонимична понятиям «борьбы» и «противодействия», активность невозможна без некоторого импульса, задаваемого осознанием ситуации со стороны субъекта конфликта.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1">
                <a:solidFill>
                  <a:schemeClr val="dk1"/>
                </a:solidFill>
              </a:rPr>
              <a:t>Субъекты конфликта</a:t>
            </a:r>
            <a:endParaRPr sz="1100"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Наличие субъектов конфликта — ещё один признак. Субъект — активная сторона, способная создавать конфликтную ситуацию и влиять на ход конфликта в зависимости от своих интересов. Как правило, субъекты конфликта обладают особым типом мышления — конфликтным. Противоречие представляет собой источник конфликтных ситуаций только для субъектов-носителей конфликтного типа мышления.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566" y="942782"/>
            <a:ext cx="4463038" cy="297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Различают следующие виды конфликтов: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154100" y="1554536"/>
            <a:ext cx="4678200" cy="32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длительности.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обьёму.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источнику возникновения.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используемым средствам.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форме.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влиянию на ход развития общества.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Па характеру развития.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сферам обественной жизни.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1861777"/>
            <a:ext cx="3849298" cy="208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Они в свою очередь делятся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613200"/>
            <a:ext cx="2760300" cy="153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latin typeface="Arial"/>
                <a:ea typeface="Arial"/>
                <a:cs typeface="Arial"/>
                <a:sym typeface="Arial"/>
              </a:rPr>
              <a:t>По длительности</a:t>
            </a:r>
            <a:r>
              <a:rPr lang="ru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" sz="1100" i="1">
                <a:latin typeface="Arial"/>
                <a:ea typeface="Arial"/>
                <a:cs typeface="Arial"/>
                <a:sym typeface="Arial"/>
              </a:rPr>
              <a:t>Долгосрочные (Мировые войны)</a:t>
            </a:r>
            <a:endParaRPr sz="1100" i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" sz="1100" i="1">
                <a:latin typeface="Arial"/>
                <a:ea typeface="Arial"/>
                <a:cs typeface="Arial"/>
                <a:sym typeface="Arial"/>
              </a:rPr>
              <a:t>Краткосрочные (Ссора)</a:t>
            </a:r>
            <a:endParaRPr sz="1100" i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" sz="1100" i="1">
                <a:latin typeface="Arial"/>
                <a:ea typeface="Arial"/>
                <a:cs typeface="Arial"/>
                <a:sym typeface="Arial"/>
              </a:rPr>
              <a:t>Разовые (Ссора)</a:t>
            </a:r>
            <a:endParaRPr sz="1100" i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" sz="1100" i="1">
                <a:latin typeface="Arial"/>
                <a:ea typeface="Arial"/>
                <a:cs typeface="Arial"/>
                <a:sym typeface="Arial"/>
              </a:rPr>
              <a:t>Затяжные</a:t>
            </a:r>
            <a:endParaRPr sz="1100" i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" sz="1100">
                <a:latin typeface="Arial"/>
                <a:ea typeface="Arial"/>
                <a:cs typeface="Arial"/>
                <a:sym typeface="Arial"/>
              </a:rPr>
              <a:t>Повторяющиеся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072000" y="613200"/>
            <a:ext cx="281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объёму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Глобальные (Мировые войны)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Локальные (Первая чеченская война)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Региональные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Групповые (Массовая драка)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Личные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882400" y="6132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источнику возникновения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Объективные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Субъективные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Ложные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5882400" y="1471350"/>
            <a:ext cx="300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используемым средствам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Насильственный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Ненасильственный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11700" y="1944900"/>
            <a:ext cx="55707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форме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Внутренние конфликты</a:t>
            </a:r>
            <a:r>
              <a:rPr lang="ru" sz="1100">
                <a:solidFill>
                  <a:schemeClr val="dk1"/>
                </a:solidFill>
              </a:rPr>
              <a:t> — взаимодействие противоположных сторон внутри данного объекта, например, внутри данного вида животных (внутривидовая борьба).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Внешние конфликты</a:t>
            </a:r>
            <a:r>
              <a:rPr lang="ru" sz="1100">
                <a:solidFill>
                  <a:schemeClr val="dk1"/>
                </a:solidFill>
              </a:rPr>
              <a:t> — взаимодействие противоположностей, относящихся к разным объектам, например между обществом и природой, организмом и средой и т. п.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Антагонистические конфликты</a:t>
            </a:r>
            <a:r>
              <a:rPr lang="ru" sz="1100">
                <a:solidFill>
                  <a:schemeClr val="dk1"/>
                </a:solidFill>
              </a:rPr>
              <a:t> — взаимодействие между непримиримо враждебными социальными группами и силами. Термин «антагонизм» распространён в биологии и медицине: антагонизм ядов, лекарств, микробов, антагонизм мышц, зубов и т. п. Математики рассматривают антагонизм как такую противоположность интересов (имеется в виду теория игр), при которой выигрыш одной стороны равен проигрышу другой, то есть равенство по величине и противоположность по знаку.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882400" y="2144700"/>
            <a:ext cx="300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влиянию на ход развития общества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Прогрессивные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Регрессивные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5882400" y="2836541"/>
            <a:ext cx="300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характеру развития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Преднамеренные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Спонтанные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882396" y="3483900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По сферам общественной жизни</a:t>
            </a:r>
            <a:r>
              <a:rPr lang="ru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Экономические 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Политические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Этнические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Семейно-бытовые</a:t>
            </a: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 i="1">
                <a:solidFill>
                  <a:schemeClr val="dk1"/>
                </a:solidFill>
              </a:rPr>
              <a:t>Религиозные</a:t>
            </a:r>
            <a:endParaRPr sz="1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209099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Исторические способы разрешения конфликтов:</a:t>
            </a:r>
            <a:endParaRPr sz="240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2205600"/>
            <a:ext cx="8520600" cy="24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Мирное разрешение конфликтов с помощью посредников;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Проведение регулярных собраний для урегулирования спорных вопросов;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«Замораживание» нерешенного вопроса, договорённость о сохранении текущего положения;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Физическое разделение конфликтующих (например, на границе между государствами строятся стены);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Разрешение споров насилием по «праву сильнейшего»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351" y="716878"/>
            <a:ext cx="2247301" cy="17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232399"/>
            <a:ext cx="8409900" cy="10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Способы разрешения межличностных конфликтов:</a:t>
            </a:r>
            <a:endParaRPr sz="30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93604" y="1592900"/>
            <a:ext cx="3942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latin typeface="Arial"/>
                <a:ea typeface="Arial"/>
                <a:cs typeface="Arial"/>
                <a:sym typeface="Arial"/>
              </a:rPr>
              <a:t>Избегание (уклонение)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. При этом способе разрешение конфликта действия лица направлены на выход из сложной ситуации не уступая, но и не настаивая на своём. Он не берет на себя ответственность за решение проблем, не придает значения разногласиям, отрицает наличие самого конфликта, пытается не попасть в ситуации, провоцирующие конфликт.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904" y="1479499"/>
            <a:ext cx="4402696" cy="293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Экран (16:9)</PresentationFormat>
  <Paragraphs>86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Old Standard TT</vt:lpstr>
      <vt:lpstr>Paperback</vt:lpstr>
      <vt:lpstr>Конфликты в трудовых коллективах и пути их преодоления</vt:lpstr>
      <vt:lpstr>План презентации: Определение конфликта  Способы поведения в конфликте Признаки конфликта Виды и типы конфликтов Исторические способы разрешения конфликтов Способы разрешения межличностных конфликтов</vt:lpstr>
      <vt:lpstr>Определение конфликта</vt:lpstr>
      <vt:lpstr>Способы</vt:lpstr>
      <vt:lpstr>Признаки конфликта:</vt:lpstr>
      <vt:lpstr>Различают следующие виды конфликтов:</vt:lpstr>
      <vt:lpstr>Они в свою очередь делятся</vt:lpstr>
      <vt:lpstr>Исторические способы разрешения конфликтов:</vt:lpstr>
      <vt:lpstr>Способы разрешения межличностных конфликтов: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в трудовых коллективах и пути их преодоления</dc:title>
  <cp:lastModifiedBy>Трикоз Елена Владимировна</cp:lastModifiedBy>
  <cp:revision>1</cp:revision>
  <dcterms:modified xsi:type="dcterms:W3CDTF">2023-09-30T11:11:11Z</dcterms:modified>
</cp:coreProperties>
</file>