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7" r:id="rId3"/>
    <p:sldId id="261" r:id="rId4"/>
    <p:sldId id="262" r:id="rId5"/>
    <p:sldId id="263" r:id="rId6"/>
    <p:sldId id="265" r:id="rId7"/>
    <p:sldId id="266" r:id="rId8"/>
    <p:sldId id="267" r:id="rId9"/>
    <p:sldId id="268" r:id="rId10"/>
    <p:sldId id="278" r:id="rId11"/>
    <p:sldId id="279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Служебные части речи.</a:t>
            </a:r>
            <a:br>
              <a:rPr lang="ru-RU" dirty="0"/>
            </a:br>
            <a:r>
              <a:rPr lang="ru-RU"/>
              <a:t>ПРЕДЛОГ</a:t>
            </a:r>
            <a:r>
              <a:rPr lang="ru-RU" dirty="0"/>
              <a:t>, </a:t>
            </a:r>
            <a:r>
              <a:rPr lang="ru-RU"/>
              <a:t>СОЮЗ , </a:t>
            </a:r>
            <a:r>
              <a:rPr lang="ru-RU" dirty="0"/>
              <a:t>ЧАСТИЦА.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472518" cy="6500858"/>
          </a:xfrm>
        </p:spPr>
        <p:txBody>
          <a:bodyPr>
            <a:normAutofit/>
          </a:bodyPr>
          <a:lstStyle/>
          <a:p>
            <a:r>
              <a:rPr lang="ru-RU" dirty="0"/>
              <a:t>Я то(же) советую тебе уехать.</a:t>
            </a:r>
          </a:p>
          <a:p>
            <a:r>
              <a:rPr lang="ru-RU" dirty="0"/>
              <a:t>В продолжение всего дня небо так(же) хмурилось, как и накануне.</a:t>
            </a:r>
          </a:p>
          <a:p>
            <a:r>
              <a:rPr lang="ru-RU" dirty="0"/>
              <a:t>Выйдя на палубу, она невольно села на то(же) самое место, где сидела раньше.</a:t>
            </a:r>
          </a:p>
          <a:p>
            <a:r>
              <a:rPr lang="ru-RU" dirty="0"/>
              <a:t>Мы так(же) имели в виду сводки, полученные в течение недели.</a:t>
            </a:r>
          </a:p>
          <a:p>
            <a:r>
              <a:rPr lang="ru-RU" dirty="0"/>
              <a:t>Я читаю то(же), что и ты.</a:t>
            </a:r>
          </a:p>
          <a:p>
            <a:r>
              <a:rPr lang="ru-RU" dirty="0"/>
              <a:t>Знать и уметь не одно и то(же).</a:t>
            </a:r>
          </a:p>
          <a:p>
            <a:r>
              <a:rPr lang="ru-RU" dirty="0"/>
              <a:t>Десятки раз ему объясняют одно и то(же).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5911873"/>
          </a:xfrm>
        </p:spPr>
        <p:txBody>
          <a:bodyPr>
            <a:normAutofit/>
          </a:bodyPr>
          <a:lstStyle/>
          <a:p>
            <a:r>
              <a:rPr lang="ru-RU" dirty="0"/>
              <a:t>Я тоже советую тебе уехать.</a:t>
            </a:r>
          </a:p>
          <a:p>
            <a:r>
              <a:rPr lang="ru-RU" dirty="0"/>
              <a:t>В продолжение всего дня небо так же хмурилось, как и накануне.</a:t>
            </a:r>
          </a:p>
          <a:p>
            <a:r>
              <a:rPr lang="ru-RU" dirty="0"/>
              <a:t>Выйдя на палубу, она невольно села на то же самое место, где сидела раньше.</a:t>
            </a:r>
          </a:p>
          <a:p>
            <a:r>
              <a:rPr lang="ru-RU" dirty="0"/>
              <a:t>Мы также имели в виду сводки, полученные в течение недели.</a:t>
            </a:r>
          </a:p>
          <a:p>
            <a:r>
              <a:rPr lang="ru-RU" dirty="0"/>
              <a:t>Я читаю то же, что и ты.</a:t>
            </a:r>
          </a:p>
          <a:p>
            <a:r>
              <a:rPr lang="ru-RU" dirty="0"/>
              <a:t>Знать и уметь не одно и тоже.</a:t>
            </a:r>
          </a:p>
          <a:p>
            <a:r>
              <a:rPr lang="ru-RU" dirty="0"/>
              <a:t>Десятки раз ему объясняют одно и тоже.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59375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i="1" dirty="0"/>
              <a:t>Один только месяц все так </a:t>
            </a:r>
            <a:r>
              <a:rPr lang="ru-RU" b="1" i="1" dirty="0"/>
              <a:t>(же)</a:t>
            </a:r>
            <a:r>
              <a:rPr lang="ru-RU" i="1" dirty="0"/>
              <a:t> блистательно и чудно плыл в необъятных пустынях роскошного украинского неба, и так </a:t>
            </a:r>
            <a:r>
              <a:rPr lang="ru-RU" b="1" i="1" dirty="0"/>
              <a:t>(же)</a:t>
            </a:r>
            <a:r>
              <a:rPr lang="ru-RU" i="1" dirty="0"/>
              <a:t> прекрасна была земля в дивном серебряном блеске. Что </a:t>
            </a:r>
            <a:r>
              <a:rPr lang="ru-RU" b="1" i="1" dirty="0"/>
              <a:t>(бы)</a:t>
            </a:r>
            <a:r>
              <a:rPr lang="ru-RU" i="1" dirty="0"/>
              <a:t> он ни говорил, что </a:t>
            </a:r>
            <a:r>
              <a:rPr lang="ru-RU" b="1" i="1" dirty="0"/>
              <a:t>(бы</a:t>
            </a:r>
            <a:r>
              <a:rPr lang="ru-RU" i="1" dirty="0"/>
              <a:t>) ни предлагал, его слушали. Теплая небесная вода для растений — то </a:t>
            </a:r>
            <a:r>
              <a:rPr lang="ru-RU" b="1" i="1" dirty="0"/>
              <a:t>(же)</a:t>
            </a:r>
            <a:r>
              <a:rPr lang="ru-RU" i="1" dirty="0"/>
              <a:t> самое, что для нас любовь. Надо было дождаться лошадей  во что </a:t>
            </a:r>
            <a:r>
              <a:rPr lang="ru-RU" b="1" i="1" dirty="0"/>
              <a:t>(бы)</a:t>
            </a:r>
            <a:r>
              <a:rPr lang="ru-RU" i="1" dirty="0"/>
              <a:t> то ни стало. Снегу было мало, снежных буранов то </a:t>
            </a:r>
            <a:r>
              <a:rPr lang="ru-RU" b="1" i="1" dirty="0"/>
              <a:t>(же)</a:t>
            </a:r>
            <a:r>
              <a:rPr lang="ru-RU" i="1" dirty="0"/>
              <a:t>. У нас с вами замечательный начальник штаба, только, пожалуй, слишком часто думает о том, что </a:t>
            </a:r>
            <a:r>
              <a:rPr lang="ru-RU" b="1" i="1" dirty="0"/>
              <a:t>(бы)</a:t>
            </a:r>
            <a:r>
              <a:rPr lang="ru-RU" i="1" dirty="0"/>
              <a:t> такое особенное придумать, что </a:t>
            </a:r>
            <a:r>
              <a:rPr lang="ru-RU" b="1" i="1" dirty="0"/>
              <a:t>(бы)</a:t>
            </a:r>
            <a:r>
              <a:rPr lang="ru-RU" i="1" dirty="0"/>
              <a:t> стать настоящим героем.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441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424936" cy="64087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i="1" dirty="0"/>
              <a:t>Один только месяц все так </a:t>
            </a:r>
            <a:r>
              <a:rPr lang="ru-RU" b="1" i="1" dirty="0"/>
              <a:t>же</a:t>
            </a:r>
            <a:r>
              <a:rPr lang="ru-RU" i="1" dirty="0"/>
              <a:t> блистательно и чудно плыл в необъятных пустынях роскошного украинского неба, и так  </a:t>
            </a:r>
            <a:r>
              <a:rPr lang="ru-RU" b="1" i="1" dirty="0"/>
              <a:t>же</a:t>
            </a:r>
            <a:r>
              <a:rPr lang="ru-RU" i="1" dirty="0"/>
              <a:t> прекрасна была земля в дивном серебряном блеске. Что </a:t>
            </a:r>
            <a:r>
              <a:rPr lang="ru-RU" b="1" i="1" dirty="0"/>
              <a:t>бы</a:t>
            </a:r>
            <a:r>
              <a:rPr lang="ru-RU" i="1" dirty="0"/>
              <a:t> он ни говорил, что </a:t>
            </a:r>
            <a:r>
              <a:rPr lang="ru-RU" b="1" i="1" dirty="0"/>
              <a:t>бы</a:t>
            </a:r>
            <a:r>
              <a:rPr lang="ru-RU" i="1" dirty="0"/>
              <a:t> ни предлагал, его слушали. Теплая небесная вода для растений — то </a:t>
            </a:r>
            <a:r>
              <a:rPr lang="ru-RU" b="1" i="1" dirty="0"/>
              <a:t>же</a:t>
            </a:r>
            <a:r>
              <a:rPr lang="ru-RU" i="1" dirty="0"/>
              <a:t> самое, что для нас любовь. Надо было дождаться лошадей  во что </a:t>
            </a:r>
            <a:r>
              <a:rPr lang="ru-RU" b="1" i="1" dirty="0"/>
              <a:t>бы</a:t>
            </a:r>
            <a:r>
              <a:rPr lang="ru-RU" i="1" dirty="0"/>
              <a:t> то ни стало. Снегу было мало, снежных буранов то</a:t>
            </a:r>
            <a:r>
              <a:rPr lang="ru-RU" b="1" i="1" dirty="0"/>
              <a:t>же</a:t>
            </a:r>
            <a:r>
              <a:rPr lang="ru-RU" i="1" dirty="0"/>
              <a:t>. У нас с вами замечательный начальник штаба, только, пожалуй, слишком часто думает о том, что </a:t>
            </a:r>
            <a:r>
              <a:rPr lang="ru-RU" b="1" i="1" dirty="0"/>
              <a:t>бы</a:t>
            </a:r>
            <a:r>
              <a:rPr lang="ru-RU" i="1" dirty="0"/>
              <a:t> такое особенное придумать, что</a:t>
            </a:r>
            <a:r>
              <a:rPr lang="ru-RU" b="1" i="1" dirty="0"/>
              <a:t>бы</a:t>
            </a:r>
            <a:r>
              <a:rPr lang="ru-RU" i="1" dirty="0"/>
              <a:t> стать настоящим героем. 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3914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Правописание частиц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435280" cy="5517232"/>
          </a:xfrm>
        </p:spPr>
        <p:txBody>
          <a:bodyPr/>
          <a:lstStyle/>
          <a:p>
            <a:r>
              <a:rPr lang="ru-RU" dirty="0"/>
              <a:t>Где он </a:t>
            </a:r>
            <a:r>
              <a:rPr lang="ru-RU" b="1" dirty="0"/>
              <a:t>ни</a:t>
            </a:r>
            <a:r>
              <a:rPr lang="ru-RU" dirty="0"/>
              <a:t> был, все о нём помнили. (Могла ли остаться память, если он там не был?)</a:t>
            </a:r>
          </a:p>
          <a:p>
            <a:r>
              <a:rPr lang="ru-RU" dirty="0"/>
              <a:t>Не получалось ничего, что бы он</a:t>
            </a:r>
            <a:r>
              <a:rPr lang="ru-RU" b="1" dirty="0"/>
              <a:t> ни</a:t>
            </a:r>
            <a:r>
              <a:rPr lang="ru-RU" dirty="0"/>
              <a:t> делал! (Он делал, но не получалось)</a:t>
            </a:r>
          </a:p>
          <a:p>
            <a:r>
              <a:rPr lang="ru-RU" dirty="0"/>
              <a:t>И куда он </a:t>
            </a:r>
            <a:r>
              <a:rPr lang="ru-RU" b="1" dirty="0"/>
              <a:t>ни</a:t>
            </a:r>
            <a:r>
              <a:rPr lang="ru-RU" dirty="0"/>
              <a:t> обращался, он везде получал отказ. (Мог ли он получить отказ, если бы не обращался?)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0959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Куда бы путник ( не, ни) спешил, всегда усердную молитву он у часовни приносил. (</a:t>
            </a:r>
            <a:r>
              <a:rPr lang="ru-RU" dirty="0" err="1"/>
              <a:t>М.Ю.Лермонтов</a:t>
            </a:r>
            <a:r>
              <a:rPr lang="ru-RU" dirty="0"/>
              <a:t>)</a:t>
            </a:r>
          </a:p>
          <a:p>
            <a:r>
              <a:rPr lang="ru-RU" dirty="0"/>
              <a:t>И кого (не, ни) спросит он, всем вопрос его мудрён. (</a:t>
            </a:r>
            <a:r>
              <a:rPr lang="ru-RU" dirty="0" err="1"/>
              <a:t>А.С.Пушкин</a:t>
            </a:r>
            <a:r>
              <a:rPr lang="ru-RU" dirty="0"/>
              <a:t>)</a:t>
            </a:r>
          </a:p>
          <a:p>
            <a:r>
              <a:rPr lang="ru-RU" dirty="0"/>
              <a:t>А если спросит кто-нибудь...... ну кто бы (не, ни) спросил, скажи им, что навылет в грудь я пулей ранен был.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0942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Практическая работа.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Горы производят незабываемое впечатление. Н... один переход нужно совершить, чтобы достичь вершины.</a:t>
            </a:r>
          </a:p>
          <a:p>
            <a:r>
              <a:rPr lang="ru-RU" dirty="0"/>
              <a:t>Н... одного мгновения не хочется терять. Кто н... хотел бы оказаться в этом фантастическом месте?</a:t>
            </a:r>
          </a:p>
          <a:p>
            <a:r>
              <a:rPr lang="ru-RU" dirty="0"/>
              <a:t>Что н... говори, горы всегда прекрасны. Сколько н... смотри на это чудо, оно никогда не надоест.</a:t>
            </a:r>
          </a:p>
          <a:p>
            <a:r>
              <a:rPr lang="ru-RU" dirty="0"/>
              <a:t>Эту вершину пытались покорить н... раз. И н... разу восхождение не было легким. Вокруг н... души.</a:t>
            </a:r>
          </a:p>
          <a:p>
            <a:r>
              <a:rPr lang="ru-RU" dirty="0"/>
              <a:t>Равнодушно относиться к горам не могут н.. начинающие, н... опытные альпинисты.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2045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В предрассветной тишине не слышно н.. шороха.</a:t>
            </a:r>
          </a:p>
          <a:p>
            <a:r>
              <a:rPr lang="ru-RU" dirty="0"/>
              <a:t>Ощутить себя частичкой мироздания дано н.. каждому.</a:t>
            </a:r>
          </a:p>
          <a:p>
            <a:r>
              <a:rPr lang="ru-RU" dirty="0"/>
              <a:t>Н.. славы, н.. денег не требуют отважные путешественники.</a:t>
            </a:r>
          </a:p>
          <a:p>
            <a:r>
              <a:rPr lang="ru-RU" dirty="0"/>
              <a:t>Н.. раз художники пытались изобразить горы.</a:t>
            </a:r>
          </a:p>
          <a:p>
            <a:r>
              <a:rPr lang="ru-RU" dirty="0"/>
              <a:t>Но н.. один из них не смог превзойти своим мастерством Рериха.</a:t>
            </a:r>
          </a:p>
          <a:p>
            <a:r>
              <a:rPr lang="ru-RU" dirty="0"/>
              <a:t>Разве вы н.. мечтали хотя бы на миг оказаться на вершине?</a:t>
            </a:r>
          </a:p>
          <a:p>
            <a:r>
              <a:rPr lang="ru-RU" dirty="0"/>
              <a:t>Как н.. трудно приходится альпинистам, но никто из них не отчаивается.</a:t>
            </a:r>
          </a:p>
          <a:p>
            <a:r>
              <a:rPr lang="ru-RU" dirty="0"/>
              <a:t>На подготовку к восхождению уходит н.. один день.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3966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image.slidesharecdn.com/random-130920041633-phpapp01/95/-3-63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5" y="0"/>
            <a:ext cx="913445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535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1484784"/>
          </a:xfrm>
        </p:spPr>
        <p:txBody>
          <a:bodyPr>
            <a:noAutofit/>
          </a:bodyPr>
          <a:lstStyle/>
          <a:p>
            <a:r>
              <a:rPr lang="ru-RU" sz="3600" dirty="0"/>
              <a:t>Предлог</a:t>
            </a:r>
            <a:br>
              <a:rPr lang="ru-RU" sz="3600" dirty="0"/>
            </a:br>
            <a:r>
              <a:rPr lang="ru-RU" sz="3600" dirty="0"/>
              <a:t>Классификация по происхождению и строению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9036496" cy="530120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Непроизводные</a:t>
            </a:r>
            <a:r>
              <a:rPr lang="ru-RU" dirty="0"/>
              <a:t> (древнейшие)- </a:t>
            </a:r>
            <a:r>
              <a:rPr lang="ru-RU" dirty="0">
                <a:solidFill>
                  <a:srgbClr val="00B050"/>
                </a:solidFill>
              </a:rPr>
              <a:t>в, без, до, из, к, на, по, о, от, перед, через.</a:t>
            </a:r>
          </a:p>
          <a:p>
            <a:endParaRPr lang="ru-RU" dirty="0"/>
          </a:p>
          <a:p>
            <a:r>
              <a:rPr lang="ru-RU" b="1" dirty="0">
                <a:solidFill>
                  <a:srgbClr val="FF0000"/>
                </a:solidFill>
              </a:rPr>
              <a:t>Производные</a:t>
            </a:r>
            <a:r>
              <a:rPr lang="ru-RU" dirty="0"/>
              <a:t> -предлоги образовались в более позднее время от других частей речи и подразделяются на: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>
                <a:solidFill>
                  <a:srgbClr val="0070C0"/>
                </a:solidFill>
              </a:rPr>
              <a:t>Наречные</a:t>
            </a:r>
            <a:r>
              <a:rPr lang="ru-RU" dirty="0"/>
              <a:t>: </a:t>
            </a:r>
            <a:r>
              <a:rPr lang="ru-RU" dirty="0">
                <a:solidFill>
                  <a:srgbClr val="00B050"/>
                </a:solidFill>
              </a:rPr>
              <a:t>вблизи, вглубь, вдоль, возле, около, вокруг, впереди, после и др.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>
                <a:solidFill>
                  <a:srgbClr val="0070C0"/>
                </a:solidFill>
              </a:rPr>
              <a:t>Отыменные: </a:t>
            </a:r>
            <a:r>
              <a:rPr lang="ru-RU" dirty="0">
                <a:solidFill>
                  <a:srgbClr val="00B050"/>
                </a:solidFill>
              </a:rPr>
              <a:t>посредством, в роли, в зависимости от, путем, насчет, по поводу, ввиду, по случаю, в течение и др.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>
                <a:solidFill>
                  <a:srgbClr val="0070C0"/>
                </a:solidFill>
              </a:rPr>
              <a:t>Глагольные</a:t>
            </a:r>
            <a:r>
              <a:rPr lang="ru-RU" dirty="0"/>
              <a:t> (образованы в большинстве своем от деепричастий нежели от глаголов) - </a:t>
            </a:r>
            <a:r>
              <a:rPr lang="ru-RU" dirty="0">
                <a:solidFill>
                  <a:srgbClr val="00B050"/>
                </a:solidFill>
              </a:rPr>
              <a:t>благодаря, несмотря на, спустя</a:t>
            </a:r>
          </a:p>
          <a:p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38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Различай!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Напротив дома (предлог) – живу напротив(наречие)</a:t>
            </a:r>
          </a:p>
          <a:p>
            <a:r>
              <a:rPr lang="ru-RU" dirty="0"/>
              <a:t>Насчёт работы (предлог) – положить на счёт(сущ.)</a:t>
            </a:r>
          </a:p>
          <a:p>
            <a:r>
              <a:rPr lang="ru-RU" dirty="0"/>
              <a:t>Благодаря знаниям (предлог) – благодаря товарища (</a:t>
            </a:r>
            <a:r>
              <a:rPr lang="ru-RU" dirty="0" err="1"/>
              <a:t>дееп</a:t>
            </a:r>
            <a:r>
              <a:rPr lang="ru-RU" dirty="0"/>
              <a:t>.)</a:t>
            </a:r>
          </a:p>
          <a:p>
            <a:r>
              <a:rPr lang="ru-RU" dirty="0"/>
              <a:t>Вижу вокруг (наречие) – вокруг себя (предлог)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1630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Определить часть речи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Работать в течение дня – увидеть в течении реки</a:t>
            </a:r>
          </a:p>
          <a:p>
            <a:r>
              <a:rPr lang="ru-RU" dirty="0"/>
              <a:t> Стоял возле дома – стоял возле</a:t>
            </a:r>
          </a:p>
          <a:p>
            <a:r>
              <a:rPr lang="ru-RU" dirty="0"/>
              <a:t>Мы пошли в поход (не)смотря на дождь – </a:t>
            </a:r>
            <a:r>
              <a:rPr lang="ru-RU"/>
              <a:t>переходил улицу </a:t>
            </a:r>
            <a:r>
              <a:rPr lang="ru-RU" dirty="0"/>
              <a:t>(не)смотря на дорогу</a:t>
            </a:r>
          </a:p>
          <a:p>
            <a:r>
              <a:rPr lang="ru-RU" dirty="0"/>
              <a:t>Находиться вблизи памятника – остановиться вблизи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1374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507288" cy="1080120"/>
          </a:xfrm>
        </p:spPr>
        <p:txBody>
          <a:bodyPr>
            <a:normAutofit fontScale="90000"/>
          </a:bodyPr>
          <a:lstStyle/>
          <a:p>
            <a:r>
              <a:rPr lang="ru-RU" dirty="0"/>
              <a:t>Правописание производных предлогов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5167364"/>
              </p:ext>
            </p:extLst>
          </p:nvPr>
        </p:nvGraphicFramePr>
        <p:xfrm>
          <a:off x="107504" y="1196752"/>
          <a:ext cx="8928992" cy="56166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9509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ПРЕДЛОГ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СУЩЕСТВИТЕЛЬНОЕ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9806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Вследствие</a:t>
                      </a:r>
                      <a:r>
                        <a:rPr lang="ru-RU" dirty="0"/>
                        <a:t> </a:t>
                      </a:r>
                      <a:r>
                        <a:rPr lang="ru-RU" dirty="0">
                          <a:solidFill>
                            <a:srgbClr val="FF0000"/>
                          </a:solidFill>
                        </a:rPr>
                        <a:t>(из-за)</a:t>
                      </a:r>
                      <a:r>
                        <a:rPr lang="ru-RU" baseline="0" dirty="0"/>
                        <a:t> дождей река вышла из берегов.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В следствии </a:t>
                      </a:r>
                      <a:r>
                        <a:rPr lang="ru-RU" dirty="0"/>
                        <a:t>(</a:t>
                      </a:r>
                      <a:r>
                        <a:rPr lang="ru-RU" dirty="0" err="1"/>
                        <a:t>П.п</a:t>
                      </a:r>
                      <a:r>
                        <a:rPr lang="ru-RU" dirty="0"/>
                        <a:t>.) по делу было много неясного.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5588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Ввиду </a:t>
                      </a:r>
                      <a:r>
                        <a:rPr lang="ru-RU" dirty="0">
                          <a:solidFill>
                            <a:srgbClr val="FF0000"/>
                          </a:solidFill>
                        </a:rPr>
                        <a:t>(из-за) </a:t>
                      </a:r>
                      <a:r>
                        <a:rPr lang="ru-RU" dirty="0"/>
                        <a:t>дождя экскурсия не состоялась.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Иметь в виду; В виде </a:t>
                      </a:r>
                      <a:r>
                        <a:rPr lang="ru-RU" dirty="0"/>
                        <a:t>(П.п.)</a:t>
                      </a:r>
                      <a:r>
                        <a:rPr lang="ru-RU" baseline="0" dirty="0"/>
                        <a:t> полукруга.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5588">
                <a:tc>
                  <a:txBody>
                    <a:bodyPr/>
                    <a:lstStyle/>
                    <a:p>
                      <a:r>
                        <a:rPr lang="ru-RU" dirty="0"/>
                        <a:t>Соорудили что-то </a:t>
                      </a:r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вроде </a:t>
                      </a:r>
                      <a:r>
                        <a:rPr lang="ru-RU" dirty="0">
                          <a:solidFill>
                            <a:srgbClr val="FF0000"/>
                          </a:solidFill>
                        </a:rPr>
                        <a:t>(наподобие) </a:t>
                      </a:r>
                      <a:r>
                        <a:rPr lang="ru-RU" dirty="0"/>
                        <a:t>плота.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Согласовать (в чём?) </a:t>
                      </a:r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в</a:t>
                      </a:r>
                      <a:r>
                        <a:rPr lang="ru-RU" dirty="0"/>
                        <a:t> (</a:t>
                      </a:r>
                      <a:r>
                        <a:rPr lang="ru-RU" dirty="0" err="1"/>
                        <a:t>П.п</a:t>
                      </a:r>
                      <a:r>
                        <a:rPr lang="ru-RU" dirty="0"/>
                        <a:t>.)</a:t>
                      </a:r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роде</a:t>
                      </a:r>
                      <a:r>
                        <a:rPr lang="ru-RU" dirty="0"/>
                        <a:t>, числе, падеже.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6210">
                <a:tc>
                  <a:txBody>
                    <a:bodyPr/>
                    <a:lstStyle/>
                    <a:p>
                      <a:r>
                        <a:rPr lang="ru-RU" dirty="0"/>
                        <a:t>Договорились </a:t>
                      </a:r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насчёт</a:t>
                      </a:r>
                      <a:r>
                        <a:rPr lang="ru-RU" dirty="0"/>
                        <a:t> </a:t>
                      </a:r>
                      <a:r>
                        <a:rPr lang="ru-RU" dirty="0">
                          <a:solidFill>
                            <a:srgbClr val="FF0000"/>
                          </a:solidFill>
                        </a:rPr>
                        <a:t>(об) </a:t>
                      </a:r>
                      <a:r>
                        <a:rPr lang="ru-RU" dirty="0"/>
                        <a:t>экскурсии.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Деньги поступили </a:t>
                      </a:r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на</a:t>
                      </a:r>
                      <a:r>
                        <a:rPr lang="ru-RU" dirty="0"/>
                        <a:t> (на что?) </a:t>
                      </a:r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счёт </a:t>
                      </a:r>
                      <a:r>
                        <a:rPr lang="ru-RU" dirty="0"/>
                        <a:t>(</a:t>
                      </a:r>
                      <a:r>
                        <a:rPr lang="ru-RU" dirty="0" err="1"/>
                        <a:t>В.п</a:t>
                      </a:r>
                      <a:r>
                        <a:rPr lang="ru-RU" dirty="0"/>
                        <a:t>.) банка.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6641">
                <a:tc>
                  <a:txBody>
                    <a:bodyPr/>
                    <a:lstStyle/>
                    <a:p>
                      <a:r>
                        <a:rPr lang="ru-RU" i="1" dirty="0"/>
                        <a:t> </a:t>
                      </a:r>
                      <a:r>
                        <a:rPr lang="ru-RU" b="1" i="0" dirty="0">
                          <a:solidFill>
                            <a:srgbClr val="00B050"/>
                          </a:solidFill>
                        </a:rPr>
                        <a:t>В заключение  </a:t>
                      </a:r>
                      <a:r>
                        <a:rPr lang="ru-RU" i="0" dirty="0">
                          <a:solidFill>
                            <a:srgbClr val="FF0000"/>
                          </a:solidFill>
                        </a:rPr>
                        <a:t>(в конце) </a:t>
                      </a:r>
                      <a:r>
                        <a:rPr lang="ru-RU" i="0" dirty="0"/>
                        <a:t>доклада.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>
                          <a:solidFill>
                            <a:srgbClr val="00B050"/>
                          </a:solidFill>
                        </a:rPr>
                        <a:t>В</a:t>
                      </a:r>
                      <a:r>
                        <a:rPr lang="ru-RU" i="1" baseline="0" dirty="0"/>
                        <a:t> (в чём?)</a:t>
                      </a:r>
                      <a:r>
                        <a:rPr lang="ru-RU" i="1" dirty="0"/>
                        <a:t> </a:t>
                      </a:r>
                      <a:r>
                        <a:rPr lang="ru-RU" i="1" dirty="0">
                          <a:solidFill>
                            <a:srgbClr val="00B050"/>
                          </a:solidFill>
                        </a:rPr>
                        <a:t>заключении </a:t>
                      </a:r>
                      <a:r>
                        <a:rPr lang="ru-RU" i="1" dirty="0"/>
                        <a:t>(</a:t>
                      </a:r>
                      <a:r>
                        <a:rPr lang="ru-RU" i="1" dirty="0" err="1"/>
                        <a:t>П.п</a:t>
                      </a:r>
                      <a:r>
                        <a:rPr lang="ru-RU" i="1" dirty="0"/>
                        <a:t>.) по диссертации.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6641">
                <a:tc>
                  <a:txBody>
                    <a:bodyPr/>
                    <a:lstStyle/>
                    <a:p>
                      <a:r>
                        <a:rPr lang="ru-RU" b="1" i="0" dirty="0">
                          <a:solidFill>
                            <a:srgbClr val="00B050"/>
                          </a:solidFill>
                        </a:rPr>
                        <a:t>В течение </a:t>
                      </a:r>
                      <a:r>
                        <a:rPr lang="ru-RU" i="0" dirty="0">
                          <a:solidFill>
                            <a:srgbClr val="FF0000"/>
                          </a:solidFill>
                        </a:rPr>
                        <a:t>(как</a:t>
                      </a:r>
                      <a:r>
                        <a:rPr lang="ru-RU" i="0" baseline="0" dirty="0">
                          <a:solidFill>
                            <a:srgbClr val="FF0000"/>
                          </a:solidFill>
                        </a:rPr>
                        <a:t> долго) </a:t>
                      </a:r>
                      <a:r>
                        <a:rPr lang="ru-RU" i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i="0" dirty="0"/>
                        <a:t>года я усердно занимался музыкой.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В </a:t>
                      </a:r>
                      <a:r>
                        <a:rPr lang="ru-RU" dirty="0"/>
                        <a:t>(в чём?) </a:t>
                      </a:r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течении </a:t>
                      </a:r>
                      <a:r>
                        <a:rPr lang="ru-RU" dirty="0"/>
                        <a:t>(</a:t>
                      </a:r>
                      <a:r>
                        <a:rPr lang="ru-RU" dirty="0" err="1"/>
                        <a:t>П.п</a:t>
                      </a:r>
                      <a:r>
                        <a:rPr lang="ru-RU" dirty="0"/>
                        <a:t>.)</a:t>
                      </a:r>
                      <a:r>
                        <a:rPr lang="ru-RU" baseline="0" dirty="0"/>
                        <a:t> реки много порогов.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6641">
                <a:tc>
                  <a:txBody>
                    <a:bodyPr/>
                    <a:lstStyle/>
                    <a:p>
                      <a:r>
                        <a:rPr lang="ru-RU" b="1" i="0" dirty="0">
                          <a:solidFill>
                            <a:srgbClr val="00B050"/>
                          </a:solidFill>
                        </a:rPr>
                        <a:t>В продолжение </a:t>
                      </a:r>
                      <a:r>
                        <a:rPr lang="ru-RU" i="0" dirty="0">
                          <a:solidFill>
                            <a:srgbClr val="FF0000"/>
                          </a:solidFill>
                        </a:rPr>
                        <a:t>(как долго) </a:t>
                      </a:r>
                      <a:r>
                        <a:rPr lang="ru-RU" i="0" dirty="0"/>
                        <a:t>года он знакомился с историей страны.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В</a:t>
                      </a:r>
                      <a:r>
                        <a:rPr lang="ru-RU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ru-RU" dirty="0"/>
                        <a:t>(в чём?) </a:t>
                      </a:r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продолжении</a:t>
                      </a:r>
                      <a:r>
                        <a:rPr lang="ru-RU" dirty="0"/>
                        <a:t> (</a:t>
                      </a:r>
                      <a:r>
                        <a:rPr lang="ru-RU" dirty="0" err="1"/>
                        <a:t>П.п</a:t>
                      </a:r>
                      <a:r>
                        <a:rPr lang="ru-RU" dirty="0"/>
                        <a:t>.) книги введены новые</a:t>
                      </a:r>
                      <a:r>
                        <a:rPr lang="ru-RU" baseline="0" dirty="0"/>
                        <a:t> герои.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528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Вроде  глубокой траншеи, в роде Артамоновых, вследствие засухи, включить в следствие, справиться насчёт расписания, перевести на счёт колхоза,  в продолжение зимнего сезона, сюжетные изменения в продолжении романа, в течение двух часов,  неожиданные перемены в течении болезни,  в заключение своего выступления, основные положения в заключении юриста</a:t>
            </a:r>
            <a:r>
              <a:rPr lang="en-US" dirty="0"/>
              <a:t>,</a:t>
            </a:r>
            <a:r>
              <a:rPr lang="ru-RU" dirty="0"/>
              <a:t> впоследствии.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894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Правописание союзов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71692"/>
              </p:ext>
            </p:extLst>
          </p:nvPr>
        </p:nvGraphicFramePr>
        <p:xfrm>
          <a:off x="539552" y="1600200"/>
          <a:ext cx="8147248" cy="42770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73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3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0766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Чтобы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Что бы (МЕСТ.</a:t>
                      </a:r>
                      <a:r>
                        <a:rPr lang="ru-RU" b="1" baseline="0" dirty="0">
                          <a:solidFill>
                            <a:srgbClr val="FF0000"/>
                          </a:solidFill>
                        </a:rPr>
                        <a:t> И ЧАСТ.)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2281">
                <a:tc>
                  <a:txBody>
                    <a:bodyPr/>
                    <a:lstStyle/>
                    <a:p>
                      <a:r>
                        <a:rPr lang="ru-RU" dirty="0"/>
                        <a:t>Нельзя переставить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Частицу</a:t>
                      </a:r>
                      <a:r>
                        <a:rPr lang="ru-RU" baseline="0" dirty="0"/>
                        <a:t> можно переставить в другое место предложения или опустить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07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Во что бы то ни стало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03259">
                <a:tc>
                  <a:txBody>
                    <a:bodyPr/>
                    <a:lstStyle/>
                    <a:p>
                      <a:r>
                        <a:rPr lang="ru-RU" dirty="0"/>
                        <a:t>Редактор встретился с автором</a:t>
                      </a:r>
                      <a:r>
                        <a:rPr lang="en-US" dirty="0"/>
                        <a:t>,</a:t>
                      </a:r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 чтобы </a:t>
                      </a:r>
                      <a:r>
                        <a:rPr lang="ru-RU" dirty="0"/>
                        <a:t>внести изменения.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Что бы </a:t>
                      </a:r>
                      <a:r>
                        <a:rPr lang="ru-RU" dirty="0"/>
                        <a:t>такое ещё придумать?</a:t>
                      </a:r>
                    </a:p>
                    <a:p>
                      <a:r>
                        <a:rPr lang="ru-RU" dirty="0"/>
                        <a:t>Не имею понятия</a:t>
                      </a:r>
                      <a:r>
                        <a:rPr lang="en-US" dirty="0"/>
                        <a:t>,</a:t>
                      </a:r>
                      <a:r>
                        <a:rPr lang="ru-RU" baseline="0" dirty="0"/>
                        <a:t> </a:t>
                      </a:r>
                      <a:r>
                        <a:rPr lang="ru-RU" b="1" baseline="0" dirty="0">
                          <a:solidFill>
                            <a:srgbClr val="00B050"/>
                          </a:solidFill>
                        </a:rPr>
                        <a:t>что бы </a:t>
                      </a:r>
                      <a:r>
                        <a:rPr lang="ru-RU" baseline="0" dirty="0"/>
                        <a:t>он сделал на моём месте.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1962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Правописание союзов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600720"/>
              </p:ext>
            </p:extLst>
          </p:nvPr>
        </p:nvGraphicFramePr>
        <p:xfrm>
          <a:off x="323528" y="1600200"/>
          <a:ext cx="8363272" cy="4997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81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1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4266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Тоже</a:t>
                      </a:r>
                      <a:r>
                        <a:rPr lang="ru-RU" b="1" baseline="0" dirty="0">
                          <a:solidFill>
                            <a:srgbClr val="FF0000"/>
                          </a:solidFill>
                        </a:rPr>
                        <a:t> и также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То же и так же (мест. с част.)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266">
                <a:tc>
                  <a:txBody>
                    <a:bodyPr/>
                    <a:lstStyle/>
                    <a:p>
                      <a:r>
                        <a:rPr lang="ru-RU" dirty="0"/>
                        <a:t>Можно заменить союзом 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Нельзя заменить союзом 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266">
                <a:tc>
                  <a:txBody>
                    <a:bodyPr/>
                    <a:lstStyle/>
                    <a:p>
                      <a:r>
                        <a:rPr lang="ru-RU" dirty="0"/>
                        <a:t>Нельзя опустить или переставить же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Можно опустить или переставить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4354">
                <a:tc>
                  <a:txBody>
                    <a:bodyPr/>
                    <a:lstStyle/>
                    <a:p>
                      <a:r>
                        <a:rPr lang="ru-RU" dirty="0"/>
                        <a:t>Вы </a:t>
                      </a: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тоже</a:t>
                      </a:r>
                      <a:r>
                        <a:rPr lang="ru-RU" dirty="0"/>
                        <a:t> отдыхали на Кавказе? </a:t>
                      </a: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dirty="0"/>
                        <a:t> вы отдыхали на Кавказе? Вы</a:t>
                      </a:r>
                      <a:r>
                        <a:rPr lang="ru-RU" baseline="0" dirty="0"/>
                        <a:t> </a:t>
                      </a:r>
                      <a:r>
                        <a:rPr lang="ru-RU" b="1" baseline="0" dirty="0">
                          <a:solidFill>
                            <a:srgbClr val="FF0000"/>
                          </a:solidFill>
                        </a:rPr>
                        <a:t>также </a:t>
                      </a:r>
                      <a:r>
                        <a:rPr lang="ru-RU" baseline="0" dirty="0"/>
                        <a:t>отдыхали на Кавказе?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Сегодня </a:t>
                      </a: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то же</a:t>
                      </a:r>
                      <a:r>
                        <a:rPr lang="en-US" dirty="0"/>
                        <a:t>,</a:t>
                      </a:r>
                      <a:r>
                        <a:rPr lang="ru-RU" baseline="0" dirty="0"/>
                        <a:t> что вчера. Мы решили провести лето </a:t>
                      </a:r>
                      <a:r>
                        <a:rPr lang="ru-RU" b="1" baseline="0" dirty="0">
                          <a:solidFill>
                            <a:srgbClr val="FF0000"/>
                          </a:solidFill>
                        </a:rPr>
                        <a:t>так же</a:t>
                      </a:r>
                      <a:r>
                        <a:rPr lang="en-US" baseline="0" dirty="0"/>
                        <a:t>,</a:t>
                      </a:r>
                      <a:r>
                        <a:rPr lang="ru-RU" baseline="0" dirty="0"/>
                        <a:t> как в прошлом году.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1390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1292</Words>
  <Application>Microsoft Office PowerPoint</Application>
  <PresentationFormat>Экран (4:3)</PresentationFormat>
  <Paragraphs>94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Тема Office</vt:lpstr>
      <vt:lpstr>Служебные части речи. ПРЕДЛОГ, СОЮЗ , ЧАСТИЦА.</vt:lpstr>
      <vt:lpstr>Презентация PowerPoint</vt:lpstr>
      <vt:lpstr>Предлог Классификация по происхождению и строению</vt:lpstr>
      <vt:lpstr>Различай!</vt:lpstr>
      <vt:lpstr>Определить часть речи</vt:lpstr>
      <vt:lpstr>Правописание производных предлогов</vt:lpstr>
      <vt:lpstr>Презентация PowerPoint</vt:lpstr>
      <vt:lpstr>Правописание союзов</vt:lpstr>
      <vt:lpstr>Правописание союзов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Правописание частиц </vt:lpstr>
      <vt:lpstr>Презентация PowerPoint</vt:lpstr>
      <vt:lpstr>Практическая работа.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SLAVASOBIRATEL</dc:creator>
  <cp:lastModifiedBy>Лёвкина Светлана Георгиевна</cp:lastModifiedBy>
  <cp:revision>32</cp:revision>
  <dcterms:created xsi:type="dcterms:W3CDTF">2018-01-19T15:15:38Z</dcterms:created>
  <dcterms:modified xsi:type="dcterms:W3CDTF">2023-11-03T06:54:27Z</dcterms:modified>
</cp:coreProperties>
</file>