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67" r:id="rId5"/>
    <p:sldId id="259" r:id="rId6"/>
    <p:sldId id="260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561D5-08D6-4092-A5F1-9E2D5A8867C8}" v="164" dt="2022-10-31T14:28:26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1" autoAdjust="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0435D-EE03-4DD7-8507-515C9849EC85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D453A-54E7-491F-87FC-7267694B8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4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453A-54E7-491F-87FC-7267694B813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61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453A-54E7-491F-87FC-7267694B813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30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453A-54E7-491F-87FC-7267694B813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98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5B052-5C21-4891-8FFA-F40FFEB1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7D5706-4B8E-4D3E-A836-2BCA7AFB2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D2BBB-EE11-47D5-A56E-3FC079DA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FE068-81C6-4C1A-8DF8-66566BD9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83CE8-8EE3-49A6-9F12-E7058616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80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0CA92-204A-45F5-83A2-246A795B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DE23AE-18A7-4A1E-99BB-EFF60283E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0C519C-BB38-4FF4-8D44-B488C454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1ABAB-5238-4342-8117-125F1AA5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AFA94-A459-4F01-B47D-20B6C5B5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52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EC36CC-DCEC-40D3-9446-8EE82EACE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F1120C-5F64-46FE-936C-DCC767D10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31683-F459-4E54-BABB-5B005D8D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59966-A3FC-4FA9-82D5-8A8B2AA1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2C839-D772-42A6-B427-3380944A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8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3871-F50A-4F4F-9AEC-4F259380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48D34-A628-4437-BAF2-28BFF176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4C57E-0B88-4B5F-A987-EDBC8DFC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43B76-3592-4F44-9E9A-638048D7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37433D-06CE-4667-929C-CD99601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90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D8D85-6A5E-4428-AB95-5E6A90E1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83E8FA-4EA2-4C0B-A922-51198C37F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4335B4-A649-4B22-802D-11DB4352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114A4-5CB2-4757-A0C1-C8022A62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61398-F9FF-40B0-8656-F95E64A0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78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1566-FE25-47D7-A447-66881E23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E4BD3-7191-4AAB-B494-7ADB1AF9E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207D47-AFF5-4802-9AD9-F5A929351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00368E-5454-4196-9486-E0127CA9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466008-4BCA-47D1-9531-1F55F7CB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6A7D60-2114-4985-A0B7-3FA27850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70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D606E-8F9F-4D26-AC50-AFFB4BCF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3555-147A-4B20-95FB-3188B89C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71472-8C27-4C94-A3D0-37A9C0920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9FBA09-BE8A-41CE-B337-E9F758B7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035FB2-DE57-4751-A0A2-B463CFD52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EEA108-356F-4629-A537-90C8D615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B281EF-D65E-4AED-BA45-E9C887D6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E40075-1A8D-4D06-BA64-1EE2FC7D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09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C580F-6538-45CB-B167-8DEA23FA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CF46B8-B280-4C42-B072-88660E30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2C64AF-8C50-4F2D-AA87-DFBF490D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39D883-9383-4549-BDE9-8A831857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86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57DB18-0EF2-463A-B9A5-F4B9DD6F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B16CEC-49A1-41B6-BB01-BE531A88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46FCD6-9F83-4C5C-A511-6D637B8E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35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35411-8D64-4DE7-BA76-82030A6C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983F28-77A1-4884-860D-06D79489E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A772B-340D-4008-A03A-EAE2176BE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D68CA4-3764-416B-9190-70131855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1F88C6-64AA-4A04-B0E1-710EE7F1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0F13C6-2A74-49E5-94A6-3F663816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36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29318-4A21-4AEA-BE83-CD5C7744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220277-B6BB-4BE3-BD1F-622726AFE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16BC6-9144-4957-9985-B40AE364A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24CF5-E988-4652-9A16-4C64E131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5267D1-6820-44F3-AFD3-3F8D07E9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430680-FFE1-4059-B375-28370F64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68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EB017-51D7-4F00-99E9-EE00D46D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D3F74-A670-4354-8343-3D13A58C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B0FC7D-6ABC-48AB-BBC8-57C9C3459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5102-37EF-4AB1-B800-CC03328F3684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3A857-9190-496E-B498-4D15270A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CDFE4A-9A34-40C9-885B-7FAEEE8DB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72CC-CA2A-468E-B687-AB7AF62F5B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68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4" descr="Изображение выглядит как человек, стол, сиди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5FD064D-5166-BDAB-4666-9EDF298D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798A8-2D79-4C01-9399-8F9C19D5F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latin typeface="IBM Plex Sans"/>
                <a:cs typeface="Arial"/>
              </a:rPr>
              <a:t>Вербальные средства общения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A044CB-C0BF-4516-8F3D-25A67FE1B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8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696C3-B540-4369-BCC2-734B66CE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Основными компонентами коммуникации являются: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D2C69-55DC-4E9A-81B4-0CEDE4FCAF4C}"/>
              </a:ext>
            </a:extLst>
          </p:cNvPr>
          <p:cNvSpPr txBox="1"/>
          <p:nvPr/>
        </p:nvSpPr>
        <p:spPr>
          <a:xfrm>
            <a:off x="6096000" y="579159"/>
            <a:ext cx="5501834" cy="5686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solidFill>
                  <a:schemeClr val="bg1"/>
                </a:solidFill>
                <a:effectLst/>
              </a:rPr>
              <a:t>1. 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Субъекты коммуникационного процесса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- отправитель и получатель сообщения (коммуникатор и реципиент).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1" dirty="0">
                <a:solidFill>
                  <a:schemeClr val="bg1"/>
                </a:solidFill>
                <a:effectLst/>
              </a:rPr>
              <a:t>2. Предмет коммуникации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(какое-то явление, событие и т.п.) и отражающее его сообщение (статья, радиопередача, телевизионный сюжет и т.д.).</a:t>
            </a:r>
            <a:endParaRPr lang="en-US" b="0" i="0" dirty="0">
              <a:solidFill>
                <a:schemeClr val="bg1"/>
              </a:solidFill>
              <a:effectLst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solidFill>
                  <a:schemeClr val="bg1"/>
                </a:solidFill>
                <a:effectLst/>
              </a:rPr>
              <a:t>3. 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Средства коммуникации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- слова, картинки, ноты и т. д.</a:t>
            </a:r>
            <a:endParaRPr lang="en-US" b="0" i="0" dirty="0">
              <a:solidFill>
                <a:schemeClr val="bg1"/>
              </a:solidFill>
              <a:effectLst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solidFill>
                  <a:schemeClr val="bg1"/>
                </a:solidFill>
                <a:effectLst/>
              </a:rPr>
              <a:t>4. 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Каналы коммуникации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по которым передается сообщение от коммутатора к реципиенту (письмо, телефон, радио, телеграф и т.д.), делятся на: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  </a:t>
            </a:r>
            <a:r>
              <a:rPr lang="en-US" b="0" i="0" dirty="0">
                <a:solidFill>
                  <a:schemeClr val="bg1"/>
                </a:solidFill>
                <a:effectLst/>
              </a:rPr>
              <a:t> а) средства массовой коммуникации — пресса, радио, телевидение, информационные и рекламные агентства и т.д.;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en-US" b="0" i="0" dirty="0">
              <a:solidFill>
                <a:schemeClr val="bg1"/>
              </a:solidFill>
              <a:effectLst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  </a:t>
            </a:r>
            <a:r>
              <a:rPr lang="en-US" b="0" i="0" dirty="0">
                <a:solidFill>
                  <a:schemeClr val="bg1"/>
                </a:solidFill>
                <a:effectLst/>
              </a:rPr>
              <a:t> б) межличностную коммуникацию - непосредственный личностный обмен сообщениями между источником и получателем.</a:t>
            </a:r>
            <a:endParaRPr lang="en-US" b="0" i="0" dirty="0">
              <a:solidFill>
                <a:schemeClr val="bg1"/>
              </a:solidFill>
              <a:effectLst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solidFill>
                  <a:schemeClr val="bg1"/>
                </a:solidFill>
                <a:effectLst/>
              </a:rPr>
              <a:t>5. 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Эффект коммуникации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- последствия коммуникации, выраженные в изменении внутреннего состояния субъектов коммуникационного процесса, в их взаимоотношениях или в их действиях.</a:t>
            </a:r>
            <a:endParaRPr lang="en-US" b="0" i="0" dirty="0">
              <a:solidFill>
                <a:schemeClr val="bg1"/>
              </a:solidFill>
              <a:effectLst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455B2-A398-4986-8FA8-B805F769A84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b="0" i="0" dirty="0">
              <a:solidFill>
                <a:srgbClr val="000000"/>
              </a:solidFill>
              <a:effectLst/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2625125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41075-8E68-4521-830F-BC1111815B67}"/>
              </a:ext>
            </a:extLst>
          </p:cNvPr>
          <p:cNvSpPr txBox="1"/>
          <p:nvPr/>
        </p:nvSpPr>
        <p:spPr>
          <a:xfrm>
            <a:off x="453342" y="1054031"/>
            <a:ext cx="5893277" cy="47552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1" dirty="0"/>
              <a:t>  </a:t>
            </a:r>
            <a:r>
              <a:rPr lang="en-US" b="1" i="1" dirty="0">
                <a:effectLst/>
              </a:rPr>
              <a:t> Существует три основных типа результатов коммуникации:</a:t>
            </a:r>
            <a:endParaRPr lang="en-US" b="1" i="1" dirty="0"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а) изменения в знаниях получателя;</a:t>
            </a:r>
            <a:endParaRPr lang="en-US" b="0" i="0" dirty="0"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б) изменение установок получателя, то есть изменение относительно устойчивых представлений индивида;</a:t>
            </a:r>
            <a:endParaRPr lang="en-US" b="0" i="0" dirty="0"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г) изменение поведения получателя обращения.</a:t>
            </a:r>
            <a:endParaRPr lang="en-US" b="0" i="0" dirty="0"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1" dirty="0"/>
              <a:t>  </a:t>
            </a:r>
            <a:r>
              <a:rPr lang="en-US" b="1" i="1" dirty="0">
                <a:effectLst/>
              </a:rPr>
              <a:t> Ключевые условия эффективной</a:t>
            </a:r>
            <a:r>
              <a:rPr lang="en-US" b="0" i="0" dirty="0">
                <a:effectLst/>
              </a:rPr>
              <a:t> </a:t>
            </a:r>
            <a:r>
              <a:rPr lang="en-US" b="1" i="1" dirty="0">
                <a:effectLst/>
              </a:rPr>
              <a:t>коммуникации</a:t>
            </a:r>
            <a:r>
              <a:rPr lang="en-US" b="1" i="0" dirty="0">
                <a:effectLst/>
              </a:rPr>
              <a:t>:</a:t>
            </a:r>
            <a:endParaRPr lang="en-US" b="1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1" u="sng" dirty="0">
                <a:effectLst/>
              </a:rPr>
              <a:t>Цели коммуникации</a:t>
            </a:r>
            <a:r>
              <a:rPr lang="en-US" b="0" i="0" u="sng" dirty="0">
                <a:effectLst/>
              </a:rPr>
              <a:t> </a:t>
            </a:r>
            <a:r>
              <a:rPr lang="en-US" b="0" i="0" dirty="0">
                <a:effectLst/>
              </a:rPr>
              <a:t>- отправитель должен четко знать, каких аудиторий он хочет достичь и отклик какого типа получить.</a:t>
            </a:r>
            <a:endParaRPr lang="en-US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1" u="sng" dirty="0">
                <a:effectLst/>
              </a:rPr>
              <a:t>Подготовка обращения </a:t>
            </a:r>
            <a:r>
              <a:rPr lang="en-US" b="0" i="0" dirty="0">
                <a:effectLst/>
              </a:rPr>
              <a:t>- необходимо учитывать предшествующий опыт и процедуру сообщений, которой придерживается целевая аудитория.</a:t>
            </a:r>
            <a:endParaRPr lang="en-US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1" u="sng" dirty="0">
                <a:effectLst/>
              </a:rPr>
              <a:t>Планирование каналов</a:t>
            </a:r>
            <a:r>
              <a:rPr lang="en-US" b="0" i="0" u="sng" dirty="0">
                <a:effectLst/>
              </a:rPr>
              <a:t> </a:t>
            </a:r>
            <a:r>
              <a:rPr lang="en-US" b="0" i="0" dirty="0">
                <a:effectLst/>
              </a:rPr>
              <a:t>- отправитель должен передавать свое обращение по каналам, которые эффективно доводят его до целевой аудитории.</a:t>
            </a:r>
            <a:endParaRPr lang="en-US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1" u="sng" dirty="0">
                <a:effectLst/>
              </a:rPr>
              <a:t>Эффективность обращения</a:t>
            </a:r>
            <a:r>
              <a:rPr lang="en-US" b="0" i="0" u="sng" dirty="0">
                <a:effectLst/>
              </a:rPr>
              <a:t> </a:t>
            </a:r>
            <a:r>
              <a:rPr lang="en-US" b="0" i="0" dirty="0">
                <a:effectLst/>
              </a:rPr>
              <a:t>- отправитель должен по сигналам обратной связи оценивать отклик целевой аудитории на передаваемые сообщения.</a:t>
            </a:r>
            <a:endParaRPr lang="en-US" b="0" i="0" dirty="0">
              <a:effectLst/>
              <a:cs typeface="Calibr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Субтитры">
            <a:extLst>
              <a:ext uri="{FF2B5EF4-FFF2-40B4-BE49-F238E27FC236}">
                <a16:creationId xmlns:a16="http://schemas.microsoft.com/office/drawing/2014/main" id="{27FDD762-C9A1-6953-B48C-9946B0DC2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C3DD8-A8CD-4EF9-93E9-F9537290092E}"/>
              </a:ext>
            </a:extLst>
          </p:cNvPr>
          <p:cNvSpPr txBox="1"/>
          <p:nvPr/>
        </p:nvSpPr>
        <p:spPr>
          <a:xfrm>
            <a:off x="72064" y="141038"/>
            <a:ext cx="724503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3600" b="1" dirty="0"/>
              <a:t>Т</a:t>
            </a:r>
            <a:r>
              <a:rPr lang="en-US" sz="3600" b="1" dirty="0">
                <a:effectLst/>
              </a:rPr>
              <a:t>ип</a:t>
            </a:r>
            <a:r>
              <a:rPr lang="ru-RU" sz="3600" b="1" dirty="0">
                <a:effectLst/>
              </a:rPr>
              <a:t>ы</a:t>
            </a:r>
            <a:r>
              <a:rPr lang="en-US" sz="3600" b="1" dirty="0">
                <a:effectLst/>
              </a:rPr>
              <a:t> результатов коммуникации</a:t>
            </a:r>
            <a:endParaRPr lang="en-US" sz="3600" b="1" dirty="0"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69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34E2CB-D3F3-4EC6-B332-B5D6413C8ED0}"/>
              </a:ext>
            </a:extLst>
          </p:cNvPr>
          <p:cNvSpPr txBox="1"/>
          <p:nvPr/>
        </p:nvSpPr>
        <p:spPr>
          <a:xfrm>
            <a:off x="-4259" y="1275183"/>
            <a:ext cx="122583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процессе общения могут возникать ситуации, когда слова собеседника не понятны. В этом случае говорят о вербальных барьерах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В психологии выделяют 4 уровня непонимания: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онетическое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обусловленное особенностями произношения слов из-за плохой дикции, артикуляции, повышенным тоном, а также когда речь сопровождается большим количеством звуков паразитов, все это усложняет усвоение деловой информации. Чтобы преодолеть этот барьер необходимо произносить фразы внятно, отчетливо, избегая повышенного тона.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говорящий не задумывается о том, как его воспринимает собеседник, получается следующее: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человек не обдумывает заранее свою речь, рассчитывая на то, что слушатель обязан понимать все, что ему скажут;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мысли выражает довольно путано, демонстрируя небрежность в формулировках или даже неуверенность в своих высказываниях;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слишком затягивает речь, и в результате слушатели теряют нить выступления и не помнят, с чего оно начиналось;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волнуется о том, продолжают ли его слушать, все равно говорит и говорит.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Логическое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возникает у деловых партнеров тогда, когда они обладают разными типами мышления. Одоление логического барьера возможно лишь путем уяснения особенностей мышления партнера и учета особенностей вербальной коммуникации.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00CAB-4400-4D8A-B12E-3180600D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142"/>
            <a:ext cx="12194186" cy="6222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Вербальные барьеры и их реализация в деловой коммуникации.</a:t>
            </a:r>
            <a:endParaRPr lang="ru-RU" sz="36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6791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249FE-89C4-4C79-B085-A647F672F7AE}"/>
              </a:ext>
            </a:extLst>
          </p:cNvPr>
          <p:cNvSpPr txBox="1"/>
          <p:nvPr/>
        </p:nvSpPr>
        <p:spPr>
          <a:xfrm>
            <a:off x="643467" y="359245"/>
            <a:ext cx="10915092" cy="5817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 </a:t>
            </a:r>
            <a:r>
              <a:rPr lang="en-US" sz="2000" b="0" i="0" dirty="0">
                <a:effectLst/>
              </a:rPr>
              <a:t> </a:t>
            </a:r>
            <a:r>
              <a:rPr lang="en-US" sz="2000" b="1" i="1" dirty="0"/>
              <a:t>С</a:t>
            </a:r>
            <a:r>
              <a:rPr lang="en-US" sz="2000" b="1" i="1" dirty="0">
                <a:effectLst/>
              </a:rPr>
              <a:t>тилистическое</a:t>
            </a:r>
            <a:r>
              <a:rPr lang="en-US" sz="2000" b="0" i="0" dirty="0">
                <a:effectLst/>
              </a:rPr>
              <a:t> непонимание возникает тогда, когда информация преподносится в несоответствующем ситуации стиле, когда присутствуют сложные грамматические конструкции, поэтому лучше воспринимаются фразы длиной не более 14 слов. Преодоление барьера возможно при соблюдении следующих принципов речи: краткости, ясности и точности.</a:t>
            </a:r>
            <a:endParaRPr lang="en-US" sz="2000" b="0" i="0" dirty="0"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/>
              <a:t> С</a:t>
            </a:r>
            <a:r>
              <a:rPr lang="en-US" sz="2000" b="1" i="1" dirty="0">
                <a:effectLst/>
              </a:rPr>
              <a:t>емантический барьер </a:t>
            </a:r>
            <a:r>
              <a:rPr lang="en-US" sz="2000" b="0" i="0" dirty="0">
                <a:effectLst/>
              </a:rPr>
              <a:t>связан с использованием в речи одних и тех же понятий разного рода содержания, а также с использованием профессионализмов и иностранных терминов. Преодолеть семантический барьер можно уточнением смыслового содержания употребляемых в деловой речи понятий.</a:t>
            </a:r>
            <a:endParaRPr lang="en-US" sz="2000" b="0" i="0" dirty="0"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   </a:t>
            </a:r>
            <a:r>
              <a:rPr lang="en-US" sz="2000" b="0" i="0" dirty="0">
                <a:effectLst/>
              </a:rPr>
              <a:t>Причин подобному явлению может быть несколько:</a:t>
            </a:r>
            <a:endParaRPr lang="en-US" sz="2000" b="0" i="0" dirty="0">
              <a:effectLst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выходцы разных культур могут демонстрировать не всем понятное речевое поведение;</a:t>
            </a:r>
            <a:endParaRPr lang="en-US" sz="2000" b="0" i="0" dirty="0">
              <a:effectLst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существует очень много слов, которые имеют сразу несколько значений;</a:t>
            </a:r>
            <a:endParaRPr lang="en-US" sz="2000" b="0" i="0" dirty="0">
              <a:effectLst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разные люди обладают неодинаковыми смысловыми полями;</a:t>
            </a:r>
            <a:endParaRPr lang="en-US" sz="2000" b="0" i="0" dirty="0">
              <a:effectLst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у многих в ходу выражения из жаргона, и такие простые слова, как «чайник» или «капуста» в определенных кругах используются в непривычном для большинства людей смысле.</a:t>
            </a:r>
            <a:endParaRPr lang="en-US" sz="20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  </a:t>
            </a:r>
            <a:r>
              <a:rPr lang="en-US" sz="2000" b="0" i="0" dirty="0">
                <a:effectLst/>
              </a:rPr>
              <a:t> </a:t>
            </a:r>
            <a:br>
              <a:rPr lang="en-US" sz="2000" dirty="0"/>
            </a:br>
            <a:endParaRPr lang="en-US" sz="2000" b="0" i="0" dirty="0">
              <a:effectLst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2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AC0B2-DD9B-45A5-80B4-398986248AFA}"/>
              </a:ext>
            </a:extLst>
          </p:cNvPr>
          <p:cNvSpPr txBox="1"/>
          <p:nvPr/>
        </p:nvSpPr>
        <p:spPr>
          <a:xfrm>
            <a:off x="-1" y="156073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Можно перечислить 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ряд ошибок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становятся причиной возникновения барьеров в процессе выстраивания вербальной коммуникации. Самые </a:t>
            </a:r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часто встречающиеся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этих ошибок: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излагаемая информация довольно абстрактна, неконкретна;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 разговора и подаваемые сведения слишком сложны для слушателя (одного или целой группы);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информации слишком много;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ошибочно считать, что молчание означает большую внимательность слушателя, это далеко не всегда так;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выступающий не уделяет достаточного внимания созданию соответствующего эмоционального настроя (как собственного, так и у слушателей), а между тем это важно;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говорящий зациклен в беседе на собственных нуждах и проблемах, совершенно забывая об интересах собеседника;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слишком монотонное изложение информации. Говорить нужно в удобном для восприятия темпе, менять интонацию, жестикулировать при необходимости;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категорическое несогласие с мнением собеседника или даже неуважение, из-за чего разговор становится напряженным;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выбор тематики, вызывающей негатив. Людям неприятно выслушивать ваши жалобы о накопившихся семейных или рабочих проблемах, в конце концов, для подобных излияний существуют психотерапевты.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B9F4BB-CF1A-4DFC-A83C-E88FA6939322}"/>
              </a:ext>
            </a:extLst>
          </p:cNvPr>
          <p:cNvSpPr txBox="1"/>
          <p:nvPr/>
        </p:nvSpPr>
        <p:spPr>
          <a:xfrm>
            <a:off x="478324" y="383656"/>
            <a:ext cx="1123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Ошибки как причины возникновения барьеров</a:t>
            </a:r>
          </a:p>
        </p:txBody>
      </p:sp>
    </p:spTree>
    <p:extLst>
      <p:ext uri="{BB962C8B-B14F-4D97-AF65-F5344CB8AC3E}">
        <p14:creationId xmlns:p14="http://schemas.microsoft.com/office/powerpoint/2010/main" val="322821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CC9D2B-7980-4695-A164-02E1A2FC15E7}"/>
              </a:ext>
            </a:extLst>
          </p:cNvPr>
          <p:cNvSpPr txBox="1"/>
          <p:nvPr/>
        </p:nvSpPr>
        <p:spPr>
          <a:xfrm>
            <a:off x="242180" y="1414562"/>
            <a:ext cx="117808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К вербальным средствам коммуникации относятся письменная и устная речь, слушание и чтение. Устная и письменная речь участвуют в производстве текста, а слушание и чтение - в восприятии текста, заложенной в нем информации.</a:t>
            </a:r>
            <a:r>
              <a:rPr lang="ru-RU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Одним из основных средств передачи информации является речь. В речи реализуется и через нее посредством высказываний выполняет свою функцию язык. Как бы ни были важны чувства, эмоции, отношения между людьми, но деловое общение предполагает не только передачу эмоциональных состояний, сколько передачу информации.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DAE079F-D668-4290-B2E6-3B228B98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  <a:r>
              <a:rPr lang="en-US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89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07DD0-792E-4A68-80B3-68E12910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занятия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E5FF0C-2355-410E-9251-2BD31AB25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</a:t>
            </a:r>
            <a:r>
              <a:rPr lang="en-US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ербальное общение</a:t>
            </a:r>
            <a:r>
              <a:rPr lang="ru-RU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 виды коммуникаций</a:t>
            </a:r>
            <a:r>
              <a:rPr lang="en-US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ru-RU" kern="1200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800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Виды вербального общения</a:t>
            </a:r>
            <a:r>
              <a:rPr lang="ru-RU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ru-RU" kern="1200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</a:t>
            </a:r>
            <a:r>
              <a:rPr lang="en-US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спольз</a:t>
            </a:r>
            <a:r>
              <a:rPr lang="ru-RU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ование</a:t>
            </a:r>
            <a:r>
              <a:rPr lang="en-US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вербально</a:t>
            </a:r>
            <a:r>
              <a:rPr lang="ru-RU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</a:t>
            </a:r>
            <a:r>
              <a:rPr lang="en-US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общени</a:t>
            </a:r>
            <a:r>
              <a:rPr lang="ru-RU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</a:t>
            </a:r>
            <a:r>
              <a:rPr lang="en-US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;</a:t>
            </a:r>
            <a:endParaRPr lang="ru-RU" kern="1200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Приемы активного слушания;</a:t>
            </a:r>
            <a:endParaRPr lang="ru-RU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Обратная связ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ь и её виды </a:t>
            </a: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80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</a:t>
            </a:r>
            <a:r>
              <a:rPr lang="ru-RU" sz="2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 </a:t>
            </a:r>
            <a:r>
              <a:rPr lang="en-US" sz="280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компонент</a:t>
            </a:r>
            <a:r>
              <a:rPr lang="ru-RU" sz="2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ы</a:t>
            </a:r>
            <a:r>
              <a:rPr lang="en-US" sz="2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коммуникации</a:t>
            </a:r>
            <a:r>
              <a:rPr lang="en-US" sz="28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ru-RU" sz="280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результатов коммуникации;</a:t>
            </a:r>
            <a:endParaRPr lang="ru-RU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Вербальные барьеры и их реализация в деловой коммуникации</a:t>
            </a:r>
            <a:r>
              <a:rPr lang="en-U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kern="1200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5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C748A5A-4CFD-457E-B695-F37C832B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5" y="-1407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Что такое вербальное общение?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E26F6-17E6-49DB-AEF5-3A730FB9303C}"/>
              </a:ext>
            </a:extLst>
          </p:cNvPr>
          <p:cNvSpPr txBox="1"/>
          <p:nvPr/>
        </p:nvSpPr>
        <p:spPr>
          <a:xfrm>
            <a:off x="838201" y="1241310"/>
            <a:ext cx="10515598" cy="41543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FFFF"/>
                </a:solidFill>
              </a:rPr>
              <a:t>  </a:t>
            </a:r>
            <a:r>
              <a:rPr lang="en-US" sz="2400" b="1" i="1" dirty="0">
                <a:solidFill>
                  <a:srgbClr val="FFFFFF"/>
                </a:solidFill>
                <a:effectLst/>
              </a:rPr>
              <a:t> Вербальное общение 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– это обмен информацией при помощи устной или письменной речи. </a:t>
            </a:r>
            <a:r>
              <a:rPr lang="en-US" sz="2400" i="0" u="sng" dirty="0">
                <a:solidFill>
                  <a:srgbClr val="FFFFFF"/>
                </a:solidFill>
                <a:effectLst/>
              </a:rPr>
              <a:t>Это словесное общение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, смысл которого не меняется, независимо от того, разговаривают собеседники вживую или обмениваются текстовыми сообщениями. Вербальная коммуникация осуществляется исключительно </a:t>
            </a:r>
            <a:r>
              <a:rPr lang="en-US" sz="2400" i="0" dirty="0">
                <a:solidFill>
                  <a:srgbClr val="FFFFFF"/>
                </a:solidFill>
                <a:effectLst/>
              </a:rPr>
              <a:t>при помощи слов: </a:t>
            </a:r>
            <a:r>
              <a:rPr lang="en-US" sz="2400" i="1" dirty="0">
                <a:solidFill>
                  <a:srgbClr val="FFFFFF"/>
                </a:solidFill>
                <a:effectLst/>
              </a:rPr>
              <a:t>сказанных, написанных или напечатанных</a:t>
            </a:r>
            <a:r>
              <a:rPr lang="en-US" sz="2400" b="1" i="0" dirty="0">
                <a:solidFill>
                  <a:srgbClr val="FFFFFF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 Активная жестикуляция, мимика, многозначительные покашливания и особенности интонации относятся уже к невербальному общению.</a:t>
            </a:r>
            <a:endParaRPr lang="en-US" sz="2400" b="0" i="0" dirty="0">
              <a:solidFill>
                <a:srgbClr val="FFFFFF"/>
              </a:solidFill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rgbClr val="FFFFFF"/>
                </a:solidFill>
                <a:effectLst/>
              </a:rPr>
              <a:t>Вербальная коммуникация</a:t>
            </a:r>
            <a:r>
              <a:rPr lang="en-US" sz="2400" b="0" i="0" u="sng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отличается от невербальной гораздо более высокой точностью и однозначностью, поскольку человек всегда может подобрать формулировки, исключающие возможность двоякого трактования. Все мысли, передаваемые вербальным путём, выражаются исключительно словами. Поэтому для такого способа общения необходимо, чтобы собеседники достаточно хорошо владели одним и тем же языком.</a:t>
            </a:r>
            <a:endParaRPr lang="en-US" sz="2400" b="0" i="0" dirty="0">
              <a:solidFill>
                <a:srgbClr val="FFFFFF"/>
              </a:solidFill>
              <a:effectLst/>
              <a:cs typeface="Calibri"/>
            </a:endParaRPr>
          </a:p>
          <a:p>
            <a:pPr marR="2692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FFFF"/>
                </a:solidFill>
                <a:effectLst/>
              </a:rPr>
              <a:t>Виды вербальных коммуникации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: разговор, спор, диспут, дискуссия и т.д.</a:t>
            </a:r>
            <a:endParaRPr lang="en-US" sz="2400" b="0" i="0" dirty="0">
              <a:solidFill>
                <a:srgbClr val="FFFFFF"/>
              </a:solidFill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726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01DEA89-D552-4FA0-9B52-0A2C1A0E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Виды вербальных коммуникаций</a:t>
            </a:r>
            <a:endParaRPr lang="en-US" sz="4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E4ECD-7874-45A0-AE11-D2BA1D09FC5D}"/>
              </a:ext>
            </a:extLst>
          </p:cNvPr>
          <p:cNvSpPr txBox="1"/>
          <p:nvPr/>
        </p:nvSpPr>
        <p:spPr>
          <a:xfrm>
            <a:off x="6231701" y="597987"/>
            <a:ext cx="5704381" cy="5817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  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u="sng" dirty="0">
                <a:effectLst/>
              </a:rPr>
              <a:t>Разговор</a:t>
            </a:r>
            <a:r>
              <a:rPr lang="en-US" sz="1600" b="0" i="0" dirty="0">
                <a:effectLst/>
              </a:rPr>
              <a:t> - это словесный обмен мнениями, сведениями. Разговор, беседа, обсуждение предполагают наличие 2-х или нескольких участников, которые в непринужденной обстановке высказывают свои мнения, соображения по тому или иному поводу. Обсуждение ведется по какой-либо определенной теме и каждый участник высказывает свою точку зрения.</a:t>
            </a:r>
            <a:endParaRPr lang="en-US" sz="16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  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u="sng" dirty="0">
                <a:effectLst/>
              </a:rPr>
              <a:t>Собеседование</a:t>
            </a:r>
            <a:r>
              <a:rPr lang="en-US" sz="1600" b="0" i="0" dirty="0">
                <a:effectLst/>
              </a:rPr>
              <a:t> - специально организованная беседа на общественные, научные темы.</a:t>
            </a:r>
            <a:endParaRPr lang="en-US" sz="16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  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u="sng" dirty="0">
                <a:effectLst/>
              </a:rPr>
              <a:t>Спор</a:t>
            </a:r>
            <a:r>
              <a:rPr lang="en-US" sz="1600" b="0" i="0" dirty="0">
                <a:effectLst/>
              </a:rPr>
              <a:t>. Под спором понимается всякое столкновение мнений, разногласия в точках зрения по какому либо вопросу, предмету, борьба, при которой каждая из сторон отстаивает свою правоту.</a:t>
            </a:r>
            <a:endParaRPr lang="en-US" sz="16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  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u="sng" dirty="0">
                <a:effectLst/>
              </a:rPr>
              <a:t>Симпозиум</a:t>
            </a:r>
            <a:r>
              <a:rPr lang="en-US" sz="1600" b="0" i="0" dirty="0">
                <a:effectLst/>
              </a:rPr>
              <a:t> - ряд выступлений группы </a:t>
            </a:r>
            <a:r>
              <a:rPr lang="ru-RU" sz="1600" b="0" i="0" dirty="0">
                <a:effectLst/>
              </a:rPr>
              <a:t>людей</a:t>
            </a:r>
            <a:r>
              <a:rPr lang="en-US" sz="1600" b="0" i="0" dirty="0">
                <a:effectLst/>
              </a:rPr>
              <a:t> с короткими речами на одну и ту же тему. Как и в групповой дискуссии ее цели сводятся обычно не к разрешению проблемы или спора ,а к изложению различных точек зрения для расширения кругозора аудитории и оказании на нее воздействия. Число выступающих не должно превышать четыре или пять, чтобы не затянуть собрание и не лишить каждого участника группы возможности развить точку зрения по обсуждаемому вопросу.</a:t>
            </a:r>
            <a:r>
              <a:rPr lang="en-US" sz="1600" dirty="0"/>
              <a:t> </a:t>
            </a:r>
            <a:endParaRPr lang="en-US" sz="16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   </a:t>
            </a:r>
            <a:r>
              <a:rPr lang="en-US" sz="1600" b="0" i="0" u="sng" dirty="0">
                <a:effectLst/>
              </a:rPr>
              <a:t>Лекция</a:t>
            </a:r>
            <a:r>
              <a:rPr lang="en-US" sz="1600" dirty="0"/>
              <a:t>-</a:t>
            </a:r>
            <a:r>
              <a:rPr lang="en-US" sz="1600" b="0" i="0" dirty="0">
                <a:effectLst/>
              </a:rPr>
              <a:t> представляя собой единственное выступление с последующими вопросами слушателей и ответами на них лектора, иногда рассматривается как дискуссия.</a:t>
            </a:r>
            <a:r>
              <a:rPr lang="en-US" sz="1600" dirty="0"/>
              <a:t> </a:t>
            </a:r>
            <a:endParaRPr lang="en-US" sz="16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   </a:t>
            </a:r>
            <a:r>
              <a:rPr lang="en-US" sz="1600" b="0" i="0" u="sng" dirty="0">
                <a:effectLst/>
              </a:rPr>
              <a:t>Устная речь</a:t>
            </a:r>
            <a:r>
              <a:rPr lang="en-US" sz="1600" b="0" i="0" dirty="0">
                <a:effectLst/>
              </a:rPr>
              <a:t>- монолог, диалог, полилог(разговор многих участников).</a:t>
            </a:r>
            <a:endParaRPr lang="en-US" sz="1600" b="0" i="0" dirty="0"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40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96E8F-0E05-406E-9404-60B6F706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Виды вербального общения</a:t>
            </a:r>
            <a:br>
              <a:rPr lang="en-US" sz="48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019A1-6B4D-485E-82F0-48E3B2D3A2FC}"/>
              </a:ext>
            </a:extLst>
          </p:cNvPr>
          <p:cNvSpPr txBox="1"/>
          <p:nvPr/>
        </p:nvSpPr>
        <p:spPr>
          <a:xfrm>
            <a:off x="5496699" y="588200"/>
            <a:ext cx="6247494" cy="5311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  </a:t>
            </a:r>
            <a:r>
              <a:rPr lang="en-US" sz="1900" b="0" i="0" dirty="0">
                <a:effectLst/>
              </a:rPr>
              <a:t> Словами можно передавать и рассказывать о своих эмоциях, переживаниях, желаниях, намерениях и многих других вещах.</a:t>
            </a:r>
            <a:endParaRPr lang="en-US" sz="1900" b="0" i="0" dirty="0"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900" dirty="0"/>
              <a:t>     </a:t>
            </a:r>
            <a:r>
              <a:rPr lang="en-US" sz="1900" dirty="0"/>
              <a:t>   </a:t>
            </a:r>
            <a:r>
              <a:rPr lang="en-US" sz="1900" b="1" i="1" dirty="0"/>
              <a:t>Р</a:t>
            </a:r>
            <a:r>
              <a:rPr lang="en-US" sz="1900" b="1" i="1" dirty="0">
                <a:effectLst/>
              </a:rPr>
              <a:t>азновидностей:</a:t>
            </a:r>
            <a:endParaRPr lang="en-US" sz="1900" b="1" i="1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</a:rPr>
              <a:t>Познавательное.</a:t>
            </a:r>
            <a:r>
              <a:rPr lang="en-US" sz="1900" b="0" i="0" dirty="0">
                <a:effectLst/>
              </a:rPr>
              <a:t> Передача новых знаний с образовательной целью.</a:t>
            </a:r>
            <a:endParaRPr lang="en-US" sz="19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</a:rPr>
              <a:t>Коммуникационное.</a:t>
            </a:r>
            <a:r>
              <a:rPr lang="en-US" sz="1900" b="0" i="0" dirty="0">
                <a:effectLst/>
              </a:rPr>
              <a:t> Обмен любой информацией, которую собеседники считают важной.</a:t>
            </a:r>
            <a:endParaRPr lang="en-US" sz="19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</a:rPr>
              <a:t>Эмоциональное.</a:t>
            </a:r>
            <a:r>
              <a:rPr lang="en-US" sz="1900" b="0" i="0" dirty="0">
                <a:effectLst/>
              </a:rPr>
              <a:t> Информирование о собственных эмоциях, желаниях, опасениях, страхах и прочих чувствах.</a:t>
            </a:r>
            <a:endParaRPr lang="en-US" sz="19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</a:rPr>
              <a:t>Аккумулятивное.</a:t>
            </a:r>
            <a:r>
              <a:rPr lang="en-US" sz="1900" b="0" i="0" dirty="0">
                <a:effectLst/>
              </a:rPr>
              <a:t> Накопление и хранение важной информации.</a:t>
            </a:r>
            <a:endParaRPr lang="en-US" sz="19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</a:rPr>
              <a:t>Конструктивное.</a:t>
            </a:r>
            <a:r>
              <a:rPr lang="en-US" sz="1900" b="0" i="0" dirty="0">
                <a:effectLst/>
              </a:rPr>
              <a:t> Чёткое и однозначное выражение своих мыслей.</a:t>
            </a:r>
            <a:endParaRPr lang="en-US" sz="19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</a:rPr>
              <a:t>Контактоустанавливающее.</a:t>
            </a:r>
            <a:r>
              <a:rPr lang="en-US" sz="1900" b="0" i="0" dirty="0">
                <a:effectLst/>
              </a:rPr>
              <a:t> Первичное установление связи между людьми, налаживание контакта.</a:t>
            </a:r>
            <a:endParaRPr lang="en-US" sz="1900" b="0" i="0" dirty="0"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</a:rPr>
              <a:t>Этническое.</a:t>
            </a:r>
            <a:r>
              <a:rPr lang="en-US" sz="1900" b="0" i="0" dirty="0">
                <a:effectLst/>
              </a:rPr>
              <a:t> Объединение народа посредством единого языка общения.</a:t>
            </a:r>
            <a:endParaRPr lang="en-US" sz="1900" b="0" i="0" dirty="0"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71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2F0CE-6965-4D0F-8C85-912A1D8B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Как используется вербальное общение </a:t>
            </a:r>
            <a:endParaRPr lang="en-US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6C9DA-BA17-4C5C-BF2E-AEBB7D26B631}"/>
              </a:ext>
            </a:extLst>
          </p:cNvPr>
          <p:cNvSpPr txBox="1"/>
          <p:nvPr/>
        </p:nvSpPr>
        <p:spPr>
          <a:xfrm>
            <a:off x="635644" y="1549968"/>
            <a:ext cx="10949648" cy="41543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Вербальную речь называют знаковой системой общения, при которой не теряется смысл переданного или полученного сообщения. </a:t>
            </a:r>
            <a:r>
              <a:rPr lang="en-US" sz="1600" b="0" i="0" u="sng" dirty="0">
                <a:solidFill>
                  <a:srgbClr val="FFFFFF"/>
                </a:solidFill>
                <a:effectLst/>
              </a:rPr>
              <a:t>Основана она на двух принципах:</a:t>
            </a:r>
            <a:endParaRPr lang="ru-RU" sz="1600" dirty="0"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совокупности слов конкретного языка (это лексика);</a:t>
            </a:r>
            <a:endParaRPr lang="en-US" sz="1600" b="0" i="0" dirty="0">
              <a:solidFill>
                <a:srgbClr val="FFFFFF"/>
              </a:solidFill>
              <a:effectLst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правилах создания единиц речи (синтаксис).</a:t>
            </a:r>
            <a:endParaRPr lang="en-US" sz="1600" b="0" i="0" dirty="0">
              <a:solidFill>
                <a:srgbClr val="FFFFFF"/>
              </a:solidFill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</a:rPr>
              <a:t>  </a:t>
            </a:r>
            <a:r>
              <a:rPr lang="en-US" sz="1600" b="0" i="0" dirty="0">
                <a:solidFill>
                  <a:srgbClr val="FFFFFF"/>
                </a:solidFill>
                <a:effectLst/>
              </a:rPr>
              <a:t>В психологии речь и мышление неотделимы. Когда </a:t>
            </a:r>
            <a:r>
              <a:rPr lang="en-US" sz="1600" b="1" i="1" u="sng" dirty="0">
                <a:solidFill>
                  <a:srgbClr val="FFFFFF"/>
                </a:solidFill>
                <a:effectLst/>
              </a:rPr>
              <a:t>люди общаются между собой</a:t>
            </a:r>
            <a:r>
              <a:rPr lang="en-US" sz="1600" b="0" i="0" dirty="0">
                <a:solidFill>
                  <a:srgbClr val="FFFFFF"/>
                </a:solidFill>
                <a:effectLst/>
              </a:rPr>
              <a:t>, происходит это по такой схеме:</a:t>
            </a:r>
            <a:endParaRPr lang="en-US" sz="1600" b="0" i="0" dirty="0">
              <a:solidFill>
                <a:srgbClr val="FFFFFF"/>
              </a:solidFill>
              <a:effectLst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говорящий мысленно подбирает определенные слова;</a:t>
            </a:r>
            <a:endParaRPr lang="en-US" sz="1600" b="0" i="0" dirty="0">
              <a:solidFill>
                <a:srgbClr val="FFFFFF"/>
              </a:solidFill>
              <a:effectLst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пользуясь правилами лексики и синтаксиса, формирует из них фразы;</a:t>
            </a:r>
            <a:r>
              <a:rPr lang="en-US" sz="1600" dirty="0">
                <a:solidFill>
                  <a:srgbClr val="FFFFFF"/>
                </a:solidFill>
              </a:rPr>
              <a:t> 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только потом произносит их вслух;</a:t>
            </a:r>
            <a:r>
              <a:rPr lang="en-US" sz="1600" dirty="0">
                <a:solidFill>
                  <a:srgbClr val="FFFFFF"/>
                </a:solidFill>
              </a:rPr>
              <a:t> </a:t>
            </a:r>
            <a:endParaRPr lang="en-US" sz="1600" b="0" i="0" dirty="0">
              <a:solidFill>
                <a:srgbClr val="FFFFFF"/>
              </a:solidFill>
              <a:effectLst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собеседник, услышав сказанное, </a:t>
            </a:r>
            <a:r>
              <a:rPr lang="en-US" sz="1600" dirty="0">
                <a:solidFill>
                  <a:srgbClr val="FFFFFF"/>
                </a:solidFill>
              </a:rPr>
              <a:t>анализирует</a:t>
            </a:r>
            <a:r>
              <a:rPr lang="en-US" sz="1600" b="0" i="0" dirty="0">
                <a:solidFill>
                  <a:srgbClr val="FFFFFF"/>
                </a:solidFill>
                <a:effectLst/>
              </a:rPr>
              <a:t> информацию для мысленного восприятия и создает в голове собственные образы.</a:t>
            </a:r>
            <a:endParaRPr lang="en-US" sz="1600" b="0" i="0" dirty="0">
              <a:solidFill>
                <a:srgbClr val="FFFFFF"/>
              </a:solidFill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</a:rPr>
              <a:t> </a:t>
            </a:r>
            <a:r>
              <a:rPr lang="en-US" sz="1600" b="0" i="0" dirty="0">
                <a:solidFill>
                  <a:srgbClr val="FFFFFF"/>
                </a:solidFill>
                <a:effectLst/>
              </a:rPr>
              <a:t> Если предложение было составлено по правилам грамматики, сложностей в общении не возникнет. Но только в том случае, когда люди говорят на понятном друг другу языке.</a:t>
            </a:r>
            <a:endParaRPr lang="en-US" sz="1600" b="0" i="0" dirty="0">
              <a:solidFill>
                <a:srgbClr val="FFFFFF"/>
              </a:solidFill>
              <a:effectLst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</a:rPr>
              <a:t>  </a:t>
            </a:r>
            <a:r>
              <a:rPr lang="en-US" sz="1600" b="0" i="0" dirty="0">
                <a:solidFill>
                  <a:srgbClr val="FFFFFF"/>
                </a:solidFill>
                <a:effectLst/>
              </a:rPr>
              <a:t> Это же относится к письменной речи. Чтобы получить информацию из печатных изданий , человек должен владеть данным языком. Чтобы изложить свои мысли на бумаге или напечатать текст на клавиатуре, нужно не только уметь говорить, но и писать. Сказанные или написанные слова помогают анализировать предметы, события и явления, находить в них основные и второстепенные признаки. Для </a:t>
            </a:r>
            <a:r>
              <a:rPr lang="en-US" sz="1600" b="1" i="1" u="sng" dirty="0">
                <a:solidFill>
                  <a:srgbClr val="FFFFFF"/>
                </a:solidFill>
                <a:effectLst/>
              </a:rPr>
              <a:t>эмоционального контакта </a:t>
            </a:r>
            <a:r>
              <a:rPr lang="en-US" sz="1600" b="0" i="0" dirty="0">
                <a:solidFill>
                  <a:srgbClr val="FFFFFF"/>
                </a:solidFill>
                <a:effectLst/>
              </a:rPr>
              <a:t>нужны вербальные дополнительные средства:</a:t>
            </a:r>
            <a:endParaRPr lang="en-US" sz="1600" dirty="0">
              <a:solidFill>
                <a:srgbClr val="FFFFFF"/>
              </a:solidFill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модуляция голоса, интонация, паузы, ритмика в устной речи;</a:t>
            </a:r>
            <a:endParaRPr lang="en-US" sz="1600" b="0" i="0" dirty="0">
              <a:solidFill>
                <a:srgbClr val="FFFFFF"/>
              </a:solidFill>
              <a:effectLst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размашистость почерка и угол наклона, сила нажима и направление строк в письме</a:t>
            </a:r>
            <a:r>
              <a:rPr lang="en-US" sz="1100" b="0" i="0" dirty="0">
                <a:solidFill>
                  <a:srgbClr val="FFFFFF"/>
                </a:solidFill>
                <a:effectLst/>
              </a:rPr>
              <a:t>.</a:t>
            </a: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r>
              <a:rPr lang="en-US" sz="1100" dirty="0">
                <a:solidFill>
                  <a:srgbClr val="FFFFFF"/>
                </a:solidFill>
              </a:rPr>
              <a:t> </a:t>
            </a:r>
            <a:endParaRPr lang="en-US" sz="11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60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D6FFB31-5C1D-4892-B71D-5D5801CFDC1E}"/>
              </a:ext>
            </a:extLst>
          </p:cNvPr>
          <p:cNvSpPr txBox="1">
            <a:spLocks/>
          </p:cNvSpPr>
          <p:nvPr/>
        </p:nvSpPr>
        <p:spPr>
          <a:xfrm>
            <a:off x="838200" y="704088"/>
            <a:ext cx="3529953" cy="298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Приемы активного слушания.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937EA-841D-4E90-A607-45C4A2B29307}"/>
              </a:ext>
            </a:extLst>
          </p:cNvPr>
          <p:cNvSpPr txBox="1"/>
          <p:nvPr/>
        </p:nvSpPr>
        <p:spPr>
          <a:xfrm>
            <a:off x="6212410" y="704088"/>
            <a:ext cx="5135293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   </a:t>
            </a:r>
            <a:r>
              <a:rPr lang="en-US" sz="1600" b="1" i="1" dirty="0"/>
              <a:t>Активное слушание </a:t>
            </a:r>
            <a:r>
              <a:rPr lang="en-US" sz="1600" dirty="0"/>
              <a:t>– это процесс, в ходе которого слушающий не просто воспринимает информацию от собеседника, но и активно показывает понимание этой информации. </a:t>
            </a:r>
            <a:endParaRPr lang="en-US" sz="16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   </a:t>
            </a:r>
            <a:r>
              <a:rPr lang="en-US" sz="1600" dirty="0"/>
              <a:t>   </a:t>
            </a:r>
            <a:r>
              <a:rPr lang="en-US" sz="1600" b="1" i="1" dirty="0"/>
              <a:t>Виды активного слушания </a:t>
            </a:r>
            <a:r>
              <a:rPr lang="en-US" sz="1600" dirty="0"/>
              <a:t>: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   </a:t>
            </a:r>
            <a:r>
              <a:rPr lang="en-US" sz="1600" i="1" u="sng" dirty="0"/>
              <a:t>Эхо-техника</a:t>
            </a:r>
            <a:r>
              <a:rPr lang="en-US" sz="1600" i="1" dirty="0"/>
              <a:t> </a:t>
            </a:r>
            <a:r>
              <a:rPr lang="en-US" sz="1600" dirty="0"/>
              <a:t>— это повторение отдельных слов или слово­сочетаний клиента без каких бы то ни было изменений.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   </a:t>
            </a:r>
            <a:r>
              <a:rPr lang="en-US" sz="1600" i="1" u="sng" dirty="0"/>
              <a:t>Уточнение</a:t>
            </a:r>
            <a:r>
              <a:rPr lang="en-US" sz="1600" dirty="0"/>
              <a:t> — не всегда в рассказе человек описывает все детали событий или переживаний. Позьба уточнить все, даже самые мелкие подробности.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   </a:t>
            </a:r>
            <a:r>
              <a:rPr lang="en-US" sz="1600" i="1" u="sng" dirty="0"/>
              <a:t>Развитие мысли</a:t>
            </a:r>
            <a:r>
              <a:rPr lang="en-US" sz="1600" i="1" dirty="0"/>
              <a:t> </a:t>
            </a:r>
            <a:r>
              <a:rPr lang="en-US" sz="1600" dirty="0"/>
              <a:t>– осуществление попытки подхвата и продвижение далее хода основной идеи или мысли собеседника.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   </a:t>
            </a:r>
            <a:r>
              <a:rPr lang="en-US" sz="1600" i="1" u="sng" dirty="0"/>
              <a:t>Сообщение о восприятии </a:t>
            </a:r>
            <a:r>
              <a:rPr lang="en-US" sz="1600" dirty="0"/>
              <a:t>– Слушатель сообщает своему собеседнику о том, какое впечатление тот произвел в ходе общения . Например « Вы говорите об очень важных для Вас вещах»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   </a:t>
            </a:r>
            <a:r>
              <a:rPr lang="en-US" sz="1600" i="1" u="sng" dirty="0"/>
              <a:t>Отражение чувств </a:t>
            </a:r>
            <a:r>
              <a:rPr lang="en-US" sz="1600" dirty="0"/>
              <a:t>– выражение эмоциональной позиции собеседника на основе наблюдений слушателем не только за тем , что говорит коммуникатор , но и за тем , что выражает его тело.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  </a:t>
            </a:r>
            <a:r>
              <a:rPr lang="en-US" sz="1600" i="1" u="sng" dirty="0"/>
              <a:t>Сообщение о восприятии себя </a:t>
            </a:r>
            <a:r>
              <a:rPr lang="en-US" sz="1600" dirty="0"/>
              <a:t>– слушатель сообщает своему собеседнику о том , как изменилось его состояние в результате слушания.</a:t>
            </a:r>
            <a:r>
              <a:rPr lang="en-US" sz="1600" i="1" dirty="0"/>
              <a:t>   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36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A4F5DBC-A137-F3AA-DA50-786B061F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" y="-3887"/>
            <a:ext cx="12224794" cy="6865773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26279350-D491-468B-9667-9B92BC92D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18460"/>
              </p:ext>
            </p:extLst>
          </p:nvPr>
        </p:nvGraphicFramePr>
        <p:xfrm>
          <a:off x="0" y="684835"/>
          <a:ext cx="12244086" cy="5034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362">
                  <a:extLst>
                    <a:ext uri="{9D8B030D-6E8A-4147-A177-3AD203B41FA5}">
                      <a16:colId xmlns:a16="http://schemas.microsoft.com/office/drawing/2014/main" val="216593604"/>
                    </a:ext>
                  </a:extLst>
                </a:gridCol>
                <a:gridCol w="4081362">
                  <a:extLst>
                    <a:ext uri="{9D8B030D-6E8A-4147-A177-3AD203B41FA5}">
                      <a16:colId xmlns:a16="http://schemas.microsoft.com/office/drawing/2014/main" val="660861480"/>
                    </a:ext>
                  </a:extLst>
                </a:gridCol>
                <a:gridCol w="4081362">
                  <a:extLst>
                    <a:ext uri="{9D8B030D-6E8A-4147-A177-3AD203B41FA5}">
                      <a16:colId xmlns:a16="http://schemas.microsoft.com/office/drawing/2014/main" val="1815973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Прием активного слушания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Характеристики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350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Угу – поддакивание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дать понять собеседнику, что его слушают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кивки головой «да», «угу», «ага»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2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Пауза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помочь собеседнику собраться с мыслями и выговориться до конца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своевременно выдержанное молчание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445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Закрытые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получение согласия или подтверждения ранее достигнутой договоренности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вопросы, подразумевающие ответы «да» или «нет»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3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Открытые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получение от собеседника, как можно больше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вопросы: «как», «какие», «когда» и т.п.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3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Перефразирование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дать возможность говорящему человеку увидеть, что его правильно понимают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Фразы : «другими словами…»«если я вас правильно понял, то …»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35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Резюмирование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выделение главной мысли (без сопровождения эмоций) из уже сказанного собеседником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Фразы :« таким образом…»«если подытожить сказанное, то…»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3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37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60028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A64B84-CE2D-4179-B018-A71AC174C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59632" cy="6858000"/>
          </a:xfrm>
          <a:custGeom>
            <a:avLst/>
            <a:gdLst>
              <a:gd name="connsiteX0" fmla="*/ 0 w 3459632"/>
              <a:gd name="connsiteY0" fmla="*/ 0 h 6858000"/>
              <a:gd name="connsiteX1" fmla="*/ 283478 w 3459632"/>
              <a:gd name="connsiteY1" fmla="*/ 0 h 6858000"/>
              <a:gd name="connsiteX2" fmla="*/ 3459632 w 3459632"/>
              <a:gd name="connsiteY2" fmla="*/ 6858000 h 6858000"/>
              <a:gd name="connsiteX3" fmla="*/ 0 w 3459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632" h="6858000">
                <a:moveTo>
                  <a:pt x="0" y="0"/>
                </a:moveTo>
                <a:lnTo>
                  <a:pt x="283478" y="0"/>
                </a:lnTo>
                <a:lnTo>
                  <a:pt x="345963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5A2E2-224B-4FA0-B323-9E61AD306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002" y="1870075"/>
            <a:ext cx="9612178" cy="595651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CC609-248F-43A7-ACB3-D024908DD7B6}"/>
              </a:ext>
            </a:extLst>
          </p:cNvPr>
          <p:cNvSpPr txBox="1"/>
          <p:nvPr/>
        </p:nvSpPr>
        <p:spPr>
          <a:xfrm>
            <a:off x="1058906" y="1430821"/>
            <a:ext cx="10604696" cy="4989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269240">
              <a:lnSpc>
                <a:spcPct val="90000"/>
              </a:lnSpc>
              <a:spcAft>
                <a:spcPts val="600"/>
              </a:spcAft>
            </a:pPr>
            <a:r>
              <a:rPr lang="ru-RU" sz="2000" b="1" i="1" dirty="0">
                <a:solidFill>
                  <a:srgbClr val="FFFFFF"/>
                </a:solidFill>
                <a:effectLst/>
              </a:rPr>
              <a:t>   </a:t>
            </a:r>
            <a:r>
              <a:rPr lang="en-US" sz="2000" b="1" i="1" u="sng" dirty="0">
                <a:solidFill>
                  <a:srgbClr val="FFFFFF"/>
                </a:solidFill>
                <a:effectLst/>
              </a:rPr>
              <a:t>Обратная связь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 – вербальные и невербальные сообщения, которые человек намеренно и ненамеренно посылает в ответ на сообщение партнера.</a:t>
            </a:r>
            <a:endParaRPr lang="en-US" sz="2000" b="0" i="0" dirty="0">
              <a:solidFill>
                <a:srgbClr val="FFFFFF"/>
              </a:solidFill>
              <a:effectLst/>
              <a:cs typeface="Calibri"/>
            </a:endParaRPr>
          </a:p>
          <a:p>
            <a:pPr marR="269240">
              <a:lnSpc>
                <a:spcPct val="90000"/>
              </a:lnSpc>
              <a:spcAft>
                <a:spcPts val="600"/>
              </a:spcAft>
            </a:pPr>
            <a:r>
              <a:rPr lang="ru-RU" sz="2000" b="0" i="0" dirty="0">
                <a:solidFill>
                  <a:srgbClr val="FFFFFF"/>
                </a:solidFill>
                <a:effectLst/>
              </a:rPr>
              <a:t>   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Обратная связь может быть </a:t>
            </a:r>
            <a:r>
              <a:rPr lang="en-US" sz="2000" b="0" i="1" dirty="0">
                <a:solidFill>
                  <a:srgbClr val="FFFFFF"/>
                </a:solidFill>
                <a:effectLst/>
              </a:rPr>
              <a:t>прямой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 и </a:t>
            </a:r>
            <a:r>
              <a:rPr lang="en-US" sz="2000" b="0" i="1" dirty="0">
                <a:solidFill>
                  <a:srgbClr val="FFFFFF"/>
                </a:solidFill>
                <a:effectLst/>
              </a:rPr>
              <a:t>косвенной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, </a:t>
            </a:r>
            <a:r>
              <a:rPr lang="en-US" sz="2000" b="0" i="1" dirty="0">
                <a:solidFill>
                  <a:srgbClr val="FFFFFF"/>
                </a:solidFill>
                <a:effectLst/>
              </a:rPr>
              <a:t>оценочной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 и </a:t>
            </a:r>
            <a:r>
              <a:rPr lang="en-US" sz="2000" b="0" i="1" dirty="0">
                <a:solidFill>
                  <a:srgbClr val="FFFFFF"/>
                </a:solidFill>
                <a:effectLst/>
              </a:rPr>
              <a:t>без оценочной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, </a:t>
            </a:r>
            <a:r>
              <a:rPr lang="en-US" sz="2000" b="0" i="1" dirty="0">
                <a:solidFill>
                  <a:srgbClr val="FFFFFF"/>
                </a:solidFill>
                <a:effectLst/>
              </a:rPr>
              <a:t>позитивной 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и </a:t>
            </a:r>
            <a:r>
              <a:rPr lang="en-US" sz="2000" b="0" i="1" dirty="0">
                <a:solidFill>
                  <a:srgbClr val="FFFFFF"/>
                </a:solidFill>
                <a:effectLst/>
              </a:rPr>
              <a:t>негативной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.</a:t>
            </a:r>
            <a:endParaRPr lang="en-US" sz="2000" b="0" i="0" dirty="0">
              <a:solidFill>
                <a:srgbClr val="FFFFFF"/>
              </a:solidFill>
              <a:effectLst/>
              <a:cs typeface="Calibri"/>
            </a:endParaRPr>
          </a:p>
          <a:p>
            <a:pPr marR="2692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1" u="sng" dirty="0">
                <a:solidFill>
                  <a:srgbClr val="FFFFFF"/>
                </a:solidFill>
                <a:effectLst/>
              </a:rPr>
              <a:t>Прямая обратная связь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 – прямая вербальная оценка информации.</a:t>
            </a:r>
            <a:endParaRPr lang="en-US" sz="2000" b="0" i="0" dirty="0">
              <a:solidFill>
                <a:srgbClr val="FFFFFF"/>
              </a:solidFill>
              <a:effectLst/>
              <a:cs typeface="Calibri"/>
            </a:endParaRPr>
          </a:p>
          <a:p>
            <a:pPr marR="2692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1" u="sng" dirty="0">
                <a:solidFill>
                  <a:srgbClr val="FFFFFF"/>
                </a:solidFill>
                <a:effectLst/>
              </a:rPr>
              <a:t>Косвенная обратная связь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–форма передачи партнеру своего отношения к информации (вопросы уводящие в сторону, эмоциональные реакции).</a:t>
            </a:r>
            <a:endParaRPr lang="en-US" sz="2000" b="0" i="0" dirty="0">
              <a:solidFill>
                <a:srgbClr val="FFFFFF"/>
              </a:solidFill>
              <a:effectLst/>
              <a:cs typeface="Calibri"/>
            </a:endParaRPr>
          </a:p>
          <a:p>
            <a:pPr marR="2692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1" u="sng" dirty="0">
                <a:solidFill>
                  <a:srgbClr val="FFFFFF"/>
                </a:solidFill>
                <a:effectLst/>
              </a:rPr>
              <a:t>Без оценочная обратная связь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 – вид обратной связи, которая не содержит отношения к обсуждаемому вопросу.</a:t>
            </a:r>
            <a:endParaRPr lang="en-US" sz="2000" b="0" i="0" dirty="0">
              <a:solidFill>
                <a:srgbClr val="FFFFFF"/>
              </a:solidFill>
              <a:effectLst/>
              <a:cs typeface="Calibri"/>
            </a:endParaRPr>
          </a:p>
          <a:p>
            <a:pPr marR="2692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1" u="sng" dirty="0">
                <a:solidFill>
                  <a:srgbClr val="FFFFFF"/>
                </a:solidFill>
                <a:effectLst/>
              </a:rPr>
              <a:t>Оценочная обратная связь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 – сообщение своего мнения, своего отношения к тому, о чем идет речь. Оценки могут быть «+» и «-».</a:t>
            </a:r>
            <a:endParaRPr lang="en-US" sz="2000" b="0" i="0" dirty="0">
              <a:solidFill>
                <a:srgbClr val="FFFFFF"/>
              </a:solidFill>
              <a:effectLst/>
              <a:cs typeface="Calibri"/>
            </a:endParaRPr>
          </a:p>
          <a:p>
            <a:pPr marR="2692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1" u="sng" dirty="0">
                <a:solidFill>
                  <a:srgbClr val="FFFFFF"/>
                </a:solidFill>
                <a:effectLst/>
              </a:rPr>
              <a:t>Позитивная оценочная обратная связь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 – функция поддержки коммуникатора, функция поддержки сложившихся с ним межличностных отношений, поддержки «Я-концепции».</a:t>
            </a:r>
            <a:endParaRPr lang="en-US" sz="2000" b="0" i="0" dirty="0">
              <a:solidFill>
                <a:srgbClr val="FFFFFF"/>
              </a:solidFill>
              <a:effectLst/>
              <a:cs typeface="Calibri"/>
            </a:endParaRPr>
          </a:p>
          <a:p>
            <a:pPr marR="26924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1" u="sng" dirty="0">
                <a:solidFill>
                  <a:srgbClr val="FFFFFF"/>
                </a:solidFill>
                <a:effectLst/>
              </a:rPr>
              <a:t>Негативная оценочная обратная связь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 – выполняет корректирующую функцию, направленную на изменение отношений с партнером, устранение нежелательного поведения.</a:t>
            </a:r>
            <a:endParaRPr lang="en-US" sz="2000" b="0" i="0" dirty="0">
              <a:solidFill>
                <a:srgbClr val="FFFFFF"/>
              </a:solidFill>
              <a:effectLst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30F66-B3D9-4D9B-9E35-66979C9EC41D}"/>
              </a:ext>
            </a:extLst>
          </p:cNvPr>
          <p:cNvSpPr txBox="1"/>
          <p:nvPr/>
        </p:nvSpPr>
        <p:spPr>
          <a:xfrm>
            <a:off x="1729816" y="235639"/>
            <a:ext cx="8989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Обратная связь и её виды </a:t>
            </a:r>
          </a:p>
        </p:txBody>
      </p:sp>
    </p:spTree>
    <p:extLst>
      <p:ext uri="{BB962C8B-B14F-4D97-AF65-F5344CB8AC3E}">
        <p14:creationId xmlns:p14="http://schemas.microsoft.com/office/powerpoint/2010/main" val="120150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2208</Words>
  <Application>Microsoft Office PowerPoint</Application>
  <PresentationFormat>Широкоэкранный</PresentationFormat>
  <Paragraphs>138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IBM Plex Sans</vt:lpstr>
      <vt:lpstr>Тема Office</vt:lpstr>
      <vt:lpstr>Вербальные средства общения</vt:lpstr>
      <vt:lpstr>План занятия:</vt:lpstr>
      <vt:lpstr>Что такое вербальное общение?</vt:lpstr>
      <vt:lpstr>Виды вербальных коммуникаций</vt:lpstr>
      <vt:lpstr>Виды вербального общения </vt:lpstr>
      <vt:lpstr>Как используется вербальное общение </vt:lpstr>
      <vt:lpstr>Презентация PowerPoint</vt:lpstr>
      <vt:lpstr>Презентация PowerPoint</vt:lpstr>
      <vt:lpstr>Презентация PowerPoint</vt:lpstr>
      <vt:lpstr>Основными компонентами коммуникации являются:</vt:lpstr>
      <vt:lpstr>Презентация PowerPoint</vt:lpstr>
      <vt:lpstr>Вербальные барьеры и их реализация в деловой коммуникации.</vt:lpstr>
      <vt:lpstr>Презентация PowerPoint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вербальные средства общения</dc:title>
  <dc:creator>d p</dc:creator>
  <cp:lastModifiedBy>Трикоз Елена Владимировна</cp:lastModifiedBy>
  <cp:revision>96</cp:revision>
  <dcterms:created xsi:type="dcterms:W3CDTF">2022-10-30T16:40:43Z</dcterms:created>
  <dcterms:modified xsi:type="dcterms:W3CDTF">2023-10-05T05:56:54Z</dcterms:modified>
</cp:coreProperties>
</file>