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8" r:id="rId1"/>
  </p:sldMasterIdLst>
  <p:sldIdLst>
    <p:sldId id="261" r:id="rId2"/>
    <p:sldId id="284" r:id="rId3"/>
    <p:sldId id="259" r:id="rId4"/>
    <p:sldId id="262" r:id="rId5"/>
    <p:sldId id="263" r:id="rId6"/>
    <p:sldId id="264" r:id="rId7"/>
    <p:sldId id="265" r:id="rId8"/>
    <p:sldId id="266" r:id="rId9"/>
    <p:sldId id="268" r:id="rId10"/>
    <p:sldId id="257" r:id="rId11"/>
    <p:sldId id="272" r:id="rId12"/>
    <p:sldId id="269" r:id="rId13"/>
    <p:sldId id="270" r:id="rId14"/>
    <p:sldId id="283" r:id="rId15"/>
    <p:sldId id="271" r:id="rId16"/>
    <p:sldId id="274" r:id="rId17"/>
    <p:sldId id="275" r:id="rId18"/>
    <p:sldId id="276" r:id="rId19"/>
    <p:sldId id="277" r:id="rId20"/>
    <p:sldId id="278" r:id="rId21"/>
    <p:sldId id="273" r:id="rId22"/>
    <p:sldId id="285" r:id="rId23"/>
    <p:sldId id="286" r:id="rId24"/>
    <p:sldId id="287" r:id="rId25"/>
    <p:sldId id="288" r:id="rId26"/>
    <p:sldId id="289" r:id="rId27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274" y="-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5B029AC5-CDD4-4531-99F5-9D348E58C46F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1E863-36E2-424A-8D64-57BD55E3DF71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77A2C-4902-4E94-8B7C-039E43EE5684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A1D4CB-2664-44F4-AE16-BB4C69A6C6E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3E287A-D1A6-4B6E-AD84-D231EE25793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46E464-CBD1-4601-B863-5555D7D34ED6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F3E185DE-DCE8-4543-8775-60A021DD887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EE9B38F0-37B4-4A69-BD9C-202061B06F8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51EEEE-8B88-44D7-B589-663AEE50A53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26C58-FCD0-425F-A6A3-1A5C23DC95D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34E96B-33DF-4BB1-B3AE-9087F74E90F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40000"/>
                <a:lumOff val="60000"/>
              </a:schemeClr>
            </a:gs>
            <a:gs pos="50000">
              <a:schemeClr val="accent2">
                <a:lumMod val="20000"/>
                <a:lumOff val="80000"/>
              </a:schemeClr>
            </a:gs>
            <a:gs pos="100000">
              <a:schemeClr val="bg1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2FA705FE-D51A-465A-9681-4F4ECAB7267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  <p:sldLayoutId id="2147483700" r:id="rId2"/>
    <p:sldLayoutId id="2147483701" r:id="rId3"/>
    <p:sldLayoutId id="2147483702" r:id="rId4"/>
    <p:sldLayoutId id="2147483703" r:id="rId5"/>
    <p:sldLayoutId id="2147483704" r:id="rId6"/>
    <p:sldLayoutId id="2147483705" r:id="rId7"/>
    <p:sldLayoutId id="2147483706" r:id="rId8"/>
    <p:sldLayoutId id="2147483707" r:id="rId9"/>
    <p:sldLayoutId id="2147483708" r:id="rId10"/>
    <p:sldLayoutId id="214748370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00034" y="1500174"/>
            <a:ext cx="8458200" cy="1470025"/>
          </a:xfrm>
        </p:spPr>
        <p:txBody>
          <a:bodyPr/>
          <a:lstStyle/>
          <a:p>
            <a:r>
              <a:rPr lang="ru-RU" b="1" dirty="0"/>
              <a:t>Экологический менеджмент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6" name="Rectangle 4"/>
          <p:cNvSpPr>
            <a:spLocks noChangeArrowheads="1"/>
          </p:cNvSpPr>
          <p:nvPr/>
        </p:nvSpPr>
        <p:spPr bwMode="auto">
          <a:xfrm>
            <a:off x="900113" y="4076700"/>
            <a:ext cx="3311525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ru-RU" sz="2000"/>
              <a:t>нормативно-правовая база 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ru-RU" sz="2000"/>
              <a:t>стандарты качества окружающей ОС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ru-RU" sz="2000"/>
              <a:t>стандарты воздействия на компоненты ОС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endParaRPr lang="ru-RU" sz="2000"/>
          </a:p>
          <a:p>
            <a:pPr marL="342900" indent="-342900">
              <a:spcBef>
                <a:spcPct val="20000"/>
              </a:spcBef>
              <a:buFontTx/>
              <a:buChar char="-"/>
            </a:pPr>
            <a:endParaRPr lang="ru-RU" sz="2000"/>
          </a:p>
        </p:txBody>
      </p:sp>
      <p:pic>
        <p:nvPicPr>
          <p:cNvPr id="49157" name="Picture 5" descr="схема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404813"/>
            <a:ext cx="7593013" cy="3562350"/>
          </a:xfrm>
          <a:prstGeom prst="rect">
            <a:avLst/>
          </a:prstGeom>
          <a:noFill/>
        </p:spPr>
      </p:pic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4859338" y="4149725"/>
            <a:ext cx="3311525" cy="2120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ru-RU" sz="2000" dirty="0"/>
              <a:t>ОВОС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ru-RU" sz="2000" dirty="0"/>
              <a:t>экологическая экспертиза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ru-RU" sz="2000" dirty="0"/>
              <a:t>экологический аудит</a:t>
            </a:r>
          </a:p>
          <a:p>
            <a:pPr marL="342900" indent="-342900">
              <a:spcBef>
                <a:spcPct val="20000"/>
              </a:spcBef>
              <a:buFontTx/>
              <a:buChar char="-"/>
            </a:pPr>
            <a:r>
              <a:rPr lang="ru-RU" sz="2000" dirty="0"/>
              <a:t>экологическая </a:t>
            </a:r>
            <a:r>
              <a:rPr lang="ru-RU" sz="2000" dirty="0" err="1"/>
              <a:t>серификация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  <a:noFill/>
          <a:ln/>
        </p:spPr>
        <p:txBody>
          <a:bodyPr>
            <a:normAutofit fontScale="92500" lnSpcReduction="10000"/>
          </a:bodyPr>
          <a:lstStyle/>
          <a:p>
            <a:pPr algn="ctr">
              <a:lnSpc>
                <a:spcPct val="80000"/>
              </a:lnSpc>
              <a:buFontTx/>
              <a:buNone/>
            </a:pPr>
            <a:r>
              <a:rPr lang="ru-RU" sz="2900" b="1" dirty="0"/>
              <a:t>Экологические системы и нормативно-правовая база их деятельности</a:t>
            </a:r>
            <a:endParaRPr lang="ru-RU" sz="29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900" b="1" dirty="0"/>
              <a:t>Планетарная </a:t>
            </a:r>
            <a:r>
              <a:rPr lang="ru-RU" sz="2900" dirty="0"/>
              <a:t>– документ ООН о принципах устойчивого развития, международные соглашения по вопросам </a:t>
            </a:r>
            <a:r>
              <a:rPr lang="ru-RU" sz="2900" dirty="0" err="1"/>
              <a:t>экологизации</a:t>
            </a:r>
            <a:endParaRPr lang="ru-RU" sz="2900" dirty="0"/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900" b="1" dirty="0"/>
              <a:t>Национальная</a:t>
            </a:r>
            <a:r>
              <a:rPr lang="ru-RU" sz="2900" dirty="0"/>
              <a:t> – </a:t>
            </a:r>
            <a:r>
              <a:rPr lang="ru-RU" sz="2900" dirty="0" err="1"/>
              <a:t>законадательные</a:t>
            </a:r>
            <a:r>
              <a:rPr lang="ru-RU" sz="2900" dirty="0"/>
              <a:t> нормативно – правовые акты, национальные  проекты в области экологической  деятельности на территории страны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900" b="1" dirty="0"/>
              <a:t>Региональная</a:t>
            </a:r>
            <a:r>
              <a:rPr lang="ru-RU" sz="2900" dirty="0"/>
              <a:t> – законодательные нормативно-правовые акты, региональные проекты в области экологической деятельности на территории региона страны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900" b="1" dirty="0"/>
              <a:t>Локальная</a:t>
            </a:r>
            <a:r>
              <a:rPr lang="ru-RU" sz="2900" dirty="0"/>
              <a:t> – распорядительные документы органов местной власти</a:t>
            </a:r>
          </a:p>
          <a:p>
            <a:pPr>
              <a:lnSpc>
                <a:spcPct val="80000"/>
              </a:lnSpc>
              <a:buFontTx/>
              <a:buChar char="-"/>
            </a:pPr>
            <a:r>
              <a:rPr lang="ru-RU" sz="2900" b="1" dirty="0"/>
              <a:t>Предприятие </a:t>
            </a:r>
            <a:r>
              <a:rPr lang="ru-RU" sz="2900" dirty="0"/>
              <a:t>– распорядительные документы руководства предприятия, планы хозяйственной и экологической деятельности</a:t>
            </a:r>
            <a:endParaRPr lang="ru-RU" sz="2900" b="1" dirty="0"/>
          </a:p>
          <a:p>
            <a:pPr>
              <a:lnSpc>
                <a:spcPct val="80000"/>
              </a:lnSpc>
              <a:buFontTx/>
              <a:buChar char="-"/>
            </a:pP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  <a:noFill/>
          <a:ln/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ru-RU" sz="2800" b="1"/>
              <a:t>Нормативно-правовая база природопользования и охраны ОС</a:t>
            </a:r>
          </a:p>
          <a:p>
            <a:pPr marL="609600" indent="-609600">
              <a:buFontTx/>
              <a:buNone/>
            </a:pPr>
            <a:r>
              <a:rPr lang="ru-RU" sz="2800" b="1"/>
              <a:t>Стандарты.</a:t>
            </a:r>
          </a:p>
          <a:p>
            <a:pPr marL="609600" indent="-609600">
              <a:buFontTx/>
              <a:buNone/>
            </a:pPr>
            <a:r>
              <a:rPr lang="ru-RU" sz="2800"/>
              <a:t>Международные стандарты в области экологической деятельности серии ИСО 14000.</a:t>
            </a:r>
          </a:p>
          <a:p>
            <a:pPr marL="609600" indent="-609600">
              <a:buFontTx/>
              <a:buNone/>
            </a:pPr>
            <a:r>
              <a:rPr lang="ru-RU" sz="2800"/>
              <a:t>Ранее стандарты ИСО 9000 на системы управления качеством прдукции.</a:t>
            </a:r>
          </a:p>
          <a:p>
            <a:pPr marL="609600" indent="-609600">
              <a:buFontTx/>
              <a:buNone/>
            </a:pPr>
            <a:r>
              <a:rPr lang="ru-RU" sz="2800"/>
              <a:t>В их основе – цикл РДСА (</a:t>
            </a:r>
            <a:r>
              <a:rPr lang="en-US" sz="2800"/>
              <a:t>RDCA) – </a:t>
            </a:r>
            <a:r>
              <a:rPr lang="ru-RU" sz="2800"/>
              <a:t>планирование, реализация, контроль результатов и корректирующие действия (в зарубежной экономике).</a:t>
            </a:r>
          </a:p>
          <a:p>
            <a:pPr marL="609600" indent="-609600">
              <a:buFontTx/>
              <a:buNone/>
            </a:pPr>
            <a:endParaRPr lang="ru-RU" sz="2800"/>
          </a:p>
          <a:p>
            <a:pPr marL="609600" indent="-609600">
              <a:buFontTx/>
              <a:buNone/>
            </a:pPr>
            <a:endParaRPr lang="ru-RU" sz="28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  <a:noFill/>
          <a:ln/>
        </p:spPr>
        <p:txBody>
          <a:bodyPr/>
          <a:lstStyle/>
          <a:p>
            <a:pPr marL="609600" indent="-609600" algn="ctr">
              <a:lnSpc>
                <a:spcPct val="80000"/>
              </a:lnSpc>
              <a:buFontTx/>
              <a:buNone/>
            </a:pPr>
            <a:endParaRPr lang="ru-RU" sz="2400" b="1"/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 b="1"/>
              <a:t> Законодательные акты: Федеральные законы РФ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ru-RU" sz="2400"/>
              <a:t>Об охране ОС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ru-RU" sz="2400"/>
              <a:t>Об охране атмосферы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ru-RU" sz="2400"/>
              <a:t>Об особо охраняемых природных территориях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ru-RU" sz="2400"/>
              <a:t>О санитарно-эпидемиологическом благополучии населения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ru-RU" sz="2400"/>
              <a:t>О радиационной безопасности населения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ru-RU" sz="2400"/>
              <a:t>Об отходах производства и потребления</a:t>
            </a:r>
          </a:p>
          <a:p>
            <a:pPr marL="609600" indent="-609600">
              <a:lnSpc>
                <a:spcPct val="80000"/>
              </a:lnSpc>
              <a:buFontTx/>
              <a:buChar char="-"/>
            </a:pPr>
            <a:r>
              <a:rPr lang="ru-RU" sz="2400"/>
              <a:t>Об экологической экспертизе.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/>
              <a:t>В области природопользования – Федеральные законы -  О недрах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/>
              <a:t>       -   кодексы Водный, Земельный, Лесной         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r>
              <a:rPr lang="ru-RU" sz="2400"/>
              <a:t>В области правовых отношений – кодексы Гражданский, Уголовный, Об адм. нарушениях, Налоговый, Таможенный, Трудовой.</a:t>
            </a:r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400"/>
          </a:p>
          <a:p>
            <a:pPr marL="609600" indent="-609600">
              <a:lnSpc>
                <a:spcPct val="80000"/>
              </a:lnSpc>
              <a:buFontTx/>
              <a:buNone/>
            </a:pPr>
            <a:endParaRPr lang="ru-RU" sz="24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ChangeArrowheads="1"/>
          </p:cNvSpPr>
          <p:nvPr>
            <p:ph type="title"/>
          </p:nvPr>
        </p:nvSpPr>
        <p:spPr>
          <a:xfrm>
            <a:off x="714348" y="35716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России нужен Экологический </a:t>
            </a:r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кодекс!</a:t>
            </a:r>
            <a:endParaRPr lang="ru-RU" sz="36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9875" name="Rectangle 3"/>
          <p:cNvSpPr>
            <a:spLocks noGrp="1" noChangeArrowheads="1"/>
          </p:cNvSpPr>
          <p:nvPr>
            <p:ph idx="1"/>
          </p:nvPr>
        </p:nvSpPr>
        <p:spPr>
          <a:xfrm>
            <a:off x="428596" y="1500174"/>
            <a:ext cx="8229600" cy="4857750"/>
          </a:xfrm>
        </p:spPr>
        <p:txBody>
          <a:bodyPr/>
          <a:lstStyle/>
          <a:p>
            <a:pPr lvl="1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Вопросы экологии и промышленной безопасности сейчас регулируют </a:t>
            </a:r>
            <a:r>
              <a:rPr lang="ru-RU" sz="2400" b="1" dirty="0">
                <a:solidFill>
                  <a:schemeClr val="tx1"/>
                </a:solidFill>
              </a:rPr>
              <a:t>около 1000 нормативных актов</a:t>
            </a:r>
            <a:r>
              <a:rPr lang="ru-RU" sz="2400" dirty="0">
                <a:solidFill>
                  <a:schemeClr val="tx1"/>
                </a:solidFill>
              </a:rPr>
              <a:t>, при этом нормы и понятия в них нередко путаются или противоречат друг другу. </a:t>
            </a:r>
          </a:p>
          <a:p>
            <a:pPr lvl="1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Нужно срочно усовершенствовать экологическое законодательство и создать полноценный </a:t>
            </a:r>
            <a:r>
              <a:rPr lang="ru-RU" sz="2400" b="1" dirty="0">
                <a:solidFill>
                  <a:schemeClr val="tx1"/>
                </a:solidFill>
              </a:rPr>
              <a:t>Экологический кодекс</a:t>
            </a:r>
            <a:r>
              <a:rPr lang="ru-RU" sz="2400" dirty="0">
                <a:solidFill>
                  <a:schemeClr val="tx1"/>
                </a:solidFill>
              </a:rPr>
              <a:t>, предлагает экологический комитет РСПП. </a:t>
            </a:r>
          </a:p>
          <a:p>
            <a:pPr lvl="1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«Латать действующее экологическое законодательство дальше бессмысленно», констатировал председатель экологического комитета РСПП Олег Дерипаска на конференции «Неделя российского бизнеса».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  <a:noFill/>
          <a:ln/>
        </p:spPr>
        <p:txBody>
          <a:bodyPr/>
          <a:lstStyle/>
          <a:p>
            <a:pPr marL="609600" indent="-609600" algn="ctr">
              <a:buFontTx/>
              <a:buNone/>
            </a:pPr>
            <a:endParaRPr lang="ru-RU" sz="2800" b="1" dirty="0"/>
          </a:p>
          <a:p>
            <a:pPr marL="609600" indent="-609600">
              <a:buFontTx/>
              <a:buNone/>
            </a:pPr>
            <a:r>
              <a:rPr lang="ru-RU" sz="2800" b="1" dirty="0"/>
              <a:t>Нормативно-правовые документы органов федеральной исполнительной власти</a:t>
            </a:r>
          </a:p>
          <a:p>
            <a:pPr marL="609600" indent="-609600">
              <a:buFontTx/>
              <a:buNone/>
            </a:pPr>
            <a:endParaRPr lang="ru-RU" sz="2800" b="1" dirty="0"/>
          </a:p>
          <a:p>
            <a:pPr marL="609600" indent="-609600">
              <a:buFontTx/>
              <a:buChar char="-"/>
            </a:pPr>
            <a:r>
              <a:rPr lang="ru-RU" sz="2800" dirty="0"/>
              <a:t>СанПиН – санитарные правила и нормы</a:t>
            </a:r>
          </a:p>
          <a:p>
            <a:pPr marL="609600" indent="-609600">
              <a:buFontTx/>
              <a:buChar char="-"/>
            </a:pPr>
            <a:r>
              <a:rPr lang="ru-RU" sz="2800" dirty="0"/>
              <a:t>СНиП </a:t>
            </a:r>
            <a:r>
              <a:rPr lang="ru-RU" sz="2800" dirty="0" smtClean="0"/>
              <a:t>(СП)– </a:t>
            </a:r>
            <a:r>
              <a:rPr lang="ru-RU" sz="2800" dirty="0"/>
              <a:t>строительные нормы и правила</a:t>
            </a:r>
          </a:p>
          <a:p>
            <a:pPr marL="609600" indent="-609600">
              <a:buFontTx/>
              <a:buChar char="-"/>
            </a:pPr>
            <a:r>
              <a:rPr lang="ru-RU" sz="2800" dirty="0" err="1"/>
              <a:t>ПНиП</a:t>
            </a:r>
            <a:r>
              <a:rPr lang="ru-RU" sz="2800" dirty="0"/>
              <a:t> – природоохранные нормы и правила</a:t>
            </a:r>
          </a:p>
          <a:p>
            <a:pPr marL="609600" indent="-609600">
              <a:buFontTx/>
              <a:buChar char="-"/>
            </a:pPr>
            <a:r>
              <a:rPr lang="ru-RU" sz="2800" dirty="0"/>
              <a:t>МБТ – медико-биологические требования.</a:t>
            </a:r>
          </a:p>
          <a:p>
            <a:pPr marL="609600" indent="-609600">
              <a:buFontTx/>
              <a:buChar char="-"/>
            </a:pPr>
            <a:endParaRPr lang="ru-RU" sz="2800" dirty="0"/>
          </a:p>
          <a:p>
            <a:pPr marL="609600" indent="-609600">
              <a:buFontTx/>
              <a:buNone/>
            </a:pPr>
            <a:endParaRPr lang="ru-RU" sz="2800" dirty="0"/>
          </a:p>
          <a:p>
            <a:pPr marL="609600" indent="-609600">
              <a:buFontTx/>
              <a:buNone/>
            </a:pP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404813"/>
            <a:ext cx="8302625" cy="5976937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/>
              <a:t>ЭМ – вид управления производственной деятельностью (природопользованием) а также природоохранной деятельностью в рамках объекта природопользования (предприятия).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1992 г. – решение ООН о разработке международных стандартов в области ЭМ.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/>
              <a:t>1993 г. – создание Технического комитета «Экологическое управление» -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/>
              <a:t>ISO/</a:t>
            </a:r>
            <a:r>
              <a:rPr lang="ru-RU"/>
              <a:t>ТС 207 – началась разработка стандартов 14000.</a:t>
            </a:r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  <a:p>
            <a:pPr>
              <a:lnSpc>
                <a:spcPct val="90000"/>
              </a:lnSpc>
              <a:buFontTx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idx="1"/>
          </p:nvPr>
        </p:nvSpPr>
        <p:spPr>
          <a:xfrm>
            <a:off x="179388" y="333375"/>
            <a:ext cx="8734425" cy="6048375"/>
          </a:xfrm>
        </p:spPr>
        <p:txBody>
          <a:bodyPr/>
          <a:lstStyle/>
          <a:p>
            <a:pPr>
              <a:buFontTx/>
              <a:buNone/>
            </a:pPr>
            <a:r>
              <a:rPr lang="ru-RU" b="1"/>
              <a:t>Цели разработки стандартов</a:t>
            </a:r>
            <a:r>
              <a:rPr lang="ru-RU"/>
              <a:t>:</a:t>
            </a:r>
          </a:p>
          <a:p>
            <a:r>
              <a:rPr lang="ru-RU"/>
              <a:t>Обеспечение необходимого качества продукции </a:t>
            </a:r>
          </a:p>
          <a:p>
            <a:r>
              <a:rPr lang="ru-RU"/>
              <a:t>Улучшение здоровья населения, обеспечение безопасности и охраны ОС</a:t>
            </a:r>
          </a:p>
          <a:p>
            <a:r>
              <a:rPr lang="ru-RU"/>
              <a:t>Рационализация технологий для рационального использования ресурсов</a:t>
            </a:r>
          </a:p>
          <a:p>
            <a:r>
              <a:rPr lang="ru-RU"/>
              <a:t>Упрощение контактов между производителями, потребителями и поставщиками</a:t>
            </a:r>
          </a:p>
          <a:p>
            <a:r>
              <a:rPr lang="ru-RU"/>
              <a:t>Поддержка международной торговли.</a:t>
            </a:r>
          </a:p>
          <a:p>
            <a:endParaRPr lang="ru-RU"/>
          </a:p>
          <a:p>
            <a:endParaRPr lang="ru-RU"/>
          </a:p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idx="1"/>
          </p:nvPr>
        </p:nvSpPr>
        <p:spPr>
          <a:xfrm>
            <a:off x="395288" y="333375"/>
            <a:ext cx="8280400" cy="6335713"/>
          </a:xfrm>
        </p:spPr>
        <p:txBody>
          <a:bodyPr/>
          <a:lstStyle/>
          <a:p>
            <a:pPr>
              <a:buFontTx/>
              <a:buNone/>
            </a:pPr>
            <a:r>
              <a:rPr lang="ru-RU"/>
              <a:t>Сейчас в серии ИСО 14000 в виде стандартов, проектов международных стандартов (ПМС) и проектов комитетов (ПК) насчитывается 20 документов по направлениям:</a:t>
            </a:r>
          </a:p>
          <a:p>
            <a:pPr>
              <a:buFontTx/>
              <a:buNone/>
            </a:pPr>
            <a:r>
              <a:rPr lang="ru-RU"/>
              <a:t>- система экологического управления </a:t>
            </a:r>
          </a:p>
          <a:p>
            <a:pPr>
              <a:buFontTx/>
              <a:buChar char="-"/>
            </a:pPr>
            <a:r>
              <a:rPr lang="ru-RU"/>
              <a:t>экологический аудит</a:t>
            </a:r>
          </a:p>
          <a:p>
            <a:pPr>
              <a:buFontTx/>
              <a:buChar char="-"/>
            </a:pPr>
            <a:r>
              <a:rPr lang="ru-RU"/>
              <a:t>экологическая маркировка</a:t>
            </a:r>
          </a:p>
          <a:p>
            <a:pPr>
              <a:buFontTx/>
              <a:buChar char="-"/>
            </a:pPr>
            <a:r>
              <a:rPr lang="ru-RU"/>
              <a:t>оценка жизненного цикла продукции</a:t>
            </a:r>
          </a:p>
          <a:p>
            <a:pPr>
              <a:buFontTx/>
              <a:buChar char="-"/>
            </a:pPr>
            <a:r>
              <a:rPr lang="ru-RU"/>
              <a:t>термины и определения.</a:t>
            </a:r>
          </a:p>
          <a:p>
            <a:pPr>
              <a:buFontTx/>
              <a:buNone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323850" y="523875"/>
            <a:ext cx="842486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ru-RU" sz="2400" b="1">
                <a:latin typeface="Times New Roman" pitchFamily="18" charset="0"/>
                <a:cs typeface="Times New Roman" pitchFamily="18" charset="0"/>
              </a:rPr>
              <a:t>Система стандартов </a:t>
            </a:r>
            <a:r>
              <a:rPr lang="en-US" sz="2400" b="1">
                <a:latin typeface="Times New Roman" pitchFamily="18" charset="0"/>
                <a:cs typeface="Times New Roman" pitchFamily="18" charset="0"/>
              </a:rPr>
              <a:t>IS</a:t>
            </a:r>
            <a:r>
              <a:rPr lang="ru-RU" sz="2400" b="1">
                <a:latin typeface="Times New Roman" pitchFamily="18" charset="0"/>
                <a:cs typeface="Times New Roman" pitchFamily="18" charset="0"/>
              </a:rPr>
              <a:t>О 14000 охватывает несколько направлений</a:t>
            </a:r>
            <a:endParaRPr lang="ru-RU" sz="2400" b="1"/>
          </a:p>
        </p:txBody>
      </p:sp>
      <p:grpSp>
        <p:nvGrpSpPr>
          <p:cNvPr id="73731" name="Group 3"/>
          <p:cNvGrpSpPr>
            <a:grpSpLocks/>
          </p:cNvGrpSpPr>
          <p:nvPr/>
        </p:nvGrpSpPr>
        <p:grpSpPr bwMode="auto">
          <a:xfrm>
            <a:off x="539750" y="1700213"/>
            <a:ext cx="7848600" cy="4465637"/>
            <a:chOff x="1718" y="5150"/>
            <a:chExt cx="8160" cy="4128"/>
          </a:xfrm>
        </p:grpSpPr>
        <p:grpSp>
          <p:nvGrpSpPr>
            <p:cNvPr id="73732" name="Group 4"/>
            <p:cNvGrpSpPr>
              <a:grpSpLocks/>
            </p:cNvGrpSpPr>
            <p:nvPr/>
          </p:nvGrpSpPr>
          <p:grpSpPr bwMode="auto">
            <a:xfrm>
              <a:off x="1718" y="5150"/>
              <a:ext cx="8160" cy="3553"/>
              <a:chOff x="1718" y="5147"/>
              <a:chExt cx="8160" cy="3553"/>
            </a:xfrm>
          </p:grpSpPr>
          <p:sp>
            <p:nvSpPr>
              <p:cNvPr id="73733" name="Oval 5"/>
              <p:cNvSpPr>
                <a:spLocks noChangeArrowheads="1"/>
              </p:cNvSpPr>
              <p:nvPr/>
            </p:nvSpPr>
            <p:spPr bwMode="auto">
              <a:xfrm>
                <a:off x="4846" y="6082"/>
                <a:ext cx="1921" cy="1598"/>
              </a:xfrm>
              <a:prstGeom prst="ellipse">
                <a:avLst/>
              </a:prstGeom>
              <a:solidFill>
                <a:srgbClr val="FFFFFF"/>
              </a:solidFill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34" name="Text Box 6"/>
              <p:cNvSpPr txBox="1">
                <a:spLocks noChangeArrowheads="1"/>
              </p:cNvSpPr>
              <p:nvPr/>
            </p:nvSpPr>
            <p:spPr bwMode="auto">
              <a:xfrm>
                <a:off x="5084" y="6473"/>
                <a:ext cx="1479" cy="93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ru-RU" sz="2000">
                    <a:cs typeface="Times New Roman" pitchFamily="18" charset="0"/>
                  </a:rPr>
                  <a:t>Система стандартов </a:t>
                </a:r>
                <a:r>
                  <a:rPr lang="en-US" sz="2000">
                    <a:cs typeface="Times New Roman" pitchFamily="18" charset="0"/>
                  </a:rPr>
                  <a:t>ISO</a:t>
                </a:r>
                <a:r>
                  <a:rPr lang="ru-RU" sz="2000">
                    <a:cs typeface="Times New Roman" pitchFamily="18" charset="0"/>
                  </a:rPr>
                  <a:t> 14000</a:t>
                </a:r>
                <a:endParaRPr lang="ru-RU" sz="2000"/>
              </a:p>
            </p:txBody>
          </p:sp>
          <p:sp>
            <p:nvSpPr>
              <p:cNvPr id="73735" name="Text Box 7"/>
              <p:cNvSpPr txBox="1">
                <a:spLocks noChangeArrowheads="1"/>
              </p:cNvSpPr>
              <p:nvPr/>
            </p:nvSpPr>
            <p:spPr bwMode="auto">
              <a:xfrm>
                <a:off x="7753" y="5147"/>
                <a:ext cx="2125" cy="1105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600">
                    <a:cs typeface="Times New Roman" pitchFamily="18" charset="0"/>
                  </a:rPr>
                  <a:t>ISO</a:t>
                </a:r>
                <a:r>
                  <a:rPr lang="ru-RU" sz="1600">
                    <a:cs typeface="Times New Roman" pitchFamily="18" charset="0"/>
                  </a:rPr>
                  <a:t> 14030</a:t>
                </a:r>
                <a:endParaRPr lang="ru-RU" sz="1600"/>
              </a:p>
              <a:p>
                <a:pPr algn="ctr" eaLnBrk="0" hangingPunct="0"/>
                <a:r>
                  <a:rPr lang="ru-RU" sz="1600">
                    <a:cs typeface="Times New Roman" pitchFamily="18" charset="0"/>
                  </a:rPr>
                  <a:t>Оценка характеристик экологичности</a:t>
                </a:r>
                <a:endParaRPr lang="ru-RU" sz="1600"/>
              </a:p>
            </p:txBody>
          </p:sp>
          <p:sp>
            <p:nvSpPr>
              <p:cNvPr id="73736" name="Text Box 8"/>
              <p:cNvSpPr txBox="1">
                <a:spLocks noChangeArrowheads="1"/>
              </p:cNvSpPr>
              <p:nvPr/>
            </p:nvSpPr>
            <p:spPr bwMode="auto">
              <a:xfrm>
                <a:off x="7753" y="6490"/>
                <a:ext cx="2125" cy="1105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600">
                    <a:cs typeface="Times New Roman" pitchFamily="18" charset="0"/>
                  </a:rPr>
                  <a:t>ISO</a:t>
                </a:r>
                <a:r>
                  <a:rPr lang="ru-RU" sz="1600">
                    <a:cs typeface="Times New Roman" pitchFamily="18" charset="0"/>
                  </a:rPr>
                  <a:t> 14040</a:t>
                </a:r>
                <a:endParaRPr lang="ru-RU" sz="1600"/>
              </a:p>
              <a:p>
                <a:pPr algn="ctr" eaLnBrk="0" hangingPunct="0"/>
                <a:r>
                  <a:rPr lang="ru-RU" sz="1600">
                    <a:cs typeface="Times New Roman" pitchFamily="18" charset="0"/>
                  </a:rPr>
                  <a:t>Оценка жизненного цикла (принципы и структура)</a:t>
                </a:r>
                <a:endParaRPr lang="ru-RU" sz="1600"/>
              </a:p>
            </p:txBody>
          </p:sp>
          <p:sp>
            <p:nvSpPr>
              <p:cNvPr id="73737" name="Text Box 9"/>
              <p:cNvSpPr txBox="1">
                <a:spLocks noChangeArrowheads="1"/>
              </p:cNvSpPr>
              <p:nvPr/>
            </p:nvSpPr>
            <p:spPr bwMode="auto">
              <a:xfrm>
                <a:off x="7753" y="7816"/>
                <a:ext cx="2125" cy="884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600">
                    <a:cs typeface="Times New Roman" pitchFamily="18" charset="0"/>
                  </a:rPr>
                  <a:t>ISO</a:t>
                </a:r>
                <a:r>
                  <a:rPr lang="ru-RU" sz="1600">
                    <a:cs typeface="Times New Roman" pitchFamily="18" charset="0"/>
                  </a:rPr>
                  <a:t> 14040</a:t>
                </a:r>
                <a:endParaRPr lang="ru-RU" sz="1600"/>
              </a:p>
              <a:p>
                <a:pPr algn="ctr" eaLnBrk="0" hangingPunct="0"/>
                <a:r>
                  <a:rPr lang="ru-RU" sz="1600">
                    <a:cs typeface="Times New Roman" pitchFamily="18" charset="0"/>
                  </a:rPr>
                  <a:t>Термины и определения</a:t>
                </a:r>
                <a:endParaRPr lang="ru-RU" sz="1600"/>
              </a:p>
            </p:txBody>
          </p:sp>
          <p:sp>
            <p:nvSpPr>
              <p:cNvPr id="73738" name="Text Box 10"/>
              <p:cNvSpPr txBox="1">
                <a:spLocks noChangeArrowheads="1"/>
              </p:cNvSpPr>
              <p:nvPr/>
            </p:nvSpPr>
            <p:spPr bwMode="auto">
              <a:xfrm>
                <a:off x="1718" y="5147"/>
                <a:ext cx="2125" cy="1105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600">
                    <a:cs typeface="Times New Roman" pitchFamily="18" charset="0"/>
                  </a:rPr>
                  <a:t>ISO</a:t>
                </a:r>
                <a:r>
                  <a:rPr lang="ru-RU" sz="1600">
                    <a:cs typeface="Times New Roman" pitchFamily="18" charset="0"/>
                  </a:rPr>
                  <a:t> 14001, 14004</a:t>
                </a:r>
                <a:endParaRPr lang="ru-RU" sz="1600"/>
              </a:p>
              <a:p>
                <a:pPr algn="ctr" eaLnBrk="0" hangingPunct="0"/>
                <a:r>
                  <a:rPr lang="ru-RU" sz="1600">
                    <a:cs typeface="Times New Roman" pitchFamily="18" charset="0"/>
                  </a:rPr>
                  <a:t>Система экологического управления</a:t>
                </a:r>
                <a:endParaRPr lang="ru-RU" sz="1600"/>
              </a:p>
            </p:txBody>
          </p:sp>
          <p:sp>
            <p:nvSpPr>
              <p:cNvPr id="73739" name="Text Box 11"/>
              <p:cNvSpPr txBox="1">
                <a:spLocks noChangeArrowheads="1"/>
              </p:cNvSpPr>
              <p:nvPr/>
            </p:nvSpPr>
            <p:spPr bwMode="auto">
              <a:xfrm>
                <a:off x="1769" y="6490"/>
                <a:ext cx="2125" cy="867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600">
                    <a:cs typeface="Times New Roman" pitchFamily="18" charset="0"/>
                  </a:rPr>
                  <a:t>ISO</a:t>
                </a:r>
                <a:r>
                  <a:rPr lang="ru-RU" sz="1600">
                    <a:cs typeface="Times New Roman" pitchFamily="18" charset="0"/>
                  </a:rPr>
                  <a:t> 14010 - 14015</a:t>
                </a:r>
                <a:endParaRPr lang="ru-RU" sz="1600"/>
              </a:p>
              <a:p>
                <a:pPr algn="ctr" eaLnBrk="0" hangingPunct="0"/>
                <a:r>
                  <a:rPr lang="ru-RU" sz="1600">
                    <a:cs typeface="Times New Roman" pitchFamily="18" charset="0"/>
                  </a:rPr>
                  <a:t>Экологический аудит</a:t>
                </a:r>
                <a:endParaRPr lang="ru-RU" sz="1600"/>
              </a:p>
            </p:txBody>
          </p:sp>
          <p:sp>
            <p:nvSpPr>
              <p:cNvPr id="73740" name="Text Box 12"/>
              <p:cNvSpPr txBox="1">
                <a:spLocks noChangeArrowheads="1"/>
              </p:cNvSpPr>
              <p:nvPr/>
            </p:nvSpPr>
            <p:spPr bwMode="auto">
              <a:xfrm>
                <a:off x="1769" y="7765"/>
                <a:ext cx="2125" cy="867"/>
              </a:xfrm>
              <a:prstGeom prst="rect">
                <a:avLst/>
              </a:prstGeom>
              <a:noFill/>
              <a:ln w="12700">
                <a:solidFill>
                  <a:srgbClr val="000000"/>
                </a:solidFill>
                <a:miter lim="800000"/>
                <a:headEnd/>
                <a:tailEnd/>
              </a:ln>
            </p:spPr>
            <p:txBody>
              <a:bodyPr/>
              <a:lstStyle/>
              <a:p>
                <a:pPr algn="ctr"/>
                <a:r>
                  <a:rPr lang="en-US" sz="1600">
                    <a:cs typeface="Times New Roman" pitchFamily="18" charset="0"/>
                  </a:rPr>
                  <a:t>ISO</a:t>
                </a:r>
                <a:r>
                  <a:rPr lang="ru-RU" sz="1600">
                    <a:cs typeface="Times New Roman" pitchFamily="18" charset="0"/>
                  </a:rPr>
                  <a:t> 14020 - 14022</a:t>
                </a:r>
                <a:endParaRPr lang="ru-RU" sz="1600"/>
              </a:p>
              <a:p>
                <a:pPr algn="ctr" eaLnBrk="0" hangingPunct="0"/>
                <a:r>
                  <a:rPr lang="ru-RU" sz="1600">
                    <a:cs typeface="Times New Roman" pitchFamily="18" charset="0"/>
                  </a:rPr>
                  <a:t>Экологическое маркирование</a:t>
                </a:r>
                <a:endParaRPr lang="ru-RU" sz="1600"/>
              </a:p>
            </p:txBody>
          </p:sp>
          <p:sp>
            <p:nvSpPr>
              <p:cNvPr id="73741" name="Line 13"/>
              <p:cNvSpPr>
                <a:spLocks noChangeShapeType="1"/>
              </p:cNvSpPr>
              <p:nvPr/>
            </p:nvSpPr>
            <p:spPr bwMode="auto">
              <a:xfrm>
                <a:off x="3843" y="5674"/>
                <a:ext cx="1377" cy="57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42" name="Line 14"/>
              <p:cNvSpPr>
                <a:spLocks noChangeShapeType="1"/>
              </p:cNvSpPr>
              <p:nvPr/>
            </p:nvSpPr>
            <p:spPr bwMode="auto">
              <a:xfrm flipH="1">
                <a:off x="3877" y="7510"/>
                <a:ext cx="1377" cy="663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43" name="Line 15"/>
              <p:cNvSpPr>
                <a:spLocks noChangeShapeType="1"/>
              </p:cNvSpPr>
              <p:nvPr/>
            </p:nvSpPr>
            <p:spPr bwMode="auto">
              <a:xfrm>
                <a:off x="6376" y="7561"/>
                <a:ext cx="1377" cy="578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44" name="Line 16"/>
              <p:cNvSpPr>
                <a:spLocks noChangeShapeType="1"/>
              </p:cNvSpPr>
              <p:nvPr/>
            </p:nvSpPr>
            <p:spPr bwMode="auto">
              <a:xfrm flipH="1">
                <a:off x="6427" y="5521"/>
                <a:ext cx="1309" cy="765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45" name="Line 17"/>
              <p:cNvSpPr>
                <a:spLocks noChangeShapeType="1"/>
              </p:cNvSpPr>
              <p:nvPr/>
            </p:nvSpPr>
            <p:spPr bwMode="auto">
              <a:xfrm>
                <a:off x="3911" y="6898"/>
                <a:ext cx="93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73746" name="Line 18"/>
              <p:cNvSpPr>
                <a:spLocks noChangeShapeType="1"/>
              </p:cNvSpPr>
              <p:nvPr/>
            </p:nvSpPr>
            <p:spPr bwMode="auto">
              <a:xfrm>
                <a:off x="6801" y="6898"/>
                <a:ext cx="935" cy="0"/>
              </a:xfrm>
              <a:prstGeom prst="line">
                <a:avLst/>
              </a:prstGeom>
              <a:noFill/>
              <a:ln w="12700">
                <a:solidFill>
                  <a:srgbClr val="000000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73747" name="Text Box 19"/>
            <p:cNvSpPr txBox="1">
              <a:spLocks noChangeArrowheads="1"/>
            </p:cNvSpPr>
            <p:nvPr/>
          </p:nvSpPr>
          <p:spPr bwMode="auto">
            <a:xfrm>
              <a:off x="2058" y="8819"/>
              <a:ext cx="6596" cy="4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/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0898" name="Picture 2" descr="https://cf.ppt-online.org/files/slide/r/rhP2s0f3W71XuxHcBUiF4QYKJgVj56nSdA8lkt/slide-4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44" y="222940"/>
            <a:ext cx="8858280" cy="663506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idx="1"/>
          </p:nvPr>
        </p:nvSpPr>
        <p:spPr>
          <a:xfrm>
            <a:off x="250825" y="260350"/>
            <a:ext cx="8374063" cy="6192838"/>
          </a:xfrm>
        </p:spPr>
        <p:txBody>
          <a:bodyPr/>
          <a:lstStyle/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Основным предметом ISO 14000 является система экологического менеджмента – environmental management system - EMS.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Создание такой системы дает организации: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400"/>
              <a:t>эффективный инструмент </a:t>
            </a:r>
            <a:r>
              <a:rPr lang="ru-RU" sz="2400" b="1"/>
              <a:t>управления</a:t>
            </a:r>
            <a:r>
              <a:rPr lang="ru-RU" sz="2400"/>
              <a:t> совокупностью своих воздействий на окружающую среду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400"/>
              <a:t>возможность продемонстрировать клиентам и общественности соответствие системы ЭМ современным требованиям. </a:t>
            </a:r>
          </a:p>
          <a:p>
            <a:pPr>
              <a:lnSpc>
                <a:spcPct val="90000"/>
              </a:lnSpc>
              <a:buFontTx/>
              <a:buChar char="-"/>
            </a:pPr>
            <a:r>
              <a:rPr lang="ru-RU" sz="2400"/>
              <a:t>возможность получить формальную </a:t>
            </a:r>
            <a:r>
              <a:rPr lang="ru-RU" sz="2400" b="1"/>
              <a:t>сертификацию</a:t>
            </a:r>
            <a:r>
              <a:rPr lang="ru-RU" sz="2400"/>
              <a:t> от третьей (независимой) стороны. 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ru-RU" sz="2400"/>
              <a:t>Сейчас сертифицировано более 5000 компаний из 50 стран мира, половина из ЕЭС.</a:t>
            </a:r>
          </a:p>
          <a:p>
            <a:pPr>
              <a:lnSpc>
                <a:spcPct val="90000"/>
              </a:lnSpc>
              <a:buFontTx/>
              <a:buNone/>
            </a:pPr>
            <a:r>
              <a:rPr lang="en-US" sz="2400"/>
              <a:t>IQNet</a:t>
            </a:r>
            <a:r>
              <a:rPr lang="ru-RU" sz="2400"/>
              <a:t> – международная сеть сертификационных органов.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963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620713"/>
            <a:ext cx="7705725" cy="5778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785794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элементы системы экологического менеджмента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714488"/>
            <a:ext cx="8229600" cy="4860048"/>
          </a:xfrm>
        </p:spPr>
        <p:txBody>
          <a:bodyPr>
            <a:noAutofit/>
          </a:bodyPr>
          <a:lstStyle/>
          <a:p>
            <a:pPr algn="just"/>
            <a:r>
              <a:rPr lang="ru-RU" sz="1800" b="1" dirty="0" smtClean="0"/>
              <a:t>Экологическая политика</a:t>
            </a:r>
            <a:r>
              <a:rPr lang="ru-RU" sz="1800" dirty="0" smtClean="0"/>
              <a:t>, которая обычно оформляется в виде Декларации (заявления) об экологической политике и выражает безусловное намерение высшего руководства организации реализовать современный подход к экологическому менеджменту. В большинстве случаев этот документ понимается как публичное заявление о намерениях и принципах, определяющих действия данного предприятия в области охраны окружающей среды. В Декларации должны быть определены наиболее общие цели природоохранной деятельности, которые были установлены для себя предприятием. Они наиболее содержательны, если выражены в количественных показателях. Например, химическая компания публикует политическое заявление, включающее следующую формулировку: «сократить в течение ближайших пяти лет выбросы и сбросы загрязняющих веществ на 95%». Муниципалитет может принять политику, сформулированную следующим образом: «обеспечить в течение последующих трех лет 60% населения, проживающего на данной территории, канализацией и биологической очисткой накапливаемых шламов.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60180"/>
          </a:xfrm>
        </p:spPr>
        <p:txBody>
          <a:bodyPr>
            <a:noAutofit/>
          </a:bodyPr>
          <a:lstStyle/>
          <a:p>
            <a:r>
              <a:rPr lang="ru-RU" sz="2000" b="1" dirty="0" smtClean="0"/>
              <a:t>План</a:t>
            </a:r>
            <a:r>
              <a:rPr lang="ru-RU" sz="2000" dirty="0" smtClean="0"/>
              <a:t> или </a:t>
            </a:r>
            <a:r>
              <a:rPr lang="ru-RU" sz="2000" b="1" dirty="0" smtClean="0"/>
              <a:t>программа действий по охране окружающей среды</a:t>
            </a:r>
            <a:r>
              <a:rPr lang="ru-RU" sz="1700" dirty="0" smtClean="0"/>
              <a:t>, </a:t>
            </a:r>
          </a:p>
          <a:p>
            <a:pPr algn="just">
              <a:buNone/>
            </a:pPr>
            <a:r>
              <a:rPr lang="ru-RU" sz="1700" dirty="0" smtClean="0"/>
              <a:t>     содержащие описание мер, которые предприятие собирается предпринять в предстоящем году (последующие годы). План или программа действий по охране окружающей среды фактически «переводит» экологическую политику предприятия на язык целей и задач и определяет действия, необходимые для их достижения, устанавливает ответственность конкретных работников предприятия и предусматривает выделение необходимых для реализации программы (плана) людских и финансовых ресурсов. Если говорить о примере с химической компанией, то в плане действий должны быть: (а) определены шаги, которые необходимо предпринять в каждом подразделении предприятия для сокращения выбросов, сбросов и отходов; (б) обозначены работники и средства, требуемые для того, чтобы обеспечить решение каждой задачи; (в) расписаны действия по координации и мониторингу мероприятий, направленных на достижение каждой цели в отдельности и общей политической цели. При разработке программы используется также обобщенное представление обо всех экологических аспектах, связанных с деятельностью данной организации и обзор нормативных и иных требований, выполнение которых она должна обеспечивать. Изначально эта информация собирается при проведении предварительной экологической оценки.</a:t>
            </a:r>
            <a:endParaRPr lang="ru-RU" sz="17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928670"/>
            <a:ext cx="8229600" cy="5645866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b="1" dirty="0" smtClean="0"/>
              <a:t>Организационная структура</a:t>
            </a:r>
            <a:r>
              <a:rPr lang="ru-RU" dirty="0" smtClean="0"/>
              <a:t>, которая фиксирует распределение функций, делегирование полномочий и ответственность за те или иные действия. Если речь идет о предприятиях, имеющих несколько площадок или сфер деловой активности, то, как правило, рассматривается организационная структура как всего предприятия в целом, так и его отдельных подразделений. Обычно руководитель, ответственный за вопросы охраны окружающей среды, имеет прямое подчинение высшему исполнительному руководителю предприятия. Работники, наделенные функциями, связанными с решением стратегических, а также текущих экологических задач в подразделениях, должны иметь в своем распоряжении адекватные кадровые и финансовые ресурсы.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14356"/>
            <a:ext cx="8229600" cy="5860180"/>
          </a:xfrm>
        </p:spPr>
        <p:txBody>
          <a:bodyPr>
            <a:noAutofit/>
          </a:bodyPr>
          <a:lstStyle/>
          <a:p>
            <a:r>
              <a:rPr lang="ru-RU" sz="1400" b="1" dirty="0" smtClean="0"/>
              <a:t>Интеграция вопросов</a:t>
            </a:r>
            <a:r>
              <a:rPr lang="ru-RU" sz="1400" dirty="0" smtClean="0"/>
              <a:t> экологического менеджмента </a:t>
            </a:r>
            <a:r>
              <a:rPr lang="ru-RU" sz="1400" b="1" dirty="0" smtClean="0"/>
              <a:t>во все аспекты повседневной деятельности предприятия</a:t>
            </a:r>
            <a:r>
              <a:rPr lang="ru-RU" sz="1400" dirty="0" smtClean="0"/>
              <a:t> предусматривает процедуры «встраивания» природоохранных мероприятий в другие составляющие деятельности предприятия, такие как охрана труда, снабжение, НИОКР, разработка новых продуктов, слияние и поглощение, маркетинг, финансы и т.д. Здесь должны разрабатываться специальные экологические процедуры, обычно детально расписываемые в специальных руководствах и инструкциях, фиксирующих порядок выполнения мероприятий и действий, необходимых для реализации плана (программы) действий по охране окружающей среды. </a:t>
            </a:r>
          </a:p>
          <a:p>
            <a:pPr>
              <a:buNone/>
            </a:pPr>
            <a:r>
              <a:rPr lang="ru-RU" sz="1400" dirty="0" smtClean="0"/>
              <a:t>Экологические процедуры могут разрабатываться применительно к следующим функциям:  </a:t>
            </a:r>
          </a:p>
          <a:p>
            <a:r>
              <a:rPr lang="ru-RU" sz="1400" dirty="0" smtClean="0"/>
              <a:t>- обеспечение информированности о соответствующих экологических проблемах, экологической политике, экологических целях и задачах, а также о роли каждого работника в рамках системы экологического менеджмента; </a:t>
            </a:r>
            <a:br>
              <a:rPr lang="ru-RU" sz="1400" dirty="0" smtClean="0"/>
            </a:br>
            <a:r>
              <a:rPr lang="ru-RU" sz="1400" dirty="0" smtClean="0"/>
              <a:t>- внутренне информационное взаимодействие, информационное взаимодействие с внешними заинтересованными сторонами; </a:t>
            </a:r>
            <a:br>
              <a:rPr lang="ru-RU" sz="1400" dirty="0" smtClean="0"/>
            </a:br>
            <a:r>
              <a:rPr lang="ru-RU" sz="1400" dirty="0" smtClean="0"/>
              <a:t>- документальное и описание системы экологического менеджмента и контроль правильности составления и поддержания этой документации; </a:t>
            </a:r>
            <a:br>
              <a:rPr lang="ru-RU" sz="1400" dirty="0" smtClean="0"/>
            </a:br>
            <a:r>
              <a:rPr lang="ru-RU" sz="1400" dirty="0" smtClean="0"/>
              <a:t>- контроль деятельности: процедуры контроля и критерии оценки операций и видов деятельности, равно как и товаров и услуг, а также поставщиков и подрядчиков данной организации; </a:t>
            </a:r>
            <a:br>
              <a:rPr lang="ru-RU" sz="1400" dirty="0" smtClean="0"/>
            </a:br>
            <a:r>
              <a:rPr lang="ru-RU" sz="1400" dirty="0" smtClean="0"/>
              <a:t>- оценка рисков и планы предупреждения и ликвидации чрезвычайных ситуаций с целью выявления потенциальных аварий и исключения возможности их перерастания в катастрофы. </a:t>
            </a:r>
            <a:br>
              <a:rPr lang="ru-RU" sz="1400" dirty="0" smtClean="0"/>
            </a:br>
            <a:r>
              <a:rPr lang="ru-RU" sz="1400" dirty="0" smtClean="0"/>
              <a:t>- процедуры мониторинга, измерения и регистрации данных, что необходимо для документального оформления и мониторинга результатов, а также конкретных действий и программ, общего повышения результативности природоохранной деятельности. 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788742"/>
          </a:xfrm>
        </p:spPr>
        <p:txBody>
          <a:bodyPr>
            <a:noAutofit/>
          </a:bodyPr>
          <a:lstStyle/>
          <a:p>
            <a:pPr algn="just"/>
            <a:r>
              <a:rPr lang="ru-RU" sz="1600" b="1" dirty="0" smtClean="0"/>
              <a:t>Корректирующие и превентивные действия</a:t>
            </a:r>
            <a:r>
              <a:rPr lang="ru-RU" sz="1600" dirty="0" smtClean="0"/>
              <a:t>, направленные на устранение фактических или возможных случаев отклонения от установленных целей, задач, критериев и нормативов.</a:t>
            </a:r>
          </a:p>
          <a:p>
            <a:pPr algn="just"/>
            <a:r>
              <a:rPr lang="ru-RU" sz="1600" b="1" dirty="0" smtClean="0"/>
              <a:t>Аудиты системы экологического менеджмента</a:t>
            </a:r>
            <a:r>
              <a:rPr lang="ru-RU" sz="1600" dirty="0" smtClean="0"/>
              <a:t> для проверки адекватности и эффективности внедрения и функционирования системы экологического менеджмента.</a:t>
            </a:r>
          </a:p>
          <a:p>
            <a:pPr algn="just"/>
            <a:r>
              <a:rPr lang="ru-RU" sz="1600" b="1" dirty="0" smtClean="0"/>
              <a:t>Анализ системы экологического менеджмента высшим руководством</a:t>
            </a:r>
            <a:r>
              <a:rPr lang="ru-RU" sz="1600" dirty="0" smtClean="0"/>
              <a:t>, представляющий собой формальную оценку высшим руководством предприятия состояния и адекватности системы экологического менеджмента в свете меняющихся обстоятельств.</a:t>
            </a:r>
          </a:p>
          <a:p>
            <a:pPr algn="just"/>
            <a:r>
              <a:rPr lang="ru-RU" sz="1600" b="1" dirty="0" smtClean="0"/>
              <a:t>Внутреннее распространение информации</a:t>
            </a:r>
            <a:r>
              <a:rPr lang="ru-RU" sz="1600" dirty="0" smtClean="0"/>
              <a:t> и обучение, для того чтобы все работники понимали, почему и как они должны выполнять свои функции, связанные с охраной окружающей среды, в контексте их повседневных служебных обязанностей.</a:t>
            </a:r>
          </a:p>
          <a:p>
            <a:pPr algn="just"/>
            <a:r>
              <a:rPr lang="ru-RU" sz="1600" b="1" dirty="0" smtClean="0"/>
              <a:t>Внешнее информационное взаимодействие</a:t>
            </a:r>
            <a:r>
              <a:rPr lang="ru-RU" sz="1600" dirty="0" smtClean="0"/>
              <a:t> и взаимоотношения с населением прилегающей к предприятию территории, с тем чтобы информировать внешние заинтересованные стороны об экологических целях и результативности природоохранной деятельности предприятия, а также о конкретных экологических проблемах, трудностях и других моментах в деятельности предприятия, которые так или иначе, могут их затронуть.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457200" y="692150"/>
            <a:ext cx="8362950" cy="5434013"/>
          </a:xfrm>
        </p:spPr>
        <p:txBody>
          <a:bodyPr/>
          <a:lstStyle/>
          <a:p>
            <a:pPr>
              <a:buFontTx/>
              <a:buNone/>
            </a:pPr>
            <a:r>
              <a:rPr lang="ru-RU" sz="2800" b="1" dirty="0"/>
              <a:t>Экологический менеджмент</a:t>
            </a:r>
            <a:r>
              <a:rPr lang="ru-RU" sz="2800" dirty="0"/>
              <a:t> – современная система управления природопользованием и охраной природных ресурсов.</a:t>
            </a:r>
          </a:p>
          <a:p>
            <a:pPr>
              <a:buFontTx/>
              <a:buNone/>
            </a:pPr>
            <a:r>
              <a:rPr lang="ru-RU" sz="3200" dirty="0"/>
              <a:t>Эта система:</a:t>
            </a:r>
          </a:p>
          <a:p>
            <a:pPr>
              <a:buFontTx/>
              <a:buChar char="-"/>
            </a:pPr>
            <a:r>
              <a:rPr lang="ru-RU" sz="3200" dirty="0"/>
              <a:t>направлена на сохранение качества окружающей среды, обеспечение нормативно-правовых экологических параметров</a:t>
            </a:r>
          </a:p>
          <a:p>
            <a:pPr>
              <a:buFontTx/>
              <a:buNone/>
            </a:pPr>
            <a:r>
              <a:rPr lang="ru-RU" sz="3200" dirty="0"/>
              <a:t>-   основана на концепции устойчивого развития общества (реализует ее на практике).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  <a:noFill/>
          <a:ln/>
        </p:spPr>
        <p:txBody>
          <a:bodyPr/>
          <a:lstStyle/>
          <a:p>
            <a:pPr algn="ctr">
              <a:buFontTx/>
              <a:buNone/>
            </a:pPr>
            <a:r>
              <a:rPr lang="ru-RU" sz="3600" b="1" dirty="0"/>
              <a:t>Принципы ЭМ</a:t>
            </a:r>
            <a:endParaRPr lang="ru-RU" sz="3600" dirty="0"/>
          </a:p>
          <a:p>
            <a:pPr>
              <a:buFontTx/>
              <a:buChar char="-"/>
            </a:pPr>
            <a:r>
              <a:rPr lang="ru-RU" sz="3600" dirty="0"/>
              <a:t>Учет экологических особенностей</a:t>
            </a:r>
          </a:p>
          <a:p>
            <a:pPr>
              <a:buFontTx/>
              <a:buChar char="-"/>
            </a:pPr>
            <a:r>
              <a:rPr lang="ru-RU" sz="3600" dirty="0"/>
              <a:t>Своевременность решения проблем</a:t>
            </a:r>
          </a:p>
          <a:p>
            <a:pPr>
              <a:buFontTx/>
              <a:buChar char="-"/>
            </a:pPr>
            <a:r>
              <a:rPr lang="ru-RU" sz="3600" dirty="0"/>
              <a:t>Ответственность за экологические последствия</a:t>
            </a:r>
          </a:p>
          <a:p>
            <a:pPr>
              <a:buFontTx/>
              <a:buChar char="-"/>
            </a:pPr>
            <a:r>
              <a:rPr lang="ru-RU" sz="3600" dirty="0" err="1"/>
              <a:t>Приорететность</a:t>
            </a:r>
            <a:r>
              <a:rPr lang="ru-RU" sz="3600" dirty="0"/>
              <a:t> решения экологических проблем</a:t>
            </a:r>
          </a:p>
          <a:p>
            <a:pPr algn="ctr">
              <a:buFontTx/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  <a:noFill/>
          <a:ln/>
        </p:spPr>
        <p:txBody>
          <a:bodyPr>
            <a:noAutofit/>
          </a:bodyPr>
          <a:lstStyle/>
          <a:p>
            <a:pPr algn="ctr">
              <a:buFontTx/>
              <a:buNone/>
            </a:pPr>
            <a:r>
              <a:rPr lang="ru-RU" sz="3400" b="1" dirty="0"/>
              <a:t>Задачи ЭМ</a:t>
            </a:r>
            <a:endParaRPr lang="ru-RU" sz="3400" dirty="0"/>
          </a:p>
          <a:p>
            <a:pPr>
              <a:buFontTx/>
              <a:buChar char="-"/>
            </a:pPr>
            <a:r>
              <a:rPr lang="ru-RU" sz="3400" dirty="0"/>
              <a:t>Организация экологически безопасных производственных процессов</a:t>
            </a:r>
          </a:p>
          <a:p>
            <a:pPr>
              <a:buFontTx/>
              <a:buChar char="-"/>
            </a:pPr>
            <a:r>
              <a:rPr lang="ru-RU" sz="3400" dirty="0"/>
              <a:t>Получение максимального результата при минимальном ущербе для ОС</a:t>
            </a:r>
          </a:p>
          <a:p>
            <a:pPr>
              <a:buFontTx/>
              <a:buChar char="-"/>
            </a:pPr>
            <a:r>
              <a:rPr lang="ru-RU" sz="3400" dirty="0"/>
              <a:t>Создание и внедрение малоотходных технологий</a:t>
            </a:r>
          </a:p>
          <a:p>
            <a:pPr>
              <a:buFontTx/>
              <a:buNone/>
            </a:pPr>
            <a:r>
              <a:rPr lang="ru-RU" sz="3400" dirty="0"/>
              <a:t>- Стимулирование природоохранных инициатив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  <a:noFill/>
          <a:ln/>
        </p:spPr>
        <p:txBody>
          <a:bodyPr>
            <a:normAutofit/>
          </a:bodyPr>
          <a:lstStyle/>
          <a:p>
            <a:pPr algn="ctr">
              <a:buFontTx/>
              <a:buNone/>
            </a:pPr>
            <a:r>
              <a:rPr lang="ru-RU" sz="3400" b="1" dirty="0"/>
              <a:t>Предмет ЭМ</a:t>
            </a:r>
            <a:endParaRPr lang="ru-RU" sz="3400" dirty="0"/>
          </a:p>
          <a:p>
            <a:pPr>
              <a:buFontTx/>
              <a:buChar char="-"/>
            </a:pPr>
            <a:r>
              <a:rPr lang="ru-RU" sz="3400" dirty="0"/>
              <a:t>Экономика природопользования</a:t>
            </a:r>
          </a:p>
          <a:p>
            <a:pPr>
              <a:buFontTx/>
              <a:buChar char="-"/>
            </a:pPr>
            <a:r>
              <a:rPr lang="ru-RU" sz="3400" dirty="0"/>
              <a:t>Организационная структура</a:t>
            </a:r>
          </a:p>
          <a:p>
            <a:pPr>
              <a:buFontTx/>
              <a:buChar char="-"/>
            </a:pPr>
            <a:r>
              <a:rPr lang="ru-RU" sz="3400" dirty="0"/>
              <a:t>Экологический маркетинг</a:t>
            </a:r>
          </a:p>
          <a:p>
            <a:pPr>
              <a:buFontTx/>
              <a:buChar char="-"/>
            </a:pPr>
            <a:r>
              <a:rPr lang="ru-RU" sz="3400" dirty="0"/>
              <a:t>Экологическая политика</a:t>
            </a:r>
          </a:p>
          <a:p>
            <a:pPr>
              <a:buFontTx/>
              <a:buChar char="-"/>
            </a:pPr>
            <a:r>
              <a:rPr lang="ru-RU" sz="3400" dirty="0"/>
              <a:t>Мотивация</a:t>
            </a:r>
          </a:p>
          <a:p>
            <a:pPr>
              <a:buFontTx/>
              <a:buChar char="-"/>
            </a:pPr>
            <a:r>
              <a:rPr lang="ru-RU" sz="3400" dirty="0"/>
              <a:t>Взаимодействие с общественностью</a:t>
            </a:r>
          </a:p>
          <a:p>
            <a:pPr>
              <a:buFontTx/>
              <a:buNone/>
            </a:pPr>
            <a:r>
              <a:rPr lang="ru-RU" sz="3400" dirty="0" smtClean="0"/>
              <a:t>и </a:t>
            </a:r>
            <a:r>
              <a:rPr lang="ru-RU" sz="3400" dirty="0"/>
              <a:t>другие части системы управления</a:t>
            </a:r>
          </a:p>
          <a:p>
            <a:pPr>
              <a:buFontTx/>
              <a:buNone/>
            </a:pPr>
            <a:endParaRPr lang="ru-RU" sz="3200" dirty="0"/>
          </a:p>
          <a:p>
            <a:pPr>
              <a:buFontTx/>
              <a:buChar char="-"/>
            </a:pP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  <a:noFill/>
          <a:ln/>
        </p:spPr>
        <p:txBody>
          <a:bodyPr/>
          <a:lstStyle/>
          <a:p>
            <a:pPr marL="609600" indent="-609600" algn="ctr">
              <a:buFontTx/>
              <a:buNone/>
            </a:pPr>
            <a:r>
              <a:rPr lang="ru-RU" sz="2800" b="1"/>
              <a:t>История развития ЭМ</a:t>
            </a:r>
          </a:p>
          <a:p>
            <a:pPr marL="609600" indent="-609600">
              <a:buFontTx/>
              <a:buNone/>
            </a:pPr>
            <a:r>
              <a:rPr lang="ru-RU" sz="2800"/>
              <a:t>Важнейшие концепции</a:t>
            </a:r>
          </a:p>
          <a:p>
            <a:pPr marL="609600" indent="-609600">
              <a:buFontTx/>
              <a:buAutoNum type="arabicPeriod"/>
            </a:pPr>
            <a:r>
              <a:rPr lang="ru-RU" sz="2800"/>
              <a:t>научного управления (1990-1920 гг.)</a:t>
            </a:r>
          </a:p>
          <a:p>
            <a:pPr marL="609600" indent="-609600">
              <a:buFontTx/>
              <a:buNone/>
            </a:pPr>
            <a:r>
              <a:rPr lang="ru-RU" sz="2800"/>
              <a:t>2.  административного управления (1920-1950 гг.)</a:t>
            </a:r>
          </a:p>
          <a:p>
            <a:pPr marL="609600" indent="-609600">
              <a:buFontTx/>
              <a:buNone/>
            </a:pPr>
            <a:r>
              <a:rPr lang="ru-RU" sz="2800"/>
              <a:t>3.  управления с позиций человеческих отношений (1950-по наст. время)</a:t>
            </a:r>
          </a:p>
          <a:p>
            <a:pPr marL="609600" indent="-609600">
              <a:buFontTx/>
              <a:buAutoNum type="arabicPeriod" startAt="4"/>
            </a:pPr>
            <a:r>
              <a:rPr lang="ru-RU" sz="2800"/>
              <a:t>управления с точки зрения количественных методов (1950-по наст. время)</a:t>
            </a:r>
          </a:p>
          <a:p>
            <a:pPr marL="609600" indent="-609600">
              <a:buFontTx/>
              <a:buAutoNum type="arabicPeriod" startAt="4"/>
            </a:pPr>
            <a:r>
              <a:rPr lang="ru-RU" sz="2800"/>
              <a:t>системный подход</a:t>
            </a:r>
          </a:p>
          <a:p>
            <a:pPr marL="609600" indent="-609600">
              <a:buFontTx/>
              <a:buAutoNum type="arabicPeriod" startAt="4"/>
            </a:pPr>
            <a:r>
              <a:rPr lang="ru-RU" sz="2800"/>
              <a:t>ситуационный подход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  <a:noFill/>
          <a:ln/>
        </p:spPr>
        <p:txBody>
          <a:bodyPr/>
          <a:lstStyle/>
          <a:p>
            <a:pPr marL="609600" indent="-609600" algn="ctr">
              <a:lnSpc>
                <a:spcPct val="90000"/>
              </a:lnSpc>
              <a:buFontTx/>
              <a:buNone/>
            </a:pPr>
            <a:endParaRPr lang="ru-RU" sz="2400" b="1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400" b="1" dirty="0"/>
              <a:t>Ф.У. Тейлор </a:t>
            </a:r>
            <a:r>
              <a:rPr lang="ru-RU" sz="2400" dirty="0"/>
              <a:t>– основатель школы научного менеджмента (увеличение производительности путем научной организации труда).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400" b="1" dirty="0"/>
              <a:t>А. </a:t>
            </a:r>
            <a:r>
              <a:rPr lang="ru-RU" sz="2400" b="1" dirty="0" err="1"/>
              <a:t>Файоль</a:t>
            </a:r>
            <a:r>
              <a:rPr lang="ru-RU" sz="2400" b="1" dirty="0"/>
              <a:t> </a:t>
            </a:r>
            <a:r>
              <a:rPr lang="ru-RU" sz="2400" dirty="0"/>
              <a:t>– создал административную школу (сформулировал теорию управления, включающую планирование, организацию, руководство, контроль).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400" b="1" dirty="0"/>
              <a:t>М. </a:t>
            </a:r>
            <a:r>
              <a:rPr lang="ru-RU" sz="2400" b="1" dirty="0" err="1"/>
              <a:t>Фоллет</a:t>
            </a:r>
            <a:r>
              <a:rPr lang="ru-RU" sz="2400" b="1" dirty="0"/>
              <a:t> и Э. </a:t>
            </a:r>
            <a:r>
              <a:rPr lang="ru-RU" sz="2400" b="1" dirty="0" err="1"/>
              <a:t>Мейо</a:t>
            </a:r>
            <a:r>
              <a:rPr lang="ru-RU" sz="2400" b="1" dirty="0"/>
              <a:t> </a:t>
            </a:r>
            <a:r>
              <a:rPr lang="ru-RU" sz="2400" dirty="0"/>
              <a:t>– человеческие отношения (социальное взаимодействие и коммуникация, мотивация).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400" b="1" dirty="0"/>
              <a:t>К.У. </a:t>
            </a:r>
            <a:r>
              <a:rPr lang="ru-RU" sz="2400" b="1" dirty="0" err="1"/>
              <a:t>Черчмен</a:t>
            </a:r>
            <a:r>
              <a:rPr lang="ru-RU" sz="2400" b="1" dirty="0"/>
              <a:t> и др. </a:t>
            </a:r>
            <a:r>
              <a:rPr lang="ru-RU" sz="2400" dirty="0"/>
              <a:t>– количественные методы (математические методы, научный анализ, </a:t>
            </a:r>
            <a:r>
              <a:rPr lang="ru-RU" sz="2400" dirty="0" err="1"/>
              <a:t>впоследствие</a:t>
            </a:r>
            <a:r>
              <a:rPr lang="ru-RU" sz="2400" dirty="0"/>
              <a:t> компьютерное моделирование).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idx="1"/>
          </p:nvPr>
        </p:nvSpPr>
        <p:spPr>
          <a:xfrm>
            <a:off x="457200" y="476250"/>
            <a:ext cx="8229600" cy="5649913"/>
          </a:xfrm>
          <a:noFill/>
          <a:ln/>
        </p:spPr>
        <p:txBody>
          <a:bodyPr>
            <a:noAutofit/>
          </a:bodyPr>
          <a:lstStyle/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ru-RU" sz="2500" b="1" dirty="0"/>
              <a:t>Механизмы управления природоохранной деятельностью </a:t>
            </a:r>
          </a:p>
          <a:p>
            <a:pPr marL="609600" indent="-609600">
              <a:lnSpc>
                <a:spcPct val="90000"/>
              </a:lnSpc>
              <a:buFontTx/>
              <a:buAutoNum type="arabicPeriod"/>
            </a:pPr>
            <a:r>
              <a:rPr lang="ru-RU" sz="2500" b="1" dirty="0" err="1"/>
              <a:t>Администрационно-правовые</a:t>
            </a:r>
            <a:endParaRPr lang="ru-RU" sz="2500" b="1" dirty="0"/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500" dirty="0"/>
              <a:t>       Введение нормативных стандартов, прямого контроля и лицензирования хозяйственной деятельности. Природоохранные </a:t>
            </a:r>
            <a:r>
              <a:rPr lang="ru-RU" sz="2500" dirty="0" err="1"/>
              <a:t>законадательные</a:t>
            </a:r>
            <a:r>
              <a:rPr lang="ru-RU" sz="2500" dirty="0"/>
              <a:t> акты и постановления.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500" b="1" dirty="0"/>
              <a:t>2.</a:t>
            </a:r>
            <a:r>
              <a:rPr lang="ru-RU" sz="2500" dirty="0"/>
              <a:t>  </a:t>
            </a:r>
            <a:r>
              <a:rPr lang="ru-RU" sz="2500" b="1" dirty="0"/>
              <a:t>Экономические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500" dirty="0"/>
              <a:t>       Внедрение системы платежей за загрязнение, экологических налогов, субсидий.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500" dirty="0"/>
              <a:t>3. </a:t>
            </a:r>
            <a:r>
              <a:rPr lang="ru-RU" sz="2500" b="1" dirty="0"/>
              <a:t>Рыночные 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ru-RU" sz="2500" dirty="0"/>
              <a:t>       Внедрение принципов, основанных на распределении прав (квот) на загрязнение и компенсационных </a:t>
            </a:r>
            <a:r>
              <a:rPr lang="ru-RU" sz="2500" dirty="0" smtClean="0"/>
              <a:t>платежей (эконом. механизмы</a:t>
            </a:r>
            <a:r>
              <a:rPr lang="ru-RU" sz="2500" dirty="0"/>
              <a:t>, связанные с административными)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255</TotalTime>
  <Words>1136</Words>
  <Application>Microsoft Office PowerPoint</Application>
  <PresentationFormat>Экран (4:3)</PresentationFormat>
  <Paragraphs>136</Paragraphs>
  <Slides>26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26</vt:i4>
      </vt:variant>
    </vt:vector>
  </HeadingPairs>
  <TitlesOfParts>
    <vt:vector size="27" baseType="lpstr">
      <vt:lpstr>Городская</vt:lpstr>
      <vt:lpstr>Экологический менеджмент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России нужен Экологический кодекс!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Основные элементы системы экологического менеджмента </vt:lpstr>
      <vt:lpstr>Слайд 23</vt:lpstr>
      <vt:lpstr>Слайд 24</vt:lpstr>
      <vt:lpstr>Слайд 25</vt:lpstr>
      <vt:lpstr>Слайд 26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Грачева</dc:creator>
  <cp:lastModifiedBy>gussjatinskaja</cp:lastModifiedBy>
  <cp:revision>19</cp:revision>
  <dcterms:created xsi:type="dcterms:W3CDTF">2011-02-13T18:22:56Z</dcterms:created>
  <dcterms:modified xsi:type="dcterms:W3CDTF">2024-01-25T10:52:03Z</dcterms:modified>
</cp:coreProperties>
</file>