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D5595A-B0A0-4ED7-93A2-677B2E4C0E43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16F7D1-B184-4476-A3E2-D472F91C8E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21088"/>
            <a:ext cx="8458200" cy="1440160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  27: «</a:t>
            </a:r>
            <a:r>
              <a:rPr lang="ru-RU" b="1" dirty="0"/>
              <a:t>Основные виды ремонтно-реставрационных работ.»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924944"/>
            <a:ext cx="6639272" cy="936104"/>
          </a:xfrm>
        </p:spPr>
        <p:txBody>
          <a:bodyPr>
            <a:normAutofit/>
          </a:bodyPr>
          <a:lstStyle/>
          <a:p>
            <a:r>
              <a:rPr lang="ru-RU" dirty="0"/>
              <a:t>Реставрация объекта культурного наследия</a:t>
            </a:r>
          </a:p>
          <a:p>
            <a:r>
              <a:rPr lang="ru-RU" dirty="0" err="1"/>
              <a:t>Специаность</a:t>
            </a:r>
            <a:r>
              <a:rPr lang="ru-RU" dirty="0"/>
              <a:t>  «АРХИТЕКТУРА»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62" r="3062"/>
          <a:stretch>
            <a:fillRect/>
          </a:stretch>
        </p:blipFill>
        <p:spPr>
          <a:xfrm>
            <a:off x="4427538" y="2564904"/>
            <a:ext cx="4248150" cy="3816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4664"/>
            <a:ext cx="5867400" cy="504056"/>
          </a:xfrm>
        </p:spPr>
        <p:txBody>
          <a:bodyPr>
            <a:normAutofit/>
          </a:bodyPr>
          <a:lstStyle/>
          <a:p>
            <a:r>
              <a:rPr lang="ru-RU" dirty="0"/>
              <a:t>НАЧАЛО РАБОТЫ. ОЧИСТКА СТЕН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052736"/>
            <a:ext cx="3974976" cy="524883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Способы очистки: </a:t>
            </a:r>
          </a:p>
          <a:p>
            <a:pPr algn="just" fontAlgn="base">
              <a:buFont typeface="Wingdings" pitchFamily="2" charset="2"/>
              <a:buChar char="§"/>
            </a:pPr>
            <a:r>
              <a:rPr lang="ru-RU" dirty="0"/>
              <a:t> 1. Механическая. Самый трудоемкий метод, его осуществляют с помощью жестких щеток, деревянных скребков или угловой шлифовальной машины (болгарки) с </a:t>
            </a:r>
            <a:r>
              <a:rPr lang="ru-RU" dirty="0" err="1"/>
              <a:t>зачистными</a:t>
            </a:r>
            <a:r>
              <a:rPr lang="ru-RU" dirty="0"/>
              <a:t> дисками. При чистке щеткой за счет применения ручного труда повышается стоимость выполнения работы, сам процесс требует больших затрат времени и не гарантирует достижения хорошего результата. 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/>
              <a:t> 2. Мойка. Вода с добавлением моющих средств справляется с незначительными загрязнениями. При проведении процедуры необходимо следить за тем, чтобы влага не попадала вглубь швов и не разъедала их. 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/>
              <a:t>3. </a:t>
            </a:r>
            <a:r>
              <a:rPr lang="ru-RU" dirty="0" err="1"/>
              <a:t>Гидроструйная</a:t>
            </a:r>
            <a:r>
              <a:rPr lang="ru-RU" dirty="0"/>
              <a:t>. Происходит за счет воздействия на загрязнения мощной струи воды из </a:t>
            </a:r>
            <a:r>
              <a:rPr lang="ru-RU" dirty="0" err="1"/>
              <a:t>гидроструйного</a:t>
            </a:r>
            <a:r>
              <a:rPr lang="ru-RU" dirty="0"/>
              <a:t> аппарата с насосом высокого давления.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/>
              <a:t> 4. Химическая. Для более эффективной очистки кирпича от </a:t>
            </a:r>
            <a:r>
              <a:rPr lang="ru-RU" dirty="0" err="1"/>
              <a:t>высолов</a:t>
            </a:r>
            <a:r>
              <a:rPr lang="ru-RU" dirty="0"/>
              <a:t> и других загрязнений применяют различные специальные средства — жидкие или пасты. Недостаток — существенно увеличивает расценки на реставрацию. От пятен смолы, масел, битума избавляются с помощью обычных органических растворителей: </a:t>
            </a:r>
            <a:r>
              <a:rPr lang="ru-RU" dirty="0" err="1"/>
              <a:t>уайт-спирита</a:t>
            </a:r>
            <a:r>
              <a:rPr lang="ru-RU" dirty="0"/>
              <a:t>, керосина,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954" r="9954"/>
          <a:stretch>
            <a:fillRect/>
          </a:stretch>
        </p:blipFill>
        <p:spPr>
          <a:xfrm>
            <a:off x="4396725" y="476672"/>
            <a:ext cx="4394200" cy="37968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6672"/>
            <a:ext cx="3326904" cy="36004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Пропитка стен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836712"/>
            <a:ext cx="3686944" cy="4896544"/>
          </a:xfrm>
        </p:spPr>
        <p:txBody>
          <a:bodyPr>
            <a:noAutofit/>
          </a:bodyPr>
          <a:lstStyle/>
          <a:p>
            <a:pPr algn="just" fontAlgn="base"/>
            <a:r>
              <a:rPr lang="ru-RU" sz="1500" dirty="0"/>
              <a:t>Обработка пропитками 1. Антисептики. Их наносят при реставрации на стены пораженные плесенью, мхом после механической очистки. Предвари-</a:t>
            </a:r>
            <a:r>
              <a:rPr lang="ru-RU" sz="1500" dirty="0" err="1"/>
              <a:t>тельно</a:t>
            </a:r>
            <a:r>
              <a:rPr lang="ru-RU" sz="1500" dirty="0"/>
              <a:t> кладку увлажняют, затем обрабатывают 5 % раствором форма-</a:t>
            </a:r>
            <a:r>
              <a:rPr lang="ru-RU" sz="1500" dirty="0" err="1"/>
              <a:t>лина</a:t>
            </a:r>
            <a:r>
              <a:rPr lang="ru-RU" sz="1500" dirty="0"/>
              <a:t>, 2-3 % раствором медного купороса или специальным средством от мха (например </a:t>
            </a:r>
            <a:r>
              <a:rPr lang="ru-RU" sz="1500" dirty="0" err="1"/>
              <a:t>Sammalpois</a:t>
            </a:r>
            <a:r>
              <a:rPr lang="ru-RU" sz="1500" dirty="0"/>
              <a:t>). 2. Гидрофобизаторы, наносимые на различные поверхности для предупреждения появления </a:t>
            </a:r>
            <a:r>
              <a:rPr lang="ru-RU" sz="1500" dirty="0" err="1"/>
              <a:t>высолов</a:t>
            </a:r>
            <a:r>
              <a:rPr lang="ru-RU" sz="1500" dirty="0"/>
              <a:t>, повышения влагостойкости, сопротивляемости воздействию атмосферных осадков с сохранением </a:t>
            </a:r>
            <a:r>
              <a:rPr lang="ru-RU" sz="1500" dirty="0" err="1"/>
              <a:t>паропроницаемости</a:t>
            </a:r>
            <a:r>
              <a:rPr lang="ru-RU" sz="1500" dirty="0"/>
              <a:t>. После такой обработки образуется защитная пленка, но стены при этом «дышат». </a:t>
            </a:r>
            <a:r>
              <a:rPr lang="ru-RU" sz="1500" dirty="0" err="1"/>
              <a:t>Паропроницаемость</a:t>
            </a:r>
            <a:r>
              <a:rPr lang="ru-RU" sz="1500" dirty="0"/>
              <a:t> материалов, подвергнутых </a:t>
            </a:r>
            <a:r>
              <a:rPr lang="ru-RU" sz="1500" dirty="0" err="1"/>
              <a:t>гидрофобизации</a:t>
            </a:r>
            <a:r>
              <a:rPr lang="ru-RU" sz="1500" dirty="0"/>
              <a:t>, принципиально отличает этот вид </a:t>
            </a:r>
            <a:r>
              <a:rPr lang="ru-RU" sz="1500" dirty="0" err="1"/>
              <a:t>влагозащиты</a:t>
            </a:r>
            <a:r>
              <a:rPr lang="ru-RU" sz="1500" dirty="0"/>
              <a:t> от гидроизоляции, которая закупоривает поры. </a:t>
            </a:r>
            <a:r>
              <a:rPr lang="ru-RU" sz="1500" dirty="0" err="1"/>
              <a:t>Высолы</a:t>
            </a:r>
            <a:r>
              <a:rPr lang="ru-RU" sz="1500" dirty="0"/>
              <a:t> не только ухудшают внешний вид фасадов, кристаллы соли внутри пор кирпича постепенно его разрушают</a:t>
            </a:r>
            <a:r>
              <a:rPr lang="ru-RU" sz="1600" dirty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нтеон вид изнутр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05064"/>
            <a:ext cx="5867400" cy="792088"/>
          </a:xfrm>
        </p:spPr>
        <p:txBody>
          <a:bodyPr/>
          <a:lstStyle/>
          <a:p>
            <a:r>
              <a:rPr lang="ru-RU" dirty="0"/>
              <a:t>Реставрация стен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5867400" cy="1800200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Первоочередными работами при реставрации памятников архитектуры являются работы по устройству гидроизоляции стен. Одним из методов является горизонтальная гидроизоляция в основании кладки стен методом </a:t>
            </a:r>
            <a:r>
              <a:rPr lang="ru-RU" sz="1600" dirty="0" err="1"/>
              <a:t>электроинъектирования</a:t>
            </a:r>
            <a:r>
              <a:rPr lang="ru-RU" sz="1600" dirty="0"/>
              <a:t>. Суть метода состоит в просачивании горизонтального слоя кладки через просверленные отверстия специальным гидрофобным раствором при одновременном влиянии постоянного электрического тока.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240360" cy="1512168"/>
          </a:xfrm>
        </p:spPr>
        <p:txBody>
          <a:bodyPr>
            <a:normAutofit/>
          </a:bodyPr>
          <a:lstStyle/>
          <a:p>
            <a:r>
              <a:rPr lang="ru-RU" dirty="0"/>
              <a:t>ИНЪЕКТИРОВАНИЕ СТЕН, ФУНДАМЕНТА. Защита от проникновения влаги  в стены и фундаменты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4005064"/>
            <a:ext cx="5400600" cy="28529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При этом вначале удаляется штукатурный слой в местах сверления отверстий, после разметки сверлятся отверстия, очищаются и в них устанавливаются </a:t>
            </a:r>
            <a:r>
              <a:rPr lang="ru-RU" sz="1600" dirty="0" err="1"/>
              <a:t>инъекторы-электроды</a:t>
            </a:r>
            <a:r>
              <a:rPr lang="ru-RU" sz="1600" dirty="0"/>
              <a:t>. Собирается электрическая схема, подсушивается кладка в зоне пропитки, а к </a:t>
            </a:r>
            <a:r>
              <a:rPr lang="ru-RU" sz="1600" dirty="0" err="1"/>
              <a:t>инъекторам</a:t>
            </a:r>
            <a:r>
              <a:rPr lang="ru-RU" sz="1600" dirty="0"/>
              <a:t> подсоединяется система подачи инъекционного раствора. После завершения </a:t>
            </a:r>
            <a:r>
              <a:rPr lang="ru-RU" sz="1600" dirty="0" err="1"/>
              <a:t>электроинъектирования</a:t>
            </a:r>
            <a:r>
              <a:rPr lang="ru-RU" sz="1600" dirty="0"/>
              <a:t> </a:t>
            </a:r>
            <a:r>
              <a:rPr lang="ru-RU" sz="1600" dirty="0" err="1"/>
              <a:t>электросхема</a:t>
            </a:r>
            <a:r>
              <a:rPr lang="ru-RU" sz="1600" dirty="0"/>
              <a:t> и система подачи раствора отключается, а </a:t>
            </a:r>
            <a:r>
              <a:rPr lang="ru-RU" sz="1600" dirty="0" err="1"/>
              <a:t>инъекторы-аноды</a:t>
            </a:r>
            <a:r>
              <a:rPr lang="ru-RU" sz="1600" dirty="0"/>
              <a:t> переставляются в нижний ряд отверстий, к ним подсоединяется система подачи инъекционного раствора и </a:t>
            </a:r>
            <a:r>
              <a:rPr lang="ru-RU" sz="1600" dirty="0" err="1"/>
              <a:t>инъектирование</a:t>
            </a:r>
            <a:r>
              <a:rPr lang="ru-RU" sz="1600" dirty="0"/>
              <a:t> проводится без электрического тока. </a:t>
            </a:r>
          </a:p>
        </p:txBody>
      </p:sp>
      <p:pic>
        <p:nvPicPr>
          <p:cNvPr id="2050" name="Picture 2" descr="Иньецирование стен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612" r="3612"/>
          <a:stretch>
            <a:fillRect/>
          </a:stretch>
        </p:blipFill>
        <p:spPr bwMode="auto">
          <a:xfrm>
            <a:off x="251520" y="692696"/>
            <a:ext cx="50292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31" r="16231"/>
          <a:stretch>
            <a:fillRect/>
          </a:stretch>
        </p:blipFill>
        <p:spPr>
          <a:xfrm>
            <a:off x="539553" y="620713"/>
            <a:ext cx="3816548" cy="4032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3686944" cy="1027528"/>
          </a:xfrm>
        </p:spPr>
        <p:txBody>
          <a:bodyPr>
            <a:normAutofit/>
          </a:bodyPr>
          <a:lstStyle/>
          <a:p>
            <a:r>
              <a:rPr lang="ru-RU" dirty="0" err="1"/>
              <a:t>Инъектирование</a:t>
            </a:r>
            <a:r>
              <a:rPr lang="ru-RU" dirty="0"/>
              <a:t> полимерцементным раствором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548680"/>
            <a:ext cx="4320480" cy="5752888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/>
              <a:t>Инъектировать</a:t>
            </a:r>
            <a:r>
              <a:rPr lang="ru-RU" sz="1600" dirty="0"/>
              <a:t> можно и трещины в кладке памятников архитектуры. Для этого в трещины через инъекционные трубки, залатанные с лицевой поверхности кладки, нагнетается редкий строительный раствор под давлением. Метод инъекции трещин может применяться для кладки из кирпича, </a:t>
            </a:r>
            <a:r>
              <a:rPr lang="ru-RU" sz="1600" dirty="0" err="1"/>
              <a:t>плинфы</a:t>
            </a:r>
            <a:r>
              <a:rPr lang="ru-RU" sz="1600" dirty="0"/>
              <a:t>, туфа, известняка, ракушечника, песчаника, а для кладок из особо твердых пород (гранит, базальт) он применяется ограниченно, за исключением бутовых кладок стен и фундаментов. Целесообразность использования метода </a:t>
            </a:r>
            <a:r>
              <a:rPr lang="ru-RU" sz="1600" dirty="0" err="1"/>
              <a:t>инъектирования</a:t>
            </a:r>
            <a:r>
              <a:rPr lang="ru-RU" sz="1600" dirty="0"/>
              <a:t> определяется после детального изучения состояния кладки и определения причин возникновения трещин, поскольку трещины могут возникать из-за деформаций грунта, </a:t>
            </a:r>
            <a:r>
              <a:rPr lang="ru-RU" sz="1600" dirty="0" err="1"/>
              <a:t>перенагрузок</a:t>
            </a:r>
            <a:r>
              <a:rPr lang="ru-RU" sz="1600" dirty="0"/>
              <a:t> и дефектов конструкций здания, нарушений температурно-влажностного режима, а также вследствие вредного воздействия атмосферных факторов.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FF0803-2007-4D4F-8032-EC83D81235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r="3048"/>
          <a:stretch>
            <a:fillRect/>
          </a:stretch>
        </p:blipFill>
        <p:spPr>
          <a:xfrm>
            <a:off x="5292725" y="836613"/>
            <a:ext cx="3527425" cy="30051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60648"/>
            <a:ext cx="5867400" cy="36004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Ремонт </a:t>
            </a:r>
            <a:r>
              <a:rPr lang="ru-RU" dirty="0" err="1"/>
              <a:t>разрушевшейся</a:t>
            </a:r>
            <a:r>
              <a:rPr lang="ru-RU" dirty="0"/>
              <a:t> стены из кирпича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836712"/>
            <a:ext cx="4911080" cy="5760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100" dirty="0"/>
              <a:t>Может происходить крошение и откалывание кирпича, выпадение его отдельных кусков, появление трещин, </a:t>
            </a:r>
            <a:r>
              <a:rPr lang="ru-RU" sz="2100" dirty="0" err="1"/>
              <a:t>высолов</a:t>
            </a:r>
            <a:r>
              <a:rPr lang="ru-RU" sz="2100" dirty="0"/>
              <a:t> на внешней поверхности кирпича. Как правило, под воздействием внешних факторов разрушаются отдельные кирпичи: деструктируются грани, поверхность покрывается трещинами и углублениями.</a:t>
            </a:r>
          </a:p>
          <a:p>
            <a:pPr algn="just"/>
            <a:r>
              <a:rPr lang="ru-RU" sz="2100" dirty="0"/>
              <a:t>	В подобных случаях возможно два варианта восстановления лицевой поверхности кирпичной кладки: замена разрушенных участков или дополнение утраченных участков специальными растворами. Рациональность того или иного метода определяется в каждом конкретном случае: если кирпич разрушен меньше, чем наполовину вглубь, целесообразно дополнять места утрат раствором, если больше половины - заменять разрушенные участки новой кладкой. Если кирпич выветрился, а раствор в швах сохранился и выступает наружу, утраченные места также заполняют специальным раствором.</a:t>
            </a:r>
          </a:p>
          <a:p>
            <a:pPr algn="just"/>
            <a:r>
              <a:rPr lang="ru-RU" sz="2100" dirty="0"/>
              <a:t>	Дополнение кирпичной кладки выполняется новым кирпичом, который по своим свойствам близок к первоначальному. Раствор кладки также должен приближаться по своему составу к первоначальному. </a:t>
            </a:r>
            <a:r>
              <a:rPr lang="ru-RU" sz="2100" dirty="0" err="1"/>
              <a:t>Инъектирование</a:t>
            </a:r>
            <a:r>
              <a:rPr lang="ru-RU" sz="2100" dirty="0"/>
              <a:t> трещин в кладке производится согласно упомянутым выше инъекционным технологиям.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1072ED-1EC8-4956-BBFF-6E46CCFE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57675"/>
            <a:ext cx="3527424" cy="2351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2F3C5E-5361-45CF-AA78-7812CC61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4664"/>
            <a:ext cx="3038872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Ремонт трещин, простенков из кирпича, арочных перемычек у окон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0021B7-E11C-4175-8D98-75E9B6FF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63280" y="4725144"/>
            <a:ext cx="5029200" cy="1576424"/>
          </a:xfrm>
        </p:spPr>
        <p:txBody>
          <a:bodyPr>
            <a:noAutofit/>
          </a:bodyPr>
          <a:lstStyle/>
          <a:p>
            <a:r>
              <a:rPr lang="ru-RU" sz="1600" dirty="0"/>
              <a:t>В случае, если проблема именно в том, что стена не выдерживает нагрузки, можно укрепить ее с помощью перемычки, по аналогии, как это делается с окнами. Для этого используется </a:t>
            </a:r>
            <a:r>
              <a:rPr lang="ru-RU" sz="1600" dirty="0" err="1"/>
              <a:t>штробление</a:t>
            </a:r>
            <a:r>
              <a:rPr lang="ru-RU" sz="1600" dirty="0"/>
              <a:t> стены над верхним краем трещины, и укладывается толстая металлическая пластина, которая и возьмет на себя нагрузку.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515C27-ED30-481D-8615-1ED96083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2640"/>
            <a:ext cx="3380952" cy="41426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D6BD43-4A6A-46C7-BFD4-C8704C27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3" y="404664"/>
            <a:ext cx="542580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3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96CFF-8768-4C6D-BCFE-1F2AA854D8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632" b="11632"/>
          <a:stretch>
            <a:fillRect/>
          </a:stretch>
        </p:blipFill>
        <p:spPr>
          <a:xfrm>
            <a:off x="250825" y="923925"/>
            <a:ext cx="8512175" cy="264953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ACB6A6-B0E8-4AF6-93CE-13AEE0FE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0648"/>
            <a:ext cx="5867400" cy="768350"/>
          </a:xfrm>
        </p:spPr>
        <p:txBody>
          <a:bodyPr>
            <a:normAutofit fontScale="90000"/>
          </a:bodyPr>
          <a:lstStyle/>
          <a:p>
            <a:r>
              <a:rPr lang="ru-RU" dirty="0"/>
              <a:t>Усиление кирпичной кладки </a:t>
            </a:r>
            <a:r>
              <a:rPr lang="ru-RU" dirty="0">
                <a:effectLst/>
              </a:rPr>
              <a:t>спиральными анкерами RSA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E46A0-E113-47C2-A492-E6A06BB7A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5200" y="3717032"/>
            <a:ext cx="5029200" cy="2880320"/>
          </a:xfrm>
        </p:spPr>
        <p:txBody>
          <a:bodyPr>
            <a:normAutofit/>
          </a:bodyPr>
          <a:lstStyle/>
          <a:p>
            <a:r>
              <a:rPr lang="ru-RU" dirty="0"/>
              <a:t>Спиральный анкер устанавливается в швы кладки или перпендикулярно трещине в кирпичный фундамент или стену. Другой вариант – монтаж в тело кладки на пластичный состав RSA, благодаря чему создается отличное сцепление с кирпичом. Анкер и особо подготовленный раствор при укреплении создают эффект пружин и, тем самым, соединенные края трещин начинают немного двигаться.</a:t>
            </a:r>
          </a:p>
          <a:p>
            <a:r>
              <a:rPr lang="ru-RU" dirty="0"/>
              <a:t>	Усиление кирпичной кладки стен спиральными анкерами подразумевает, что любое строение при эксплуатации обязательно подвергается тем или иным деформациям. Избежать этого нельзя, однако существует возможность защитить строение и минимизировать разрушения</a:t>
            </a:r>
          </a:p>
        </p:txBody>
      </p:sp>
    </p:spTree>
    <p:extLst>
      <p:ext uri="{BB962C8B-B14F-4D97-AF65-F5344CB8AC3E}">
        <p14:creationId xmlns:p14="http://schemas.microsoft.com/office/powerpoint/2010/main" val="2030525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888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Franklin Gothic Book</vt:lpstr>
      <vt:lpstr>Franklin Gothic Medium</vt:lpstr>
      <vt:lpstr>Wingdings</vt:lpstr>
      <vt:lpstr>Wingdings 2</vt:lpstr>
      <vt:lpstr>Трек</vt:lpstr>
      <vt:lpstr>УРОК  27: «Основные виды ремонтно-реставрационных работ.» </vt:lpstr>
      <vt:lpstr>НАЧАЛО РАБОТЫ. ОЧИСТКА СТЕН</vt:lpstr>
      <vt:lpstr>Пропитка стен</vt:lpstr>
      <vt:lpstr>Реставрация стен</vt:lpstr>
      <vt:lpstr>ИНЪЕКТИРОВАНИЕ СТЕН, ФУНДАМЕНТА. Защита от проникновения влаги  в стены и фундаменты</vt:lpstr>
      <vt:lpstr>Инъектирование полимерцементным раствором</vt:lpstr>
      <vt:lpstr>Ремонт разрушевшейся стены из кирпича</vt:lpstr>
      <vt:lpstr>Ремонт трещин, простенков из кирпича, арочных перемычек у окон</vt:lpstr>
      <vt:lpstr>Усиление кирпичной кладки спиральными анкерами RSA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27: «Основные виды ремонтно-реставрационных работ.»</dc:title>
  <dc:creator>boiko_en</dc:creator>
  <cp:lastModifiedBy>Бойко Елена Николаевна</cp:lastModifiedBy>
  <cp:revision>26</cp:revision>
  <dcterms:created xsi:type="dcterms:W3CDTF">2024-02-28T10:02:04Z</dcterms:created>
  <dcterms:modified xsi:type="dcterms:W3CDTF">2024-02-28T14:43:05Z</dcterms:modified>
</cp:coreProperties>
</file>