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4" r:id="rId3"/>
    <p:sldId id="263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16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019124-474A-43E6-9F41-BF8A4FDF19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15D5E1-AF16-4127-AF1E-B141BCC2E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Основные принципы русской пунктуации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6399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r>
              <a:rPr lang="ru-RU" sz="3300" b="1" dirty="0">
                <a:latin typeface="Monotype Corsiva" pitchFamily="66" charset="0"/>
              </a:rPr>
              <a:t>Второй принцип, на котором основаны пунктуационные правила, — это принцип </a:t>
            </a:r>
            <a:r>
              <a:rPr lang="ru-RU" sz="3300" b="1" i="1" dirty="0" smtClean="0">
                <a:latin typeface="Monotype Corsiva" pitchFamily="66" charset="0"/>
              </a:rPr>
              <a:t>смысловой.</a:t>
            </a:r>
            <a:endParaRPr lang="ru-RU" sz="3300" b="1" i="1" dirty="0">
              <a:latin typeface="Monotype Corsiva" pitchFamily="66" charset="0"/>
            </a:endParaRPr>
          </a:p>
          <a:p>
            <a:r>
              <a:rPr lang="ru-RU" sz="2100" dirty="0" smtClean="0"/>
              <a:t>Синтаксическое </a:t>
            </a:r>
            <a:r>
              <a:rPr lang="ru-RU" sz="2100" dirty="0"/>
              <a:t>членение текста ( в том числе и отдельного предложения) связано с его смысловым членением и в большинстве случаев совпадает с ним. </a:t>
            </a:r>
          </a:p>
          <a:p>
            <a:r>
              <a:rPr lang="ru-RU" sz="2100" dirty="0"/>
              <a:t>Однако часто случается и так, что смысловое членение речи подчиняет себе структурное и диктует ту или иную расстановку знаков препинания (их выбор или место). 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41316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5904656" cy="2304256"/>
          </a:xfrm>
        </p:spPr>
        <p:txBody>
          <a:bodyPr>
            <a:noAutofit/>
          </a:bodyPr>
          <a:lstStyle/>
          <a:p>
            <a:pPr indent="0" algn="ctr" fontAlgn="auto">
              <a:spcAft>
                <a:spcPts val="0"/>
              </a:spcAft>
              <a:buNone/>
              <a:defRPr/>
            </a:pPr>
            <a:r>
              <a:rPr lang="ru-RU" sz="3200" b="1" dirty="0">
                <a:latin typeface="Monotype Corsiva" pitchFamily="66" charset="0"/>
              </a:rPr>
              <a:t>Русская пунктуация отчасти отражает и интонацию (</a:t>
            </a:r>
            <a:r>
              <a:rPr lang="ru-RU" sz="3200" b="1" i="1" dirty="0">
                <a:latin typeface="Monotype Corsiva" pitchFamily="66" charset="0"/>
              </a:rPr>
              <a:t>интонационный </a:t>
            </a:r>
            <a:r>
              <a:rPr lang="ru-RU" sz="3200" b="1" dirty="0">
                <a:latin typeface="Monotype Corsiva" pitchFamily="66" charset="0"/>
              </a:rPr>
              <a:t>принцип).</a:t>
            </a:r>
          </a:p>
          <a:p>
            <a:pPr>
              <a:buNone/>
            </a:pPr>
            <a:r>
              <a:rPr lang="ru-RU" sz="1700" dirty="0"/>
              <a:t>Например, интонацией обусловлены:</a:t>
            </a:r>
          </a:p>
          <a:p>
            <a:r>
              <a:rPr lang="ru-RU" sz="1700" dirty="0"/>
              <a:t> выбор точки или восклицательного знака в конце предложения (невосклицательная или восклицательная интонация), </a:t>
            </a:r>
          </a:p>
          <a:p>
            <a:r>
              <a:rPr lang="ru-RU" sz="1700" dirty="0"/>
              <a:t>выбор запятой или восклицательного знака после обращения, </a:t>
            </a:r>
          </a:p>
          <a:p>
            <a:r>
              <a:rPr lang="ru-RU" sz="1700" dirty="0"/>
              <a:t>постановка интонационного тире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72808" cy="46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5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163090" cy="40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67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9512"/>
            <a:ext cx="7765553" cy="406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4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3223"/>
            <a:ext cx="8244334" cy="452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99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2073"/>
            <a:ext cx="7690371" cy="462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98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564904"/>
            <a:ext cx="6552728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«Знаки препинания –ноты при чтении»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                 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                   А.П. Чехов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Picture 5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0" r="25943" b="63448"/>
          <a:stretch/>
        </p:blipFill>
        <p:spPr bwMode="auto">
          <a:xfrm>
            <a:off x="6228184" y="3284984"/>
            <a:ext cx="1892792" cy="242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71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47667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8C0039"/>
                </a:solidFill>
                <a:latin typeface="Arial"/>
              </a:rPr>
              <a:t>Т</a:t>
            </a:r>
            <a:endParaRPr lang="ru-RU" b="0" i="0" u="none" strike="noStrike" dirty="0">
              <a:solidFill>
                <a:srgbClr val="8C0039"/>
              </a:solidFill>
              <a:effectLst/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7029" y="1556792"/>
            <a:ext cx="6786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Пунктуация- это:</a:t>
            </a:r>
          </a:p>
          <a:p>
            <a:pPr fontAlgn="base"/>
            <a:endParaRPr lang="ru-RU" sz="2800" b="1" i="0" u="none" strike="noStrik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  <a:p>
            <a:pPr marL="457200" indent="-457200" fontAlgn="base">
              <a:buFont typeface="Arial" pitchFamily="34" charset="0"/>
              <a:buChar char="•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Собрание правил расстановки знаков препинания;</a:t>
            </a:r>
          </a:p>
          <a:p>
            <a:pPr marL="457200" indent="-457200" fontAlgn="base">
              <a:buFont typeface="Arial" pitchFamily="34" charset="0"/>
              <a:buChar char="•"/>
            </a:pPr>
            <a:r>
              <a:rPr lang="ru-RU" sz="2800" b="1" i="0" u="none" strike="noStrik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2800" b="1" i="0" u="none" strike="noStrik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нак</a:t>
            </a:r>
            <a:r>
              <a:rPr lang="ru-RU" sz="2800" b="1" i="0" u="none" strike="noStrik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ов </a:t>
            </a:r>
            <a:r>
              <a:rPr lang="ru-RU" sz="2800" b="1" i="0" u="none" strike="noStrik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препинания, используемых в  письменной речи для указания на ее расчленение.</a:t>
            </a:r>
            <a:endParaRPr lang="ru-RU" sz="2800" b="1" i="0" u="none" strike="noStrik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Пунктуация изобретена братьями-типографами Мануцци в середине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ru-RU" dirty="0" smtClean="0"/>
              <a:t>века. Пунктуация носит интернациональный характер, так как в меньшей степени, чем орфография, зависит от морфологической и фонетической стороны каждого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98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36912"/>
            <a:ext cx="6840760" cy="2759969"/>
          </a:xfrm>
        </p:spPr>
        <p:txBody>
          <a:bodyPr numCol="2">
            <a:noAutofit/>
          </a:bodyPr>
          <a:lstStyle/>
          <a:p>
            <a:pPr marL="342900" indent="-342900"/>
            <a:r>
              <a:rPr lang="ru-RU" sz="2000" dirty="0" smtClean="0"/>
              <a:t>точка;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опросительный знак;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осклицательный знак;</a:t>
            </a:r>
          </a:p>
          <a:p>
            <a:r>
              <a:rPr lang="ru-RU" sz="2000" dirty="0"/>
              <a:t>м</a:t>
            </a:r>
            <a:r>
              <a:rPr lang="ru-RU" sz="2000" dirty="0" smtClean="0"/>
              <a:t>ноготочие;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воеточие;</a:t>
            </a:r>
          </a:p>
          <a:p>
            <a:r>
              <a:rPr lang="ru-RU" sz="2000" dirty="0"/>
              <a:t>т</a:t>
            </a:r>
            <a:r>
              <a:rPr lang="ru-RU" sz="2000" dirty="0" smtClean="0"/>
              <a:t>очка с запятой;</a:t>
            </a:r>
          </a:p>
          <a:p>
            <a:r>
              <a:rPr lang="ru-RU" sz="2000" dirty="0"/>
              <a:t>з</a:t>
            </a:r>
            <a:r>
              <a:rPr lang="ru-RU" sz="2000" dirty="0" smtClean="0"/>
              <a:t>апятая;</a:t>
            </a:r>
          </a:p>
          <a:p>
            <a:r>
              <a:rPr lang="ru-RU" sz="2000" dirty="0" smtClean="0"/>
              <a:t>тире, двойное тире;</a:t>
            </a:r>
            <a:endParaRPr lang="ru-RU" sz="2000" dirty="0" smtClean="0"/>
          </a:p>
          <a:p>
            <a:r>
              <a:rPr lang="ru-RU" sz="2000" dirty="0" smtClean="0"/>
              <a:t>кавычки;</a:t>
            </a:r>
            <a:endParaRPr lang="ru-RU" sz="2000" dirty="0" smtClean="0"/>
          </a:p>
          <a:p>
            <a:r>
              <a:rPr lang="ru-RU" sz="2000" dirty="0" smtClean="0"/>
              <a:t>скобки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400800" cy="685800"/>
          </a:xfrm>
        </p:spPr>
        <p:txBody>
          <a:bodyPr>
            <a:noAutofit/>
          </a:bodyPr>
          <a:lstStyle/>
          <a:p>
            <a:r>
              <a:rPr lang="ru-RU" sz="3200" b="1" i="1" dirty="0"/>
              <a:t>В современном русском языке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10</a:t>
            </a:r>
            <a:r>
              <a:rPr lang="ru-RU" sz="3200" b="1" i="1" dirty="0"/>
              <a:t> знаков препинания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201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335" y="60612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функции знаков препинания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3600821"/>
              </p:ext>
            </p:extLst>
          </p:nvPr>
        </p:nvGraphicFramePr>
        <p:xfrm>
          <a:off x="539552" y="1916832"/>
          <a:ext cx="8229600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7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Разделительные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Выделительные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7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</a:rPr>
                        <a:t>Разделяют</a:t>
                      </a:r>
                      <a:r>
                        <a:rPr lang="ru-RU" sz="2000" dirty="0">
                          <a:effectLst/>
                        </a:rPr>
                        <a:t> синтаксические единицы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effectLst/>
                        </a:rPr>
                        <a:t>Части сложного предложения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effectLst/>
                        </a:rPr>
                        <a:t> однородные члены предложения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Выделяют</a:t>
                      </a:r>
                      <a:r>
                        <a:rPr lang="ru-RU" sz="2000" dirty="0">
                          <a:effectLst/>
                        </a:rPr>
                        <a:t> синтаксические единицы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effectLst/>
                        </a:rPr>
                        <a:t>Обособленные члены предложения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effectLst/>
                        </a:rPr>
                        <a:t>Уточняющие члены предложения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effectLst/>
                        </a:rPr>
                        <a:t>Слова и сочетания слов, не являющиеся членами предложения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5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знаков препинания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Многие знаки препинания являются многофункциональными (т.е. могут быть как разделительными, так и выделительными), а также многозначными.</a:t>
            </a:r>
          </a:p>
          <a:p>
            <a:r>
              <a:rPr lang="ru-RU" dirty="0" smtClean="0"/>
              <a:t>Существует документ, согласно которому мы определяем выбор постановки знаков препинания. Это «Правила русской орфографии и пунктуации», принятые в 1956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03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русской пунктуации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276872"/>
            <a:ext cx="8229600" cy="356125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1) логический (смысловой)</a:t>
            </a:r>
          </a:p>
          <a:p>
            <a:r>
              <a:rPr lang="ru-RU" sz="3200" dirty="0" smtClean="0"/>
              <a:t>2) структурно-синтаксический</a:t>
            </a:r>
          </a:p>
          <a:p>
            <a:r>
              <a:rPr lang="ru-RU" sz="3200" dirty="0" smtClean="0"/>
              <a:t>3) интонационный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240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6400800" cy="44644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800" b="1" i="1" dirty="0">
                <a:latin typeface="Monotype Corsiva" pitchFamily="66" charset="0"/>
              </a:rPr>
              <a:t>Основным принципом, на котором строится современная русская пунктуация, является </a:t>
            </a:r>
            <a:r>
              <a:rPr lang="ru-RU" sz="2800" b="1" dirty="0">
                <a:latin typeface="Monotype Corsiva" pitchFamily="66" charset="0"/>
              </a:rPr>
              <a:t>структурный</a:t>
            </a:r>
            <a:r>
              <a:rPr lang="ru-RU" sz="2800" b="1" i="1" dirty="0">
                <a:latin typeface="Monotype Corsiva" pitchFamily="66" charset="0"/>
              </a:rPr>
              <a:t> (или </a:t>
            </a:r>
            <a:r>
              <a:rPr lang="ru-RU" sz="2800" b="1" dirty="0">
                <a:latin typeface="Monotype Corsiva" pitchFamily="66" charset="0"/>
              </a:rPr>
              <a:t>синтаксический</a:t>
            </a:r>
            <a:r>
              <a:rPr lang="ru-RU" sz="2800" b="1" i="1" dirty="0">
                <a:latin typeface="Monotype Corsiva" pitchFamily="66" charset="0"/>
              </a:rPr>
              <a:t>) </a:t>
            </a:r>
            <a:r>
              <a:rPr lang="ru-RU" sz="2800" b="1" i="1" dirty="0" smtClean="0">
                <a:latin typeface="Monotype Corsiva" pitchFamily="66" charset="0"/>
              </a:rPr>
              <a:t>принцип</a:t>
            </a:r>
          </a:p>
          <a:p>
            <a:pPr algn="ctr">
              <a:lnSpc>
                <a:spcPct val="80000"/>
              </a:lnSpc>
              <a:buNone/>
            </a:pPr>
            <a:endParaRPr lang="ru-RU" sz="2800" b="1" i="1" dirty="0"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000" b="1" dirty="0"/>
              <a:t>Со структурой предложения связано употребление:</a:t>
            </a:r>
            <a:r>
              <a:rPr lang="ru-RU" b="1" dirty="0"/>
              <a:t> </a:t>
            </a:r>
            <a:endParaRPr lang="ru-RU" b="1" dirty="0" smtClean="0"/>
          </a:p>
          <a:p>
            <a:pPr algn="ctr">
              <a:lnSpc>
                <a:spcPct val="80000"/>
              </a:lnSpc>
              <a:buNone/>
            </a:pPr>
            <a:endParaRPr lang="ru-RU" b="1" dirty="0"/>
          </a:p>
          <a:p>
            <a:pPr>
              <a:lnSpc>
                <a:spcPct val="80000"/>
              </a:lnSpc>
            </a:pPr>
            <a:r>
              <a:rPr lang="ru-RU" sz="2000" dirty="0"/>
              <a:t>точки, фиксирующей конец предложения;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знаков между частями сложного предложения;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знаков, выделяющих разнообразные конструкции в составе простого предложения (обособленные члены, однородные члены, обращения, вводные и др. конструкции). </a:t>
            </a:r>
          </a:p>
          <a:p>
            <a:pPr>
              <a:lnSpc>
                <a:spcPct val="80000"/>
              </a:lnSpc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45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102</TotalTime>
  <Words>367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Основные принципы русской пунктуации</vt:lpstr>
      <vt:lpstr>«Знаки препинания –ноты при чтении»                                                           А.П. Чехов</vt:lpstr>
      <vt:lpstr>Слайд 3</vt:lpstr>
      <vt:lpstr>Пунктуация изобретена братьями-типографами Мануцци в середине 15 века. Пунктуация носит интернациональный характер, так как в меньшей степени, чем орфография, зависит от морфологической и фонетической стороны каждого языка</vt:lpstr>
      <vt:lpstr>В современном русском языке 10 знаков препинания</vt:lpstr>
      <vt:lpstr>Основные функции знаков препинания</vt:lpstr>
      <vt:lpstr>Свойства знаков препинания</vt:lpstr>
      <vt:lpstr>Основные принципы русской пунктуации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пунктуации</dc:title>
  <dc:creator>кампутер на</dc:creator>
  <cp:lastModifiedBy>user</cp:lastModifiedBy>
  <cp:revision>11</cp:revision>
  <dcterms:created xsi:type="dcterms:W3CDTF">2011-09-01T16:57:39Z</dcterms:created>
  <dcterms:modified xsi:type="dcterms:W3CDTF">2012-12-06T08:11:46Z</dcterms:modified>
</cp:coreProperties>
</file>